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7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9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672" r:id="rId1"/>
    <p:sldMasterId id="2147483691" r:id="rId2"/>
    <p:sldMasterId id="2147483698" r:id="rId3"/>
    <p:sldMasterId id="2147483705" r:id="rId4"/>
    <p:sldMasterId id="2147483720" r:id="rId5"/>
    <p:sldMasterId id="2147483732" r:id="rId6"/>
    <p:sldMasterId id="2147483739" r:id="rId7"/>
    <p:sldMasterId id="2147483765" r:id="rId8"/>
    <p:sldMasterId id="2147483783" r:id="rId9"/>
    <p:sldMasterId id="2147483799" r:id="rId10"/>
  </p:sldMasterIdLst>
  <p:notesMasterIdLst>
    <p:notesMasterId r:id="rId72"/>
  </p:notesMasterIdLst>
  <p:handoutMasterIdLst>
    <p:handoutMasterId r:id="rId73"/>
  </p:handoutMasterIdLst>
  <p:sldIdLst>
    <p:sldId id="384" r:id="rId11"/>
    <p:sldId id="400" r:id="rId12"/>
    <p:sldId id="335" r:id="rId13"/>
    <p:sldId id="364" r:id="rId14"/>
    <p:sldId id="262" r:id="rId15"/>
    <p:sldId id="365" r:id="rId16"/>
    <p:sldId id="375" r:id="rId17"/>
    <p:sldId id="263" r:id="rId18"/>
    <p:sldId id="382" r:id="rId19"/>
    <p:sldId id="391" r:id="rId20"/>
    <p:sldId id="374" r:id="rId21"/>
    <p:sldId id="321" r:id="rId22"/>
    <p:sldId id="282" r:id="rId23"/>
    <p:sldId id="283" r:id="rId24"/>
    <p:sldId id="284" r:id="rId25"/>
    <p:sldId id="288" r:id="rId26"/>
    <p:sldId id="285" r:id="rId27"/>
    <p:sldId id="292" r:id="rId28"/>
    <p:sldId id="293" r:id="rId29"/>
    <p:sldId id="294" r:id="rId30"/>
    <p:sldId id="295" r:id="rId31"/>
    <p:sldId id="311" r:id="rId32"/>
    <p:sldId id="309" r:id="rId33"/>
    <p:sldId id="273" r:id="rId34"/>
    <p:sldId id="267" r:id="rId35"/>
    <p:sldId id="325" r:id="rId36"/>
    <p:sldId id="326" r:id="rId37"/>
    <p:sldId id="329" r:id="rId38"/>
    <p:sldId id="398" r:id="rId39"/>
    <p:sldId id="330" r:id="rId40"/>
    <p:sldId id="331" r:id="rId41"/>
    <p:sldId id="333" r:id="rId42"/>
    <p:sldId id="334" r:id="rId43"/>
    <p:sldId id="399" r:id="rId44"/>
    <p:sldId id="373" r:id="rId45"/>
    <p:sldId id="385" r:id="rId46"/>
    <p:sldId id="401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87" r:id="rId62"/>
    <p:sldId id="343" r:id="rId63"/>
    <p:sldId id="389" r:id="rId64"/>
    <p:sldId id="345" r:id="rId65"/>
    <p:sldId id="346" r:id="rId66"/>
    <p:sldId id="347" r:id="rId67"/>
    <p:sldId id="348" r:id="rId68"/>
    <p:sldId id="390" r:id="rId69"/>
    <p:sldId id="350" r:id="rId70"/>
    <p:sldId id="379" r:id="rId71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74"/>
      <p:bold r:id="rId75"/>
    </p:embeddedFont>
    <p:embeddedFont>
      <p:font typeface="Arial Bold" panose="020B0704020202020204" pitchFamily="34" charset="0"/>
      <p:bold r:id="rId76"/>
    </p:embeddedFont>
    <p:embeddedFont>
      <p:font typeface="Arial Narrow" panose="020B0606020202030204" pitchFamily="34" charset="0"/>
      <p:regular r:id="rId77"/>
      <p:bold r:id="rId78"/>
      <p:italic r:id="rId79"/>
      <p:boldItalic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Tahoma" panose="020B0604030504040204" pitchFamily="34" charset="0"/>
      <p:regular r:id="rId85"/>
      <p:bold r:id="rId8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ne Goldin" initials="LG" lastIdx="2" clrIdx="0">
    <p:extLst>
      <p:ext uri="{19B8F6BF-5375-455C-9EA6-DF929625EA0E}">
        <p15:presenceInfo xmlns:p15="http://schemas.microsoft.com/office/powerpoint/2012/main" userId="S-1-5-21-789646760-378479060-1264475144-1163" providerId="AD"/>
      </p:ext>
    </p:extLst>
  </p:cmAuthor>
  <p:cmAuthor id="2" name="lawrence leiter" initials="LAL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ACEE"/>
    <a:srgbClr val="FCDCEA"/>
    <a:srgbClr val="451C6A"/>
    <a:srgbClr val="935DBB"/>
    <a:srgbClr val="EBEBFF"/>
    <a:srgbClr val="E0E1FF"/>
    <a:srgbClr val="D0C9FF"/>
    <a:srgbClr val="6B4487"/>
    <a:srgbClr val="51118E"/>
    <a:srgbClr val="240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0190" autoAdjust="0"/>
    <p:restoredTop sz="98465" autoAdjust="0"/>
  </p:normalViewPr>
  <p:slideViewPr>
    <p:cSldViewPr snapToGrid="0">
      <p:cViewPr varScale="1">
        <p:scale>
          <a:sx n="86" d="100"/>
          <a:sy n="86" d="100"/>
        </p:scale>
        <p:origin x="77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24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font" Target="fonts/font3.fntdata"/><Relationship Id="rId84" Type="http://schemas.openxmlformats.org/officeDocument/2006/relationships/font" Target="fonts/font11.fntdata"/><Relationship Id="rId89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87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font" Target="fonts/font9.fntdata"/><Relationship Id="rId90" Type="http://schemas.openxmlformats.org/officeDocument/2006/relationships/theme" Target="theme/theme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font" Target="fonts/font4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 1</c:v>
                </c:pt>
              </c:strCache>
            </c:strRef>
          </c:tx>
          <c:spPr>
            <a:solidFill>
              <a:srgbClr val="C00000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8986-41AD-B68B-F85A57C6C0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Ezetimibe</c:v>
                </c:pt>
                <c:pt idx="1">
                  <c:v>BAS</c:v>
                </c:pt>
                <c:pt idx="2">
                  <c:v>Fibrate</c:v>
                </c:pt>
                <c:pt idx="3">
                  <c:v>Niacin</c:v>
                </c:pt>
                <c:pt idx="4">
                  <c:v>PCSK9 Inh.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25.3</c:v>
                </c:pt>
                <c:pt idx="1">
                  <c:v>5.2</c:v>
                </c:pt>
                <c:pt idx="2">
                  <c:v>2.7</c:v>
                </c:pt>
                <c:pt idx="3">
                  <c:v>0.30000000000000032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86-41AD-B68B-F85A57C6C0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Visit 2</c:v>
                </c:pt>
              </c:strCache>
            </c:strRef>
          </c:tx>
          <c:spPr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3.2679738562091626E-3"/>
                  <c:y val="9.544069088138177E-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86-41AD-B68B-F85A57C6C0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Ezetimibe</c:v>
                </c:pt>
                <c:pt idx="1">
                  <c:v>BAS</c:v>
                </c:pt>
                <c:pt idx="2">
                  <c:v>Fibrate</c:v>
                </c:pt>
                <c:pt idx="3">
                  <c:v>Niacin</c:v>
                </c:pt>
                <c:pt idx="4">
                  <c:v>PCSK9 Inh.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35.300000000000004</c:v>
                </c:pt>
                <c:pt idx="1">
                  <c:v>4.2</c:v>
                </c:pt>
                <c:pt idx="2">
                  <c:v>2.4</c:v>
                </c:pt>
                <c:pt idx="3">
                  <c:v>0.8</c:v>
                </c:pt>
                <c:pt idx="4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86-41AD-B68B-F85A57C6C0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Visit 3</c:v>
                </c:pt>
              </c:strCache>
            </c:strRef>
          </c:tx>
          <c:spPr>
            <a:solidFill>
              <a:srgbClr val="56B03E">
                <a:lumMod val="50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3.2679738562091626E-3"/>
                  <c:y val="6.330750994835340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86-41AD-B68B-F85A57C6C0F5}"/>
                </c:ext>
              </c:extLst>
            </c:dLbl>
            <c:dLbl>
              <c:idx val="1"/>
              <c:layout>
                <c:manualLayout>
                  <c:x val="3.2679738562091626E-3"/>
                  <c:y val="1.080115993565333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86-41AD-B68B-F85A57C6C0F5}"/>
                </c:ext>
              </c:extLst>
            </c:dLbl>
            <c:dLbl>
              <c:idx val="2"/>
              <c:layout>
                <c:manualLayout>
                  <c:x val="0"/>
                  <c:y val="1.312357124714265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986-41AD-B68B-F85A57C6C0F5}"/>
                </c:ext>
              </c:extLst>
            </c:dLbl>
            <c:dLbl>
              <c:idx val="4"/>
              <c:layout>
                <c:manualLayout>
                  <c:x val="0"/>
                  <c:y val="-1.733765134196988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986-41AD-B68B-F85A57C6C0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  <a:latin typeface="+mn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Ezetimibe</c:v>
                </c:pt>
                <c:pt idx="1">
                  <c:v>BAS</c:v>
                </c:pt>
                <c:pt idx="2">
                  <c:v>Fibrate</c:v>
                </c:pt>
                <c:pt idx="3">
                  <c:v>Niacin</c:v>
                </c:pt>
                <c:pt idx="4">
                  <c:v>PCSK9 Inh.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35.4</c:v>
                </c:pt>
                <c:pt idx="1">
                  <c:v>4.4000000000000004</c:v>
                </c:pt>
                <c:pt idx="2">
                  <c:v>2.2999999999999998</c:v>
                </c:pt>
                <c:pt idx="3">
                  <c:v>0.60000000000000064</c:v>
                </c:pt>
                <c:pt idx="4">
                  <c:v>25.2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986-41AD-B68B-F85A57C6C0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0"/>
        <c:axId val="153904256"/>
        <c:axId val="153905792"/>
      </c:barChart>
      <c:catAx>
        <c:axId val="153904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153905792"/>
        <c:crosses val="autoZero"/>
        <c:auto val="1"/>
        <c:lblAlgn val="ctr"/>
        <c:lblOffset val="100"/>
        <c:noMultiLvlLbl val="0"/>
      </c:catAx>
      <c:valAx>
        <c:axId val="153905792"/>
        <c:scaling>
          <c:orientation val="minMax"/>
          <c:max val="50"/>
        </c:scaling>
        <c:delete val="0"/>
        <c:axPos val="l"/>
        <c:majorGridlines>
          <c:spPr>
            <a:ln>
              <a:solidFill>
                <a:srgbClr val="000000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20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153904256"/>
        <c:crosses val="autoZero"/>
        <c:crossBetween val="between"/>
        <c:majorUnit val="1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 1</c:v>
                </c:pt>
              </c:strCache>
            </c:strRef>
          </c:tx>
          <c:spPr>
            <a:solidFill>
              <a:srgbClr val="56B03E">
                <a:lumMod val="50000"/>
              </a:srgb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LDL-C &lt;2 mmol/L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8-41A9-ACB8-ABB96D9832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Visit 2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78-41A9-ACB8-ABB96D9832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LDL-C &lt;2 mmol/L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78-41A9-ACB8-ABB96D9832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Visit 3</c:v>
                </c:pt>
              </c:strCache>
            </c:strRef>
          </c:tx>
          <c:spPr>
            <a:solidFill>
              <a:srgbClr val="56B03E">
                <a:lumMod val="50000"/>
              </a:srgb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+mj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LDL-C &lt;2 mmol/L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78-41A9-ACB8-ABB96D983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154852352"/>
        <c:axId val="154886912"/>
      </c:barChart>
      <c:catAx>
        <c:axId val="15485235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154886912"/>
        <c:crosses val="autoZero"/>
        <c:auto val="1"/>
        <c:lblAlgn val="ctr"/>
        <c:lblOffset val="100"/>
        <c:noMultiLvlLbl val="0"/>
      </c:catAx>
      <c:valAx>
        <c:axId val="154886912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rgbClr val="000000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20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154852352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60009778189491E-2"/>
          <c:y val="9.1861612056557448E-2"/>
          <c:w val="0.89785523133137768"/>
          <c:h val="0.856599356532046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Lbl>
              <c:idx val="0"/>
              <c:layout>
                <c:manualLayout>
                  <c:x val="4.0849673202614317E-2"/>
                  <c:y val="1.61290322580645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354-4A67-A429-2734FB8C4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Sheet1!$B$3:$D$3</c:f>
                <c:numCache>
                  <c:formatCode>General</c:formatCode>
                  <c:ptCount val="3"/>
                  <c:pt idx="0">
                    <c:v>1.3</c:v>
                  </c:pt>
                  <c:pt idx="1">
                    <c:v>1.3</c:v>
                  </c:pt>
                  <c:pt idx="2">
                    <c:v>1.2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ln w="63500" cap="rnd">
                <a:solidFill>
                  <a:schemeClr val="bg1">
                    <a:alpha val="70000"/>
                  </a:schemeClr>
                </a:solidFill>
              </a:ln>
            </c:spPr>
          </c:errBars>
          <c:cat>
            <c:strRef>
              <c:f>Sheet1!$A$2</c:f>
              <c:strCache>
                <c:ptCount val="1"/>
                <c:pt idx="0">
                  <c:v>mean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8-41A9-ACB8-ABB96D9832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Visit 2</c:v>
                </c:pt>
              </c:strCache>
            </c:strRef>
          </c:tx>
          <c:spPr>
            <a:solidFill>
              <a:srgbClr val="FFC000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3.5947712418300651E-2"/>
                  <c:y val="3.22580645161290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112680767845194E-2"/>
                      <c:h val="9.40860215053763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678-41A9-ACB8-ABB96D9832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Sheet1!$C$3</c:f>
                <c:numCache>
                  <c:formatCode>General</c:formatCode>
                  <c:ptCount val="1"/>
                  <c:pt idx="0">
                    <c:v>1.3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ln w="63500" cap="rnd">
                <a:solidFill>
                  <a:schemeClr val="bg1">
                    <a:alpha val="70000"/>
                  </a:schemeClr>
                </a:solidFill>
              </a:ln>
            </c:spPr>
          </c:errBars>
          <c:cat>
            <c:strRef>
              <c:f>Sheet1!$A$2</c:f>
              <c:strCache>
                <c:ptCount val="1"/>
                <c:pt idx="0">
                  <c:v>mean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78-41A9-ACB8-ABB96D9832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Visit 3</c:v>
                </c:pt>
              </c:strCache>
            </c:strRef>
          </c:tx>
          <c:spPr>
            <a:solidFill>
              <a:srgbClr val="56B03E">
                <a:lumMod val="50000"/>
              </a:srgbClr>
            </a:solidFill>
          </c:spPr>
          <c:invertIfNegative val="0"/>
          <c:dLbls>
            <c:dLbl>
              <c:idx val="0"/>
              <c:layout>
                <c:manualLayout>
                  <c:x val="3.4313725490195957E-2"/>
                  <c:y val="2.15053763440860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54-4A67-A429-2734FB8C46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Sheet1!$D$3</c:f>
                <c:numCache>
                  <c:formatCode>General</c:formatCode>
                  <c:ptCount val="1"/>
                  <c:pt idx="0">
                    <c:v>1.2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ln w="63500" cap="rnd">
                <a:solidFill>
                  <a:schemeClr val="bg1">
                    <a:alpha val="70000"/>
                  </a:schemeClr>
                </a:solidFill>
              </a:ln>
            </c:spPr>
          </c:errBars>
          <c:cat>
            <c:strRef>
              <c:f>Sheet1!$A$2</c:f>
              <c:strCache>
                <c:ptCount val="1"/>
                <c:pt idx="0">
                  <c:v>mean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78-41A9-ACB8-ABB96D983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139453952"/>
        <c:axId val="139455488"/>
      </c:barChart>
      <c:catAx>
        <c:axId val="13945395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139455488"/>
        <c:crosses val="autoZero"/>
        <c:auto val="1"/>
        <c:lblAlgn val="ctr"/>
        <c:lblOffset val="100"/>
        <c:noMultiLvlLbl val="0"/>
      </c:catAx>
      <c:valAx>
        <c:axId val="139455488"/>
        <c:scaling>
          <c:orientation val="minMax"/>
          <c:max val="5"/>
        </c:scaling>
        <c:delete val="0"/>
        <c:axPos val="l"/>
        <c:majorGridlines>
          <c:spPr>
            <a:ln>
              <a:solidFill>
                <a:srgbClr val="000000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20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139453952"/>
        <c:crosses val="autoZero"/>
        <c:crossBetween val="between"/>
        <c:majorUnit val="0.5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54A23D-BEE7-4AD4-85B6-DE9645BE3FFF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A34E9208-035E-472A-8B03-BF7B8C609896}">
      <dgm:prSet phldrT="[Text]" custT="1"/>
      <dgm:spPr>
        <a:solidFill>
          <a:srgbClr val="FF0000">
            <a:alpha val="50000"/>
          </a:srgbClr>
        </a:solidFill>
      </dgm:spPr>
      <dgm:t>
        <a:bodyPr/>
        <a:lstStyle/>
        <a:p>
          <a:endParaRPr lang="en-US" sz="1400" baseline="0" dirty="0"/>
        </a:p>
      </dgm:t>
    </dgm:pt>
    <dgm:pt modelId="{246FD228-9B28-43BB-9069-D23167DB5CAB}" type="parTrans" cxnId="{ACE24165-32B1-4246-93A1-BA666AFF612C}">
      <dgm:prSet/>
      <dgm:spPr/>
      <dgm:t>
        <a:bodyPr/>
        <a:lstStyle/>
        <a:p>
          <a:endParaRPr lang="en-US"/>
        </a:p>
      </dgm:t>
    </dgm:pt>
    <dgm:pt modelId="{5A226E12-090E-48DE-915D-C53155A49C2F}" type="sibTrans" cxnId="{ACE24165-32B1-4246-93A1-BA666AFF612C}">
      <dgm:prSet/>
      <dgm:spPr/>
      <dgm:t>
        <a:bodyPr/>
        <a:lstStyle/>
        <a:p>
          <a:endParaRPr lang="en-US"/>
        </a:p>
      </dgm:t>
    </dgm:pt>
    <dgm:pt modelId="{6A93F2C2-D881-4988-B5F5-C6418AABD7D8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endParaRPr lang="en-US" sz="1400" dirty="0"/>
        </a:p>
      </dgm:t>
    </dgm:pt>
    <dgm:pt modelId="{31B0F506-D295-4273-B9B1-037EB7B30803}" type="parTrans" cxnId="{6F1DF665-62EC-4EC4-8678-5A421F86723E}">
      <dgm:prSet/>
      <dgm:spPr/>
      <dgm:t>
        <a:bodyPr/>
        <a:lstStyle/>
        <a:p>
          <a:endParaRPr lang="en-US"/>
        </a:p>
      </dgm:t>
    </dgm:pt>
    <dgm:pt modelId="{691781C9-C8B9-4042-A7E3-CCD5A5A7CB18}" type="sibTrans" cxnId="{6F1DF665-62EC-4EC4-8678-5A421F86723E}">
      <dgm:prSet/>
      <dgm:spPr/>
      <dgm:t>
        <a:bodyPr/>
        <a:lstStyle/>
        <a:p>
          <a:endParaRPr lang="en-US"/>
        </a:p>
      </dgm:t>
    </dgm:pt>
    <dgm:pt modelId="{5064EAB8-B84B-468E-B5FA-B52AFA1AAC70}" type="pres">
      <dgm:prSet presAssocID="{D654A23D-BEE7-4AD4-85B6-DE9645BE3FFF}" presName="Name0" presStyleCnt="0">
        <dgm:presLayoutVars>
          <dgm:chMax val="7"/>
          <dgm:dir/>
          <dgm:resizeHandles val="exact"/>
        </dgm:presLayoutVars>
      </dgm:prSet>
      <dgm:spPr/>
    </dgm:pt>
    <dgm:pt modelId="{3D52CEAC-C67F-401E-A0F5-A990FF6E6700}" type="pres">
      <dgm:prSet presAssocID="{D654A23D-BEE7-4AD4-85B6-DE9645BE3FFF}" presName="ellipse1" presStyleLbl="vennNode1" presStyleIdx="0" presStyleCnt="2" custScaleX="170439" custScaleY="166694" custLinFactNeighborX="-32746" custLinFactNeighborY="42608">
        <dgm:presLayoutVars>
          <dgm:bulletEnabled val="1"/>
        </dgm:presLayoutVars>
      </dgm:prSet>
      <dgm:spPr/>
    </dgm:pt>
    <dgm:pt modelId="{A4F565A2-2AA7-496C-BB2F-0231A259749B}" type="pres">
      <dgm:prSet presAssocID="{D654A23D-BEE7-4AD4-85B6-DE9645BE3FFF}" presName="ellipse2" presStyleLbl="vennNode1" presStyleIdx="1" presStyleCnt="2" custScaleX="132372" custScaleY="135552" custLinFactNeighborX="2370" custLinFactNeighborY="-24086">
        <dgm:presLayoutVars>
          <dgm:bulletEnabled val="1"/>
        </dgm:presLayoutVars>
      </dgm:prSet>
      <dgm:spPr/>
    </dgm:pt>
  </dgm:ptLst>
  <dgm:cxnLst>
    <dgm:cxn modelId="{C349BF10-D439-4A59-AAA9-4574D8DB6AC3}" type="presOf" srcId="{6A93F2C2-D881-4988-B5F5-C6418AABD7D8}" destId="{A4F565A2-2AA7-496C-BB2F-0231A259749B}" srcOrd="0" destOrd="0" presId="urn:microsoft.com/office/officeart/2005/8/layout/rings+Icon"/>
    <dgm:cxn modelId="{9F9C9D1D-1B43-4B49-9CCA-22FED5ACB0D4}" type="presOf" srcId="{A34E9208-035E-472A-8B03-BF7B8C609896}" destId="{3D52CEAC-C67F-401E-A0F5-A990FF6E6700}" srcOrd="0" destOrd="0" presId="urn:microsoft.com/office/officeart/2005/8/layout/rings+Icon"/>
    <dgm:cxn modelId="{ACE24165-32B1-4246-93A1-BA666AFF612C}" srcId="{D654A23D-BEE7-4AD4-85B6-DE9645BE3FFF}" destId="{A34E9208-035E-472A-8B03-BF7B8C609896}" srcOrd="0" destOrd="0" parTransId="{246FD228-9B28-43BB-9069-D23167DB5CAB}" sibTransId="{5A226E12-090E-48DE-915D-C53155A49C2F}"/>
    <dgm:cxn modelId="{6F1DF665-62EC-4EC4-8678-5A421F86723E}" srcId="{D654A23D-BEE7-4AD4-85B6-DE9645BE3FFF}" destId="{6A93F2C2-D881-4988-B5F5-C6418AABD7D8}" srcOrd="1" destOrd="0" parTransId="{31B0F506-D295-4273-B9B1-037EB7B30803}" sibTransId="{691781C9-C8B9-4042-A7E3-CCD5A5A7CB18}"/>
    <dgm:cxn modelId="{A82459D1-765E-44C0-A50C-574FB182363E}" type="presOf" srcId="{D654A23D-BEE7-4AD4-85B6-DE9645BE3FFF}" destId="{5064EAB8-B84B-468E-B5FA-B52AFA1AAC70}" srcOrd="0" destOrd="0" presId="urn:microsoft.com/office/officeart/2005/8/layout/rings+Icon"/>
    <dgm:cxn modelId="{74195FF1-F490-4C6A-A91C-123B9C70EA0A}" type="presParOf" srcId="{5064EAB8-B84B-468E-B5FA-B52AFA1AAC70}" destId="{3D52CEAC-C67F-401E-A0F5-A990FF6E6700}" srcOrd="0" destOrd="0" presId="urn:microsoft.com/office/officeart/2005/8/layout/rings+Icon"/>
    <dgm:cxn modelId="{7BD776CA-2337-4CB5-873D-73993EB823AF}" type="presParOf" srcId="{5064EAB8-B84B-468E-B5FA-B52AFA1AAC70}" destId="{A4F565A2-2AA7-496C-BB2F-0231A259749B}" srcOrd="1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2CEAC-C67F-401E-A0F5-A990FF6E6700}">
      <dsp:nvSpPr>
        <dsp:cNvPr id="0" name=""/>
        <dsp:cNvSpPr/>
      </dsp:nvSpPr>
      <dsp:spPr>
        <a:xfrm>
          <a:off x="9011" y="10"/>
          <a:ext cx="4088879" cy="3999318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baseline="0" dirty="0"/>
        </a:p>
      </dsp:txBody>
      <dsp:txXfrm>
        <a:off x="607813" y="585697"/>
        <a:ext cx="2891275" cy="2827944"/>
      </dsp:txXfrm>
    </dsp:sp>
    <dsp:sp modelId="{A4F565A2-2AA7-496C-BB2F-0231A259749B}">
      <dsp:nvSpPr>
        <dsp:cNvPr id="0" name=""/>
        <dsp:cNvSpPr/>
      </dsp:nvSpPr>
      <dsp:spPr>
        <a:xfrm>
          <a:off x="2542835" y="782569"/>
          <a:ext cx="3175641" cy="3252160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007897" y="1258837"/>
        <a:ext cx="2245517" cy="2299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0.41919</cdr:x>
      <cdr:y>0.11087</cdr:y>
    </cdr:from>
    <cdr:to>
      <cdr:x>0.99079</cdr:x>
      <cdr:y>0.19556</cdr:y>
    </cdr:to>
    <cdr:sp macro="" textlink="">
      <cdr:nvSpPr>
        <cdr:cNvPr id="2" name="TextBox 5">
          <a:extLst xmlns:a="http://schemas.openxmlformats.org/drawingml/2006/main">
            <a:ext uri="{FF2B5EF4-FFF2-40B4-BE49-F238E27FC236}">
              <a16:creationId xmlns:a16="http://schemas.microsoft.com/office/drawing/2014/main" id="{EE40B8EA-B853-4B33-A949-B49D8649D9C7}"/>
            </a:ext>
          </a:extLst>
        </cdr:cNvPr>
        <cdr:cNvSpPr txBox="1"/>
      </cdr:nvSpPr>
      <cdr:spPr>
        <a:xfrm xmlns:a="http://schemas.openxmlformats.org/drawingml/2006/main">
          <a:off x="3258127" y="523810"/>
          <a:ext cx="4442691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2000" dirty="0">
              <a:solidFill>
                <a:schemeClr val="bg1"/>
              </a:solidFill>
            </a:rPr>
            <a:t>P value &lt; .0001(repeated measures ANOVA)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4D0470-1A6D-43CF-A432-B388F1252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98F65-E05A-4358-A15F-82422B631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B2E46-1E63-4C79-8A21-1396A4A246D4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A6CE7-F6E1-4A13-88C6-429C4B1D65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7B4E-DAE7-46CE-9291-568F9ACB99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BB4C-30D5-4DA7-9AB2-822CF84284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0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2BCCA-7487-4FDA-A785-D2619AC4F4A4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310FC-D5D5-4DDD-85C1-086E0E1F3C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48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/>
              <a:t>Notes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3310FC-D5D5-4DDD-85C1-086E0E1F3CC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83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57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058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/>
              <a:t>Notes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10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09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867EC-77C3-FD4E-839E-51F62A4637C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287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N=297 used PCK9 currently at V3 vs n=909 not using currently at V3,</a:t>
            </a:r>
          </a:p>
          <a:p>
            <a:r>
              <a:rPr lang="en-CA" dirty="0"/>
              <a:t>For N=297,  LDL = 1.48 (1.05) median (IQR) = 1.30 (0.67-1.97)</a:t>
            </a:r>
          </a:p>
          <a:p>
            <a:r>
              <a:rPr lang="en-CA"/>
              <a:t>For N=909,  LDL = 2.39 (1.12), median (IQR) = 2.19 (1.66-2.95)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867EC-77C3-FD4E-839E-51F62A4637C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06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10FC-D5D5-4DDD-85C1-086E0E1F3CC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8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xfrm>
            <a:off x="914816" y="4343402"/>
            <a:ext cx="5028370" cy="274007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853" y="8685235"/>
            <a:ext cx="297159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18" tIns="45710" rIns="91418" bIns="45710"/>
          <a:lstStyle/>
          <a:p>
            <a:fld id="{72C5130D-A111-439B-8361-FC7342D7AAF6}" type="slidenum">
              <a:rPr lang="en-US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/>
              <a:t>Speaker Notes: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Inhibition of PCSK9, e.g. by an antibody, reduced the degradation of LDL receptors, thereby increasing LDL-receptor levels, which allowed for more uptake of LDL from the circulation and decreased plasma LDL-C.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310FC-D5D5-4DDD-85C1-086E0E1F3CC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71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771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51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landmark analysis selects a fixed time after the initiation of therapy for conducting the analysis of response. Only patients alive at the landmark time are included in the analysis.</a:t>
            </a: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analysis, it can be seen that the RRR (Relative Risk Reduction) was 12% in the first year but 19% in those participants alive at the end of year one.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569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2465">
              <a:spcBef>
                <a:spcPct val="0"/>
              </a:spcBef>
            </a:pPr>
            <a:r>
              <a:rPr lang="en-CA" b="1" dirty="0"/>
              <a:t>Notes: </a:t>
            </a:r>
            <a:endParaRPr lang="en-US" b="1" dirty="0"/>
          </a:p>
          <a:p>
            <a:pPr defTabSz="432465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310FC-D5D5-4DDD-85C1-086E0E1F3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29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30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2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4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34749-ABFA-814F-8C83-454D4AC9D2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34749-ABFA-814F-8C83-454D4AC9D2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34749-ABFA-814F-8C83-454D4AC9D2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34749-ABFA-814F-8C83-454D4AC9D2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34749-ABFA-814F-8C83-454D4AC9D2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34749-ABFA-814F-8C83-454D4AC9D2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osen design sab 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53000" y="4419600"/>
            <a:ext cx="3962400" cy="1143000"/>
          </a:xfrm>
        </p:spPr>
        <p:txBody>
          <a:bodyPr anchor="b" anchorCtr="0"/>
          <a:lstStyle>
            <a:lvl1pPr algn="l">
              <a:defRPr sz="2000" b="1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53000" y="5562600"/>
            <a:ext cx="3962400" cy="533400"/>
          </a:xfrm>
        </p:spPr>
        <p:txBody>
          <a:bodyPr anchor="t" anchorCtr="0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  <a:latin typeface="Arial"/>
              </a:defRPr>
            </a:lvl1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00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CA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>
            <a:lvl1pPr>
              <a:buSzPct val="125000"/>
              <a:defRPr sz="2400">
                <a:latin typeface="Arial"/>
              </a:defRPr>
            </a:lvl1pPr>
            <a:lvl2pPr>
              <a:buSzPct val="125000"/>
              <a:defRPr>
                <a:latin typeface="Arial"/>
              </a:defRPr>
            </a:lvl2pPr>
            <a:lvl3pPr>
              <a:buSzPct val="125000"/>
              <a:defRPr>
                <a:latin typeface="Arial"/>
              </a:defRPr>
            </a:lvl3pPr>
            <a:lvl4pPr>
              <a:buSzPct val="125000"/>
              <a:defRPr>
                <a:latin typeface="Arial"/>
              </a:defRPr>
            </a:lvl4pPr>
            <a:lvl5pPr>
              <a:buSzPct val="125000"/>
              <a:defRPr>
                <a:latin typeface="Arial"/>
              </a:defRPr>
            </a:lvl5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CA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1816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1816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55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1143000"/>
          </a:xfrm>
        </p:spPr>
        <p:txBody>
          <a:bodyPr/>
          <a:lstStyle/>
          <a:p>
            <a:r>
              <a:rPr lang="en-CA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r>
              <a:rPr lang="en-CA"/>
              <a:t>Click icon to add chart</a:t>
            </a:r>
            <a:endParaRPr lang="en-CA" dirty="0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1900" y="2440145"/>
            <a:ext cx="7772400" cy="1470025"/>
          </a:xfrm>
        </p:spPr>
        <p:txBody>
          <a:bodyPr>
            <a:noAutofit/>
          </a:bodyPr>
          <a:lstStyle>
            <a:lvl1pPr>
              <a:defRPr sz="3200" b="1" cap="all">
                <a:solidFill>
                  <a:srgbClr val="59969A"/>
                </a:solidFill>
                <a:latin typeface="Arial Bold" pitchFamily="34" charset="0"/>
                <a:cs typeface="Arial Bold" pitchFamily="34" charset="0"/>
              </a:defRPr>
            </a:lvl1pPr>
          </a:lstStyle>
          <a:p>
            <a:r>
              <a:rPr lang="en-CA"/>
              <a:t>Click to edit Master title style</a:t>
            </a:r>
            <a:endParaRPr lang="fr-FR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prstClr val="black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fld id="{F86A214B-CEBE-4E70-8A64-83A0D92904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mtClean="0">
                <a:solidFill>
                  <a:prstClr val="black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8261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03057" cy="11430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932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981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3065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00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55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981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8287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2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87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4762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597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983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3720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8709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04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73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>
            <a:lvl1pPr marL="0" indent="0" algn="l">
              <a:buNone/>
              <a:defRPr b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43995"/>
            <a:ext cx="7772400" cy="150018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1054" y="1933603"/>
            <a:ext cx="3732213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664" y="1933603"/>
            <a:ext cx="3733800" cy="458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211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512" y="244503"/>
            <a:ext cx="1958975" cy="6272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1993" y="244503"/>
            <a:ext cx="5726113" cy="6272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77" y="244475"/>
            <a:ext cx="6192838" cy="863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1054" y="1933603"/>
            <a:ext cx="3732213" cy="4583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65664" y="1933603"/>
            <a:ext cx="3733800" cy="4583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77" y="244475"/>
            <a:ext cx="6192838" cy="863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81054" y="1933609"/>
            <a:ext cx="3732213" cy="221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81054" y="4300538"/>
            <a:ext cx="3732213" cy="2216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65664" y="1933603"/>
            <a:ext cx="3733800" cy="4583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77" y="244475"/>
            <a:ext cx="6192838" cy="863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81073" y="1933603"/>
            <a:ext cx="7618413" cy="4583113"/>
          </a:xfrm>
        </p:spPr>
        <p:txBody>
          <a:bodyPr/>
          <a:lstStyle/>
          <a:p>
            <a:pPr lvl="0"/>
            <a:r>
              <a:rPr lang="en-US" noProof="0" dirty="0"/>
              <a:t>Click icon to add chart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8289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61975" y="244503"/>
            <a:ext cx="7837488" cy="6272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77" y="244475"/>
            <a:ext cx="6192838" cy="863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61976" y="1933603"/>
            <a:ext cx="8056562" cy="4583113"/>
          </a:xfrm>
        </p:spPr>
        <p:txBody>
          <a:bodyPr/>
          <a:lstStyle/>
          <a:p>
            <a:pPr lvl="0"/>
            <a:r>
              <a:rPr lang="en-US" noProof="0" dirty="0"/>
              <a:t>Click icon to add table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77" y="244475"/>
            <a:ext cx="6192838" cy="863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81054" y="1933603"/>
            <a:ext cx="3732213" cy="4583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5664" y="1933609"/>
            <a:ext cx="3733800" cy="221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5664" y="4300538"/>
            <a:ext cx="3733800" cy="2216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0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9" y="440691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89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1846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41" y="1981200"/>
            <a:ext cx="381846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378" y="1535113"/>
            <a:ext cx="404142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378" y="2174875"/>
            <a:ext cx="404142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788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48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756" y="273054"/>
            <a:ext cx="511104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48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1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1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1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9383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7" y="1981200"/>
            <a:ext cx="381846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39741" y="1981200"/>
            <a:ext cx="3818467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7" y="1981200"/>
            <a:ext cx="381846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41" y="1981200"/>
            <a:ext cx="3818467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0709" y="3043730"/>
            <a:ext cx="4104647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3001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0723" y="5357596"/>
            <a:ext cx="4111277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30653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0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479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55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9814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82878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211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A2D0-93C2-854A-9A67-B623FF1034F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7FE2F-08C1-3B46-97FA-5D246542623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0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emf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0000">
              <a:schemeClr val="bg1">
                <a:lumMod val="95000"/>
              </a:schemeClr>
            </a:gs>
            <a:gs pos="100000">
              <a:srgbClr val="E0E1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0000">
              <a:schemeClr val="bg1">
                <a:lumMod val="95000"/>
              </a:schemeClr>
            </a:gs>
            <a:gs pos="100000">
              <a:srgbClr val="E0E1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75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0000">
              <a:schemeClr val="bg1">
                <a:lumMod val="95000"/>
              </a:schemeClr>
            </a:gs>
            <a:gs pos="100000">
              <a:srgbClr val="E0E1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34749-ABFA-814F-8C83-454D4AC9D2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0" y="152400"/>
            <a:ext cx="1377710" cy="83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600" y="304799"/>
            <a:ext cx="2057400" cy="58125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52400" y="1066800"/>
            <a:ext cx="8839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3945"/>
            <a:ext cx="9144000" cy="1291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4800" y="409343"/>
            <a:ext cx="2057400" cy="5812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20000" y="199189"/>
            <a:ext cx="1219200" cy="791411"/>
          </a:xfrm>
          <a:prstGeom prst="rect">
            <a:avLst/>
          </a:prstGeom>
        </p:spPr>
      </p:pic>
      <p:sp>
        <p:nvSpPr>
          <p:cNvPr id="15" name="Line 2"/>
          <p:cNvSpPr>
            <a:spLocks noChangeShapeType="1"/>
          </p:cNvSpPr>
          <p:nvPr/>
        </p:nvSpPr>
        <p:spPr bwMode="auto">
          <a:xfrm>
            <a:off x="0" y="1295400"/>
            <a:ext cx="9144000" cy="0"/>
          </a:xfrm>
          <a:prstGeom prst="line">
            <a:avLst/>
          </a:prstGeom>
          <a:ln>
            <a:solidFill>
              <a:srgbClr val="A70000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defTabSz="64291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dirty="0">
              <a:solidFill>
                <a:srgbClr val="000000"/>
              </a:solidFill>
              <a:sym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blipFill dpi="0" rotWithShape="1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" y="304800"/>
            <a:ext cx="879348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9848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ransition>
    <p:fade/>
  </p:transition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bg1"/>
          </a:solidFill>
          <a:effectLst/>
          <a:latin typeface="Arial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20000"/>
        </a:spcAft>
        <a:buClr>
          <a:schemeClr val="accent1"/>
        </a:buClr>
        <a:buSzPct val="125000"/>
        <a:buFont typeface="Wingdings" pitchFamily="2" charset="2"/>
        <a:buChar char="§"/>
        <a:defRPr sz="2400" b="1">
          <a:solidFill>
            <a:schemeClr val="bg1"/>
          </a:solidFill>
          <a:latin typeface="Arial"/>
          <a:ea typeface="+mn-ea"/>
          <a:cs typeface="+mn-cs"/>
        </a:defRPr>
      </a:lvl1pPr>
      <a:lvl2pPr marL="742950" indent="-285750" algn="l" rtl="0" eaLnBrk="1" fontAlgn="base" hangingPunct="1">
        <a:spcBef>
          <a:spcPct val="35000"/>
        </a:spcBef>
        <a:spcAft>
          <a:spcPct val="20000"/>
        </a:spcAft>
        <a:buClr>
          <a:schemeClr val="accent1"/>
        </a:buClr>
        <a:buSzPct val="125000"/>
        <a:buFont typeface="Wingdings" pitchFamily="2" charset="2"/>
        <a:buChar char="§"/>
        <a:defRPr sz="2000" b="1">
          <a:solidFill>
            <a:schemeClr val="bg1"/>
          </a:solidFill>
          <a:latin typeface="Arial"/>
        </a:defRPr>
      </a:lvl2pPr>
      <a:lvl3pPr marL="1143000" indent="-228600" algn="l" rtl="0" eaLnBrk="1" fontAlgn="base" hangingPunct="1">
        <a:spcBef>
          <a:spcPct val="35000"/>
        </a:spcBef>
        <a:spcAft>
          <a:spcPct val="20000"/>
        </a:spcAft>
        <a:buClr>
          <a:schemeClr val="accent1"/>
        </a:buClr>
        <a:buSzPct val="125000"/>
        <a:buFont typeface="Wingdings" pitchFamily="2" charset="2"/>
        <a:buChar char="§"/>
        <a:defRPr sz="1800" b="1">
          <a:solidFill>
            <a:schemeClr val="bg1"/>
          </a:solidFill>
          <a:latin typeface="Arial"/>
        </a:defRPr>
      </a:lvl3pPr>
      <a:lvl4pPr marL="1600200" indent="-228600" algn="l" rtl="0" eaLnBrk="1" fontAlgn="base" hangingPunct="1">
        <a:spcBef>
          <a:spcPct val="35000"/>
        </a:spcBef>
        <a:spcAft>
          <a:spcPct val="20000"/>
        </a:spcAft>
        <a:buClr>
          <a:schemeClr val="accent1"/>
        </a:buClr>
        <a:buSzPct val="125000"/>
        <a:buFont typeface="Wingdings" pitchFamily="2" charset="2"/>
        <a:buChar char="§"/>
        <a:defRPr sz="1600" b="1">
          <a:solidFill>
            <a:schemeClr val="bg1"/>
          </a:solidFill>
          <a:latin typeface="Arial"/>
        </a:defRPr>
      </a:lvl4pPr>
      <a:lvl5pPr marL="2057400" indent="-228600" algn="l" rtl="0" eaLnBrk="1" fontAlgn="base" hangingPunct="1">
        <a:spcBef>
          <a:spcPct val="35000"/>
        </a:spcBef>
        <a:spcAft>
          <a:spcPct val="20000"/>
        </a:spcAft>
        <a:buClr>
          <a:schemeClr val="accent1"/>
        </a:buClr>
        <a:buSzPct val="125000"/>
        <a:buFont typeface="Wingdings" pitchFamily="2" charset="2"/>
        <a:buChar char="§"/>
        <a:defRPr sz="1600" b="1">
          <a:solidFill>
            <a:schemeClr val="bg1"/>
          </a:solidFill>
          <a:latin typeface="Arial"/>
        </a:defRPr>
      </a:lvl5pPr>
      <a:lvl6pPr marL="2514600" indent="-228600" algn="l" rtl="0" eaLnBrk="1" fontAlgn="base" hangingPunct="1">
        <a:spcBef>
          <a:spcPct val="35000"/>
        </a:spcBef>
        <a:spcAft>
          <a:spcPct val="20000"/>
        </a:spcAft>
        <a:buClr>
          <a:schemeClr val="tx2"/>
        </a:buClr>
        <a:buSzPct val="155000"/>
        <a:buChar char="•"/>
        <a:defRPr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35000"/>
        </a:spcBef>
        <a:spcAft>
          <a:spcPct val="20000"/>
        </a:spcAft>
        <a:buClr>
          <a:schemeClr val="tx2"/>
        </a:buClr>
        <a:buSzPct val="155000"/>
        <a:buChar char="•"/>
        <a:defRPr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35000"/>
        </a:spcBef>
        <a:spcAft>
          <a:spcPct val="20000"/>
        </a:spcAft>
        <a:buClr>
          <a:schemeClr val="tx2"/>
        </a:buClr>
        <a:buSzPct val="155000"/>
        <a:buChar char="•"/>
        <a:defRPr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35000"/>
        </a:spcBef>
        <a:spcAft>
          <a:spcPct val="20000"/>
        </a:spcAft>
        <a:buClr>
          <a:schemeClr val="tx2"/>
        </a:buClr>
        <a:buSzPct val="155000"/>
        <a:buChar char="•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7D8622E-7ABD-437D-BEF5-CE3EDA748552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914400"/>
              <a:t>2019-06-07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5C4FF57-92C7-4761-B313-3A565F90EAE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0000">
              <a:schemeClr val="bg1">
                <a:lumMod val="95000"/>
              </a:schemeClr>
            </a:gs>
            <a:gs pos="100000">
              <a:srgbClr val="E0E1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75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3000">
              <a:schemeClr val="bg1">
                <a:lumMod val="95000"/>
              </a:schemeClr>
            </a:gs>
            <a:gs pos="100000">
              <a:srgbClr val="EADBF9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6/7/2019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42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83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726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967" indent="0" algn="l" defTabSz="914484" rtl="0" eaLnBrk="1" latinLnBrk="0" hangingPunct="1">
        <a:spcBef>
          <a:spcPct val="20000"/>
        </a:spcBef>
        <a:buFontTx/>
        <a:buNone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0A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Line 2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/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Times New Roman" charset="0"/>
              <a:cs typeface="ＭＳ Ｐゴシック" charset="0"/>
            </a:endParaRPr>
          </a:p>
        </p:txBody>
      </p:sp>
      <p:sp>
        <p:nvSpPr>
          <p:cNvPr id="65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11856" y="292100"/>
            <a:ext cx="6423378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1858" y="1651005"/>
            <a:ext cx="8521700" cy="458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533" name="Picture 1" descr="improve-it_slides.png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770511" y="157170"/>
            <a:ext cx="2247900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5" descr="improve-it_slides.png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770511" y="157170"/>
            <a:ext cx="2247900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6" descr="improve-it_slides.png"/>
          <p:cNvPicPr>
            <a:picLocks noChangeAspect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770511" y="157170"/>
            <a:ext cx="2247900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txStyles>
    <p:titleStyle>
      <a:lvl1pPr algn="l" defTabSz="933450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3200" b="1">
          <a:solidFill>
            <a:srgbClr val="CCF5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MS PGothic" pitchFamily="34" charset="-128"/>
          <a:cs typeface="ＭＳ Ｐゴシック" charset="0"/>
        </a:defRPr>
      </a:lvl1pPr>
      <a:lvl2pPr algn="l" defTabSz="933450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3200" b="1">
          <a:solidFill>
            <a:srgbClr val="CCF5FF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MS PGothic" pitchFamily="34" charset="-128"/>
          <a:cs typeface="ＭＳ Ｐゴシック" charset="0"/>
        </a:defRPr>
      </a:lvl2pPr>
      <a:lvl3pPr algn="l" defTabSz="933450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3200" b="1">
          <a:solidFill>
            <a:srgbClr val="CCF5FF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MS PGothic" pitchFamily="34" charset="-128"/>
          <a:cs typeface="ＭＳ Ｐゴシック" charset="0"/>
        </a:defRPr>
      </a:lvl3pPr>
      <a:lvl4pPr algn="l" defTabSz="933450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3200" b="1">
          <a:solidFill>
            <a:srgbClr val="CCF5FF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MS PGothic" pitchFamily="34" charset="-128"/>
          <a:cs typeface="ＭＳ Ｐゴシック" charset="0"/>
        </a:defRPr>
      </a:lvl4pPr>
      <a:lvl5pPr algn="l" defTabSz="933450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3200" b="1">
          <a:solidFill>
            <a:srgbClr val="CCF5FF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MS PGothic" pitchFamily="34" charset="-128"/>
          <a:cs typeface="ＭＳ Ｐゴシック" charset="0"/>
        </a:defRPr>
      </a:lvl5pPr>
      <a:lvl6pPr marL="457200" algn="l" defTabSz="933450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3400" b="1">
          <a:solidFill>
            <a:srgbClr val="A8D3FA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6pPr>
      <a:lvl7pPr marL="914400" algn="l" defTabSz="933450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3400" b="1">
          <a:solidFill>
            <a:srgbClr val="A8D3FA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7pPr>
      <a:lvl8pPr marL="1371600" algn="l" defTabSz="933450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3400" b="1">
          <a:solidFill>
            <a:srgbClr val="A8D3FA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8pPr>
      <a:lvl9pPr marL="1828800" algn="l" defTabSz="933450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3400" b="1">
          <a:solidFill>
            <a:srgbClr val="A8D3FA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  <a:ea typeface="ＭＳ Ｐゴシック" charset="0"/>
        </a:defRPr>
      </a:lvl9pPr>
    </p:titleStyle>
    <p:bodyStyle>
      <a:lvl1pPr marL="6350" indent="-6350" algn="l" defTabSz="933450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SzPct val="75000"/>
        <a:buFont typeface="Monotype Sorts" charset="2"/>
        <a:defRPr sz="2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34" charset="-128"/>
          <a:cs typeface="ＭＳ Ｐゴシック" charset="0"/>
        </a:defRPr>
      </a:lvl1pPr>
      <a:lvl2pPr marL="690563" indent="-339725" algn="l" defTabSz="933450" rtl="0" eaLnBrk="0" fontAlgn="base" hangingPunct="0">
        <a:spcBef>
          <a:spcPts val="900"/>
        </a:spcBef>
        <a:spcAft>
          <a:spcPct val="0"/>
        </a:spcAft>
        <a:buClr>
          <a:srgbClr val="FFFF00"/>
        </a:buClr>
        <a:buSzPct val="90000"/>
        <a:buFont typeface="Lucida Grande"/>
        <a:buChar char="➢"/>
        <a:defRPr sz="2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34" charset="-128"/>
        </a:defRPr>
      </a:lvl2pPr>
      <a:lvl3pPr marL="1022350" indent="-274638" algn="l" defTabSz="933450" rtl="0" eaLnBrk="0" fontAlgn="base" hangingPunct="0">
        <a:spcBef>
          <a:spcPct val="25000"/>
        </a:spcBef>
        <a:spcAft>
          <a:spcPct val="0"/>
        </a:spcAft>
        <a:buClr>
          <a:srgbClr val="99EBFF"/>
        </a:buClr>
        <a:buSzPct val="100000"/>
        <a:buChar char="–"/>
        <a:defRPr sz="2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34" charset="-128"/>
        </a:defRPr>
      </a:lvl3pPr>
      <a:lvl4pPr marL="1371600" algn="l" defTabSz="93345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defRPr sz="2600" i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34" charset="-128"/>
        </a:defRPr>
      </a:lvl4pPr>
      <a:lvl5pPr marL="1889125" indent="-288925" algn="l" defTabSz="93345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34" charset="-128"/>
        </a:defRPr>
      </a:lvl5pPr>
      <a:lvl6pPr marL="2346325" indent="-288925" algn="l" defTabSz="93345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803525" indent="-288925" algn="l" defTabSz="93345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260725" indent="-288925" algn="l" defTabSz="93345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717925" indent="-288925" algn="l" defTabSz="93345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43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30196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33FF"/>
        </a:buClr>
        <a:buSzPct val="65000"/>
        <a:buFont typeface="Monotype Sorts" charset="2"/>
        <a:buChar char="n"/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33FF"/>
        </a:buClr>
        <a:buSzPct val="65000"/>
        <a:buFont typeface="Monotype Sorts" charset="2"/>
        <a:buChar char="n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33FF"/>
        </a:buClr>
        <a:buSzPct val="65000"/>
        <a:buFont typeface="Monotype Sorts" charset="2"/>
        <a:buChar char="n"/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33FF"/>
        </a:buClr>
        <a:buSzPct val="65000"/>
        <a:buFont typeface="Monotype Sorts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33FF"/>
        </a:buClr>
        <a:buSzPct val="65000"/>
        <a:buFont typeface="Monotype Sorts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33FF"/>
        </a:buClr>
        <a:buSzPct val="65000"/>
        <a:buFont typeface="Monotype Sort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33FF"/>
        </a:buClr>
        <a:buSzPct val="65000"/>
        <a:buFont typeface="Monotype Sort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33FF"/>
        </a:buClr>
        <a:buSzPct val="65000"/>
        <a:buFont typeface="Monotype Sort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33FF"/>
        </a:buClr>
        <a:buSzPct val="65000"/>
        <a:buFont typeface="Monotype Sorts" pitchFamily="2" charset="2"/>
        <a:buChar char="n"/>
        <a:defRPr sz="20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microsoft.com/office/2007/relationships/hdphoto" Target="../media/hdphoto4.wdp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8.xml"/><Relationship Id="rId6" Type="http://schemas.openxmlformats.org/officeDocument/2006/relationships/hyperlink" Target="mailto:langera@chrc.net" TargetMode="Externa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8.png"/><Relationship Id="rId9" Type="http://schemas.microsoft.com/office/2007/relationships/diagramDrawing" Target="../diagrams/drawin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alinternational.info/ecrf" TargetMode="External"/><Relationship Id="rId3" Type="http://schemas.microsoft.com/office/2007/relationships/hdphoto" Target="../media/hdphoto1.wdp"/><Relationship Id="rId7" Type="http://schemas.openxmlformats.org/officeDocument/2006/relationships/hyperlink" Target="http://www.goalinternational/protoco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goalinternational.info/goalcanada" TargetMode="External"/><Relationship Id="rId5" Type="http://schemas.openxmlformats.org/officeDocument/2006/relationships/hyperlink" Target="http://www.goalinternational.info/PCSK9i" TargetMode="External"/><Relationship Id="rId4" Type="http://schemas.openxmlformats.org/officeDocument/2006/relationships/hyperlink" Target="http://www.goalinternational.info/beyondstati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8.xml"/><Relationship Id="rId6" Type="http://schemas.openxmlformats.org/officeDocument/2006/relationships/hyperlink" Target="mailto:langera@chrc.net" TargetMode="Externa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7.png"/><Relationship Id="rId4" Type="http://schemas.openxmlformats.org/officeDocument/2006/relationships/image" Target="../media/image1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4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alinternational.info/ecrf" TargetMode="External"/><Relationship Id="rId3" Type="http://schemas.microsoft.com/office/2007/relationships/hdphoto" Target="../media/hdphoto1.wdp"/><Relationship Id="rId7" Type="http://schemas.openxmlformats.org/officeDocument/2006/relationships/hyperlink" Target="http://www.goalinternational/protoco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://www.goalinternational.info/goalcanada" TargetMode="External"/><Relationship Id="rId5" Type="http://schemas.openxmlformats.org/officeDocument/2006/relationships/hyperlink" Target="http://www.goalinternational.info/PCSK9i" TargetMode="External"/><Relationship Id="rId4" Type="http://schemas.openxmlformats.org/officeDocument/2006/relationships/hyperlink" Target="http://www.goalinternational.info/beyondstati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10490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Introduction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280160"/>
            <a:ext cx="8676456" cy="5044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Anatoly Langer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MD, FACC, FRCP(c), MSc.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None/>
              <a:tabLst/>
              <a:defRPr/>
            </a:pPr>
            <a:endParaRPr lang="en-CA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Cardiologist, Professor of Medicine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None/>
              <a:tabLst/>
              <a:defRPr/>
            </a:pPr>
            <a:r>
              <a:rPr lang="en-CA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University of Toronto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None/>
              <a:tabLst/>
              <a:defRPr/>
            </a:pP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None/>
              <a:tabLst/>
              <a:defRPr/>
            </a:pPr>
            <a:r>
              <a:rPr lang="en-CA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Chair, Canadian Heart Research Centre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None/>
              <a:tabLst/>
              <a:defRPr/>
            </a:pPr>
            <a:r>
              <a:rPr lang="en-CA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PI, GOAL International Program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None/>
              <a:tabLst/>
              <a:defRPr/>
            </a:pP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814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0"/>
            <a:ext cx="9144000" cy="980728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9939" y="241484"/>
            <a:ext cx="6400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8E0000"/>
                </a:solidFill>
              </a:rPr>
              <a:t>2017 UPDATE OF ESC/EAS Task Force for PCSK9i</a:t>
            </a:r>
            <a:endParaRPr lang="en-US" sz="2400" b="1" dirty="0">
              <a:solidFill>
                <a:srgbClr val="8E0000"/>
              </a:solidFill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5DC97D8-06DD-4EAD-9071-F6C12E7DF82C}"/>
              </a:ext>
            </a:extLst>
          </p:cNvPr>
          <p:cNvSpPr txBox="1">
            <a:spLocks/>
          </p:cNvSpPr>
          <p:nvPr/>
        </p:nvSpPr>
        <p:spPr>
          <a:xfrm>
            <a:off x="528112" y="6209022"/>
            <a:ext cx="7994470" cy="648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ACS, acute coronary syndrome; ASCVD, atherosclerotic cardiovascular disease; CAD, coronary artery disease;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PAD, peripheral arterial disease; PCSK9i, proprotein convertase subtilisin/kexin type 9 inhibitor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Landmesser U, et al. Eur Heart J. 2017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15C3D1-D477-4675-B319-07DCE5A524EB}"/>
              </a:ext>
            </a:extLst>
          </p:cNvPr>
          <p:cNvSpPr txBox="1">
            <a:spLocks/>
          </p:cNvSpPr>
          <p:nvPr/>
        </p:nvSpPr>
        <p:spPr>
          <a:xfrm>
            <a:off x="198742" y="999331"/>
            <a:ext cx="8362950" cy="4859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25D0E-3ED8-420A-90A6-2852E9B8DE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45"/>
          <a:stretch/>
        </p:blipFill>
        <p:spPr>
          <a:xfrm>
            <a:off x="139959" y="961053"/>
            <a:ext cx="8845421" cy="530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300" y="2017721"/>
            <a:ext cx="6880578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>
                <a:ea typeface="+mj-ea"/>
              </a:rPr>
              <a:t>Primary Endpoint*</a:t>
            </a:r>
          </a:p>
        </p:txBody>
      </p:sp>
      <p:sp>
        <p:nvSpPr>
          <p:cNvPr id="118788" name="TextBox 8"/>
          <p:cNvSpPr txBox="1">
            <a:spLocks noChangeArrowheads="1"/>
          </p:cNvSpPr>
          <p:nvPr/>
        </p:nvSpPr>
        <p:spPr bwMode="auto">
          <a:xfrm>
            <a:off x="434625" y="1412875"/>
            <a:ext cx="823947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FFFFFF"/>
                </a:solidFill>
                <a:cs typeface="Arial" pitchFamily="34" charset="0"/>
              </a:rPr>
              <a:t>*Cardiovascular death, MI, documented unstable angina requiring rehospitalization, coronary revascularization (≥30 days), or stroke</a:t>
            </a:r>
          </a:p>
        </p:txBody>
      </p:sp>
      <p:sp>
        <p:nvSpPr>
          <p:cNvPr id="118789" name="TextBox 11"/>
          <p:cNvSpPr txBox="1">
            <a:spLocks noChangeArrowheads="1"/>
          </p:cNvSpPr>
          <p:nvPr/>
        </p:nvSpPr>
        <p:spPr bwMode="auto">
          <a:xfrm>
            <a:off x="3997436" y="6488669"/>
            <a:ext cx="50449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b="1">
                <a:solidFill>
                  <a:srgbClr val="FFFF00"/>
                </a:solidFill>
                <a:cs typeface="Arial" pitchFamily="34" charset="0"/>
              </a:rPr>
              <a:t>Cannon et al </a:t>
            </a:r>
            <a:r>
              <a:rPr lang="en-GB" b="1" i="1">
                <a:solidFill>
                  <a:srgbClr val="FFFF00"/>
                </a:solidFill>
                <a:cs typeface="Arial" pitchFamily="34" charset="0"/>
              </a:rPr>
              <a:t>N Engl J Med </a:t>
            </a:r>
            <a:r>
              <a:rPr lang="en-GB" b="1">
                <a:solidFill>
                  <a:srgbClr val="FFFF00"/>
                </a:solidFill>
                <a:cs typeface="Arial" pitchFamily="34" charset="0"/>
              </a:rPr>
              <a:t>2015;372:2387-97</a:t>
            </a:r>
            <a:endParaRPr lang="en-GB" b="1" i="1">
              <a:solidFill>
                <a:srgbClr val="FFFF00"/>
              </a:solidFill>
              <a:cs typeface="Arial" pitchFamily="34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365997" y="2333626"/>
            <a:ext cx="4304359" cy="3078115"/>
            <a:chOff x="5365297" y="2333270"/>
            <a:chExt cx="4305002" cy="3077711"/>
          </a:xfrm>
        </p:grpSpPr>
        <p:sp>
          <p:nvSpPr>
            <p:cNvPr id="118796" name="TextBox 3"/>
            <p:cNvSpPr txBox="1">
              <a:spLocks noChangeArrowheads="1"/>
            </p:cNvSpPr>
            <p:nvPr/>
          </p:nvSpPr>
          <p:spPr bwMode="auto">
            <a:xfrm>
              <a:off x="5365297" y="2809392"/>
              <a:ext cx="1480114" cy="369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CCFF"/>
                  </a:solidFill>
                  <a:cs typeface="Arial" pitchFamily="34" charset="0"/>
                </a:rPr>
                <a:t>Simvastatin</a:t>
              </a:r>
            </a:p>
          </p:txBody>
        </p:sp>
        <p:sp>
          <p:nvSpPr>
            <p:cNvPr id="118797" name="TextBox 9"/>
            <p:cNvSpPr txBox="1">
              <a:spLocks noChangeArrowheads="1"/>
            </p:cNvSpPr>
            <p:nvPr/>
          </p:nvSpPr>
          <p:spPr bwMode="auto">
            <a:xfrm>
              <a:off x="6299866" y="3427487"/>
              <a:ext cx="1480114" cy="646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FF00"/>
                  </a:solidFill>
                  <a:cs typeface="Arial" pitchFamily="34" charset="0"/>
                </a:rPr>
                <a:t>Ezetimibe/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FF00"/>
                  </a:solidFill>
                  <a:cs typeface="Arial" pitchFamily="34" charset="0"/>
                </a:rPr>
                <a:t>Simvastatin</a:t>
              </a:r>
            </a:p>
          </p:txBody>
        </p:sp>
        <p:sp>
          <p:nvSpPr>
            <p:cNvPr id="118798" name="TextBox 5"/>
            <p:cNvSpPr txBox="1">
              <a:spLocks noChangeArrowheads="1"/>
            </p:cNvSpPr>
            <p:nvPr/>
          </p:nvSpPr>
          <p:spPr bwMode="auto">
            <a:xfrm>
              <a:off x="6048612" y="4345012"/>
              <a:ext cx="2275323" cy="695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FFFF"/>
                  </a:solidFill>
                  <a:cs typeface="Arial" pitchFamily="34" charset="0"/>
                </a:rPr>
                <a:t>HR 0.94 (0.89, 0.99)</a:t>
              </a:r>
            </a:p>
            <a:p>
              <a:pPr algn="ctr" fontAlgn="base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FFFF"/>
                  </a:solidFill>
                  <a:cs typeface="Arial" pitchFamily="34" charset="0"/>
                </a:rPr>
                <a:t>p=0.016 </a:t>
              </a:r>
            </a:p>
          </p:txBody>
        </p:sp>
        <p:sp>
          <p:nvSpPr>
            <p:cNvPr id="118799" name="TextBox 12"/>
            <p:cNvSpPr txBox="1">
              <a:spLocks noChangeArrowheads="1"/>
            </p:cNvSpPr>
            <p:nvPr/>
          </p:nvSpPr>
          <p:spPr bwMode="auto">
            <a:xfrm>
              <a:off x="6629056" y="5041697"/>
              <a:ext cx="1114574" cy="369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FFFF"/>
                  </a:solidFill>
                  <a:cs typeface="Arial" pitchFamily="34" charset="0"/>
                </a:rPr>
                <a:t>NNT= 50</a:t>
              </a:r>
            </a:p>
          </p:txBody>
        </p:sp>
        <p:sp>
          <p:nvSpPr>
            <p:cNvPr id="118800" name="Rectangle 10"/>
            <p:cNvSpPr>
              <a:spLocks noChangeArrowheads="1"/>
            </p:cNvSpPr>
            <p:nvPr/>
          </p:nvSpPr>
          <p:spPr bwMode="auto">
            <a:xfrm>
              <a:off x="7780504" y="2333270"/>
              <a:ext cx="150787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CCFF"/>
                  </a:solidFill>
                  <a:latin typeface="Arial Narrow" pitchFamily="34" charset="0"/>
                  <a:cs typeface="Arial" pitchFamily="34" charset="0"/>
                </a:rPr>
                <a:t>34.7%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CCFF"/>
                  </a:solidFill>
                  <a:latin typeface="Arial Narrow" pitchFamily="34" charset="0"/>
                  <a:cs typeface="Arial" pitchFamily="34" charset="0"/>
                </a:rPr>
                <a:t>2742 events </a:t>
              </a:r>
            </a:p>
          </p:txBody>
        </p:sp>
        <p:sp>
          <p:nvSpPr>
            <p:cNvPr id="118801" name="Rectangle 13"/>
            <p:cNvSpPr>
              <a:spLocks noChangeArrowheads="1"/>
            </p:cNvSpPr>
            <p:nvPr/>
          </p:nvSpPr>
          <p:spPr bwMode="auto">
            <a:xfrm>
              <a:off x="7384299" y="2889815"/>
              <a:ext cx="22860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FF00"/>
                  </a:solidFill>
                  <a:latin typeface="Arial Narrow" pitchFamily="34" charset="0"/>
                  <a:cs typeface="Arial" pitchFamily="34" charset="0"/>
                </a:rPr>
                <a:t>32.7%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FFFF00"/>
                  </a:solidFill>
                  <a:latin typeface="Arial Narrow" pitchFamily="34" charset="0"/>
                  <a:cs typeface="Arial" pitchFamily="34" charset="0"/>
                </a:rPr>
                <a:t>2572 events 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773767" y="2271728"/>
            <a:ext cx="3697111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Baseline mean 2.4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mmol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/L</a:t>
            </a:r>
          </a:p>
        </p:txBody>
      </p:sp>
      <p:sp>
        <p:nvSpPr>
          <p:cNvPr id="118792" name="TextBox 3"/>
          <p:cNvSpPr txBox="1">
            <a:spLocks noChangeArrowheads="1"/>
          </p:cNvSpPr>
          <p:nvPr/>
        </p:nvSpPr>
        <p:spPr bwMode="auto">
          <a:xfrm>
            <a:off x="2212105" y="2552700"/>
            <a:ext cx="14798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CCFF"/>
                </a:solidFill>
                <a:cs typeface="Arial" pitchFamily="34" charset="0"/>
              </a:rPr>
              <a:t>Simvastatin</a:t>
            </a:r>
          </a:p>
        </p:txBody>
      </p:sp>
      <p:sp>
        <p:nvSpPr>
          <p:cNvPr id="118793" name="TextBox 3"/>
          <p:cNvSpPr txBox="1">
            <a:spLocks noChangeArrowheads="1"/>
          </p:cNvSpPr>
          <p:nvPr/>
        </p:nvSpPr>
        <p:spPr bwMode="auto">
          <a:xfrm>
            <a:off x="3656100" y="2552700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CCFF"/>
                </a:solidFill>
                <a:cs typeface="Arial" pitchFamily="34" charset="0"/>
              </a:rPr>
              <a:t>1.8 mmol/L</a:t>
            </a: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1919591" y="2849564"/>
            <a:ext cx="20762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 err="1">
                <a:solidFill>
                  <a:srgbClr val="FFFF00"/>
                </a:solidFill>
                <a:cs typeface="Arial" pitchFamily="34" charset="0"/>
              </a:rPr>
              <a:t>Simva+Ezetimibe</a:t>
            </a:r>
            <a:endParaRPr lang="en-US" b="1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3962400" y="2895600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FFFF00"/>
                </a:solidFill>
                <a:cs typeface="Arial" pitchFamily="34" charset="0"/>
              </a:rPr>
              <a:t>1.4 </a:t>
            </a:r>
            <a:r>
              <a:rPr lang="en-US" b="1" dirty="0" err="1">
                <a:solidFill>
                  <a:srgbClr val="FFFF00"/>
                </a:solidFill>
                <a:cs typeface="Arial" pitchFamily="34" charset="0"/>
              </a:rPr>
              <a:t>mmol</a:t>
            </a:r>
            <a:r>
              <a:rPr lang="en-US" b="1" dirty="0">
                <a:solidFill>
                  <a:srgbClr val="FFFF00"/>
                </a:solidFill>
                <a:cs typeface="Arial" pitchFamily="34" charset="0"/>
              </a:rPr>
              <a:t>/L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>
              <a:buClr>
                <a:srgbClr val="EF4136"/>
              </a:buClr>
            </a:pPr>
            <a:r>
              <a:rPr lang="en-US" sz="1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Qian</a:t>
            </a:r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 YW, et al. J Lipid Res. 2007;48:1488-1498; Horton JD, et al. J Lipid Res. 2009;50(</a:t>
            </a:r>
            <a:r>
              <a:rPr lang="en-US" sz="10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suppl</a:t>
            </a:r>
            <a:r>
              <a:rPr lang="en-US" sz="1000" dirty="0">
                <a:solidFill>
                  <a:schemeClr val="bg1"/>
                </a:solidFill>
                <a:latin typeface="Arial Narrow" panose="020B0606020202030204" pitchFamily="34" charset="0"/>
              </a:rPr>
              <a:t>):S172-S177.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0" name="Picture 69" descr="PSCK9 background_1.jpg">
            <a:extLst>
              <a:ext uri="{FF2B5EF4-FFF2-40B4-BE49-F238E27FC236}">
                <a16:creationId xmlns:a16="http://schemas.microsoft.com/office/drawing/2014/main" id="{CFFFB5AC-99DC-4BAE-986D-8712CBF75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430" y="917151"/>
            <a:ext cx="9162796" cy="5465064"/>
          </a:xfrm>
          <a:prstGeom prst="rect">
            <a:avLst/>
          </a:prstGeom>
        </p:spPr>
      </p:pic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C55B1624-A1BC-4FAE-B479-F63995CEF704}"/>
              </a:ext>
            </a:extLst>
          </p:cNvPr>
          <p:cNvSpPr txBox="1">
            <a:spLocks/>
          </p:cNvSpPr>
          <p:nvPr/>
        </p:nvSpPr>
        <p:spPr>
          <a:xfrm>
            <a:off x="127203" y="381775"/>
            <a:ext cx="8891196" cy="94683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Blocking PCSK9 Activity Inhibits </a:t>
            </a:r>
            <a:b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Intracellular Degradation of LDL-R</a:t>
            </a:r>
            <a:b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endParaRPr lang="en-CA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1" name="Picture 70" descr="AMG_PCSK9_group 2_2.eps">
            <a:extLst>
              <a:ext uri="{FF2B5EF4-FFF2-40B4-BE49-F238E27FC236}">
                <a16:creationId xmlns:a16="http://schemas.microsoft.com/office/drawing/2014/main" id="{39F3475C-05EF-490F-8A60-74DDE43FDF2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0287" y="919182"/>
            <a:ext cx="2915547" cy="3493403"/>
          </a:xfrm>
          <a:prstGeom prst="rect">
            <a:avLst/>
          </a:prstGeom>
        </p:spPr>
      </p:pic>
      <p:pic>
        <p:nvPicPr>
          <p:cNvPr id="72" name="Picture 71" descr="AMG_PCSK9_group 2_1.eps">
            <a:extLst>
              <a:ext uri="{FF2B5EF4-FFF2-40B4-BE49-F238E27FC236}">
                <a16:creationId xmlns:a16="http://schemas.microsoft.com/office/drawing/2014/main" id="{84DDC412-7ECF-445F-B7AC-8A6E534081A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6394" y="1480098"/>
            <a:ext cx="5817962" cy="45571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A77B5BD-EA4F-4165-BF7A-69FDF5ACBE6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37426" y="5631833"/>
            <a:ext cx="3670300" cy="8763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4C3C49D-7825-4C69-B672-C33C62CEDCE9}"/>
              </a:ext>
            </a:extLst>
          </p:cNvPr>
          <p:cNvSpPr txBox="1"/>
          <p:nvPr/>
        </p:nvSpPr>
        <p:spPr>
          <a:xfrm>
            <a:off x="5089887" y="4085319"/>
            <a:ext cx="1432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defRPr/>
            </a:pPr>
            <a:r>
              <a:rPr lang="en-CA" sz="1050" b="1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PCSK9</a:t>
            </a:r>
          </a:p>
          <a:p>
            <a:pPr algn="r" defTabSz="914400">
              <a:defRPr/>
            </a:pPr>
            <a:r>
              <a:rPr lang="en-CA" sz="1050" b="1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Self-procession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327556D-E78E-4FB6-80E2-1667ECAEAD87}"/>
              </a:ext>
            </a:extLst>
          </p:cNvPr>
          <p:cNvGrpSpPr/>
          <p:nvPr/>
        </p:nvGrpSpPr>
        <p:grpSpPr>
          <a:xfrm>
            <a:off x="7174555" y="1048883"/>
            <a:ext cx="1646795" cy="461908"/>
            <a:chOff x="5698212" y="2243535"/>
            <a:chExt cx="1646795" cy="461908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7FE4A23-65BF-45FB-894E-C1FF6030E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r="11747" b="73157"/>
            <a:stretch/>
          </p:blipFill>
          <p:spPr>
            <a:xfrm>
              <a:off x="5767072" y="2243535"/>
              <a:ext cx="1524316" cy="461908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EC2415-89A2-4E48-8B98-A18853410716}"/>
                </a:ext>
              </a:extLst>
            </p:cNvPr>
            <p:cNvSpPr txBox="1"/>
            <p:nvPr/>
          </p:nvSpPr>
          <p:spPr>
            <a:xfrm>
              <a:off x="5698212" y="2303079"/>
              <a:ext cx="1646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CA" b="1" dirty="0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PCSK9 </a:t>
              </a:r>
              <a:r>
                <a:rPr lang="en-CA" b="1" dirty="0" err="1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MAb</a:t>
              </a:r>
              <a:endParaRPr lang="en-CA" b="1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C0B916-57FC-436D-8B12-FC862F831546}"/>
              </a:ext>
            </a:extLst>
          </p:cNvPr>
          <p:cNvGrpSpPr/>
          <p:nvPr/>
        </p:nvGrpSpPr>
        <p:grpSpPr>
          <a:xfrm>
            <a:off x="1497724" y="1734414"/>
            <a:ext cx="4434397" cy="4095942"/>
            <a:chOff x="1497724" y="1852398"/>
            <a:chExt cx="4434397" cy="409594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DA1FF9F-7E07-490B-A761-32959F89C95B}"/>
                </a:ext>
              </a:extLst>
            </p:cNvPr>
            <p:cNvGrpSpPr/>
            <p:nvPr/>
          </p:nvGrpSpPr>
          <p:grpSpPr>
            <a:xfrm>
              <a:off x="1497724" y="3226542"/>
              <a:ext cx="4434397" cy="2721798"/>
              <a:chOff x="1497724" y="3226542"/>
              <a:chExt cx="4434397" cy="272179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C396B7B-850D-4D26-9B72-0F0A46205032}"/>
                  </a:ext>
                </a:extLst>
              </p:cNvPr>
              <p:cNvSpPr txBox="1"/>
              <p:nvPr/>
            </p:nvSpPr>
            <p:spPr>
              <a:xfrm>
                <a:off x="5212080" y="3226542"/>
                <a:ext cx="62357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CA" sz="1050" b="1" dirty="0">
                    <a:solidFill>
                      <a:prstClr val="white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LDL-R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D25762-C795-4D24-A46D-90B16A9D0950}"/>
                  </a:ext>
                </a:extLst>
              </p:cNvPr>
              <p:cNvSpPr txBox="1"/>
              <p:nvPr/>
            </p:nvSpPr>
            <p:spPr>
              <a:xfrm>
                <a:off x="4749780" y="3680986"/>
                <a:ext cx="118234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CA" sz="1050" b="1" dirty="0">
                    <a:solidFill>
                      <a:prstClr val="white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Endocytosis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CBF333B-1FA9-4F13-9160-5B553BFAD3EA}"/>
                  </a:ext>
                </a:extLst>
              </p:cNvPr>
              <p:cNvSpPr txBox="1"/>
              <p:nvPr/>
            </p:nvSpPr>
            <p:spPr>
              <a:xfrm>
                <a:off x="3977043" y="4392090"/>
                <a:ext cx="86820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defRPr/>
                </a:pPr>
                <a:r>
                  <a:rPr lang="en-CA" sz="1050" b="1" dirty="0">
                    <a:solidFill>
                      <a:prstClr val="white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Endosome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9B82C2C-EFB7-4138-AEB3-BC6FE2B526FD}"/>
                  </a:ext>
                </a:extLst>
              </p:cNvPr>
              <p:cNvSpPr txBox="1"/>
              <p:nvPr/>
            </p:nvSpPr>
            <p:spPr>
              <a:xfrm>
                <a:off x="1497724" y="5532842"/>
                <a:ext cx="110782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CA" sz="1050" b="1" dirty="0">
                    <a:solidFill>
                      <a:prstClr val="white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LDL</a:t>
                </a:r>
              </a:p>
              <a:p>
                <a:pPr defTabSz="914400">
                  <a:defRPr/>
                </a:pPr>
                <a:r>
                  <a:rPr lang="en-CA" sz="1050" b="1" dirty="0">
                    <a:solidFill>
                      <a:prstClr val="white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Degradation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2D09B80-83B1-4D6D-9E08-9529D26CE98A}"/>
                  </a:ext>
                </a:extLst>
              </p:cNvPr>
              <p:cNvSpPr txBox="1"/>
              <p:nvPr/>
            </p:nvSpPr>
            <p:spPr>
              <a:xfrm>
                <a:off x="2676711" y="3450154"/>
                <a:ext cx="86820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CA" sz="1050" b="1" dirty="0">
                    <a:solidFill>
                      <a:prstClr val="white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LDL-R</a:t>
                </a:r>
              </a:p>
              <a:p>
                <a:pPr defTabSz="914400">
                  <a:defRPr/>
                </a:pPr>
                <a:r>
                  <a:rPr lang="en-CA" sz="1050" b="1" dirty="0">
                    <a:solidFill>
                      <a:prstClr val="white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Recycling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EBEBFA4-2479-4BC1-9577-519CBD31CB6B}"/>
                  </a:ext>
                </a:extLst>
              </p:cNvPr>
              <p:cNvSpPr txBox="1"/>
              <p:nvPr/>
            </p:nvSpPr>
            <p:spPr>
              <a:xfrm>
                <a:off x="2324406" y="5248971"/>
                <a:ext cx="86820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CA" sz="1050" b="1" dirty="0" err="1">
                    <a:solidFill>
                      <a:prstClr val="white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Lyosome</a:t>
                </a:r>
                <a:endParaRPr lang="en-CA" sz="1050" b="1" dirty="0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B53B3ED-48E6-4FAF-A55F-3B2964D8F602}"/>
                </a:ext>
              </a:extLst>
            </p:cNvPr>
            <p:cNvSpPr txBox="1"/>
            <p:nvPr/>
          </p:nvSpPr>
          <p:spPr>
            <a:xfrm>
              <a:off x="3865469" y="1852398"/>
              <a:ext cx="7065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CA" sz="1050" b="1" dirty="0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LDL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E24778-1AF0-4501-8513-1B3D7C9ABBB5}"/>
              </a:ext>
            </a:extLst>
          </p:cNvPr>
          <p:cNvGrpSpPr/>
          <p:nvPr/>
        </p:nvGrpSpPr>
        <p:grpSpPr>
          <a:xfrm>
            <a:off x="5704975" y="1455772"/>
            <a:ext cx="3417352" cy="4712331"/>
            <a:chOff x="5704975" y="1578994"/>
            <a:chExt cx="3417352" cy="471233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425071-9B68-40A4-9E7F-4913C5AA330A}"/>
                </a:ext>
              </a:extLst>
            </p:cNvPr>
            <p:cNvSpPr txBox="1"/>
            <p:nvPr/>
          </p:nvSpPr>
          <p:spPr>
            <a:xfrm>
              <a:off x="8227482" y="3790627"/>
              <a:ext cx="894845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CA" sz="950" b="1" dirty="0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Hepatocyte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DA22D9-BED8-4706-B05F-AAE3212110E9}"/>
                </a:ext>
              </a:extLst>
            </p:cNvPr>
            <p:cNvSpPr txBox="1"/>
            <p:nvPr/>
          </p:nvSpPr>
          <p:spPr>
            <a:xfrm>
              <a:off x="8123554" y="1578994"/>
              <a:ext cx="894845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CA" sz="950" b="1" dirty="0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Plasma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4E74E1-0DE7-41A2-B141-99D064B7F6E2}"/>
                </a:ext>
              </a:extLst>
            </p:cNvPr>
            <p:cNvSpPr txBox="1"/>
            <p:nvPr/>
          </p:nvSpPr>
          <p:spPr>
            <a:xfrm>
              <a:off x="8269941" y="5493488"/>
              <a:ext cx="83809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CA" sz="950" b="1" dirty="0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Golgi</a:t>
              </a:r>
            </a:p>
            <a:p>
              <a:pPr algn="ctr" defTabSz="914400">
                <a:defRPr/>
              </a:pPr>
              <a:r>
                <a:rPr lang="en-CA" sz="950" b="1" dirty="0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Apparatus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116DA9-57FD-4DA0-8788-81E10D5F4132}"/>
                </a:ext>
              </a:extLst>
            </p:cNvPr>
            <p:cNvSpPr txBox="1"/>
            <p:nvPr/>
          </p:nvSpPr>
          <p:spPr>
            <a:xfrm>
              <a:off x="7469500" y="5802991"/>
              <a:ext cx="100250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CA" sz="950" b="1" dirty="0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Endoplasmic Reticulum (ER)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51C1D0C-16DC-4718-B6C3-9895FBA95451}"/>
                </a:ext>
              </a:extLst>
            </p:cNvPr>
            <p:cNvSpPr txBox="1"/>
            <p:nvPr/>
          </p:nvSpPr>
          <p:spPr>
            <a:xfrm>
              <a:off x="5704975" y="6052798"/>
              <a:ext cx="661939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CA" sz="950" b="1" dirty="0">
                  <a:solidFill>
                    <a:prstClr val="white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Nucleus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24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-5569" y="6403225"/>
            <a:ext cx="9162797" cy="454774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8" y="48416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Evolocumab Cardiovascular Outcomes Trial: Study Population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359484"/>
            <a:ext cx="872603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b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</a:b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MS, et al . N </a:t>
            </a: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Engl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J Med 2017; 376:1713-1722</a:t>
            </a:r>
          </a:p>
          <a:p>
            <a:pPr lvl="0"/>
            <a:endParaRPr lang="da-DK" sz="900" dirty="0">
              <a:solidFill>
                <a:srgbClr val="FFFFFF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1DC2A9-7B2A-4D1E-B115-A3E2E2B30512}"/>
              </a:ext>
            </a:extLst>
          </p:cNvPr>
          <p:cNvSpPr/>
          <p:nvPr/>
        </p:nvSpPr>
        <p:spPr>
          <a:xfrm>
            <a:off x="352298" y="2062716"/>
            <a:ext cx="2966484" cy="2732567"/>
          </a:xfrm>
          <a:prstGeom prst="rect">
            <a:avLst/>
          </a:prstGeom>
          <a:solidFill>
            <a:srgbClr val="451C6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Arial Narrow" panose="020B0606020202030204" pitchFamily="34" charset="0"/>
              </a:rPr>
              <a:t>Screening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A</a:t>
            </a:r>
            <a:r>
              <a:rPr lang="en-US" sz="1400" b="1" dirty="0" err="1">
                <a:latin typeface="Arial Narrow" panose="020B0606020202030204" pitchFamily="34" charset="0"/>
              </a:rPr>
              <a:t>ge</a:t>
            </a:r>
            <a:r>
              <a:rPr lang="en-US" sz="1400" b="1" dirty="0">
                <a:latin typeface="Arial Narrow" panose="020B0606020202030204" pitchFamily="34" charset="0"/>
              </a:rPr>
              <a:t> 40-85 years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M</a:t>
            </a:r>
            <a:r>
              <a:rPr lang="en-US" sz="1400" b="1" dirty="0">
                <a:latin typeface="Arial Narrow" panose="020B0606020202030204" pitchFamily="34" charset="0"/>
              </a:rPr>
              <a:t>I, Stroke or PAD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A</a:t>
            </a:r>
            <a:r>
              <a:rPr lang="en-US" sz="1400" b="1" dirty="0" err="1">
                <a:latin typeface="Arial Narrow" panose="020B0606020202030204" pitchFamily="34" charset="0"/>
              </a:rPr>
              <a:t>dditional</a:t>
            </a:r>
            <a:r>
              <a:rPr lang="en-US" sz="1400" b="1" dirty="0">
                <a:latin typeface="Arial Narrow" panose="020B0606020202030204" pitchFamily="34" charset="0"/>
              </a:rPr>
              <a:t> risk factors (one major or two minor)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O</a:t>
            </a:r>
            <a:r>
              <a:rPr lang="en-US" sz="1400" b="1" dirty="0" err="1">
                <a:latin typeface="Arial Narrow" panose="020B0606020202030204" pitchFamily="34" charset="0"/>
              </a:rPr>
              <a:t>ptimal</a:t>
            </a:r>
            <a:r>
              <a:rPr lang="en-US" sz="1400" b="1" dirty="0">
                <a:latin typeface="Arial Narrow" panose="020B0606020202030204" pitchFamily="34" charset="0"/>
              </a:rPr>
              <a:t> background lipid therapy (including effective dose of statin ± ezetimibe)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CA" sz="1400" b="1" dirty="0">
                <a:latin typeface="Arial Narrow" panose="020B0606020202030204" pitchFamily="34" charset="0"/>
              </a:rPr>
              <a:t>L</a:t>
            </a:r>
            <a:r>
              <a:rPr lang="en-US" sz="1400" b="1" dirty="0">
                <a:latin typeface="Arial Narrow" panose="020B0606020202030204" pitchFamily="34" charset="0"/>
              </a:rPr>
              <a:t>DL-C ≥ 1.81 mmol/L or non HDL-C ≥ 2.59 mmol/L</a:t>
            </a:r>
            <a:endParaRPr lang="en-CA" sz="1400" b="1" dirty="0">
              <a:latin typeface="Arial Narrow" panose="020B060602020203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E9A41E-0958-4DF4-91DB-391969A06E5C}"/>
              </a:ext>
            </a:extLst>
          </p:cNvPr>
          <p:cNvCxnSpPr>
            <a:stCxn id="2" idx="3"/>
          </p:cNvCxnSpPr>
          <p:nvPr/>
        </p:nvCxnSpPr>
        <p:spPr>
          <a:xfrm flipV="1">
            <a:off x="3318782" y="3428999"/>
            <a:ext cx="36576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1E361C7-CDBE-4D19-90FD-3FFDCF4EA6BE}"/>
              </a:ext>
            </a:extLst>
          </p:cNvPr>
          <p:cNvSpPr/>
          <p:nvPr/>
        </p:nvSpPr>
        <p:spPr>
          <a:xfrm>
            <a:off x="3684542" y="2062715"/>
            <a:ext cx="451523" cy="2732567"/>
          </a:xfrm>
          <a:prstGeom prst="rect">
            <a:avLst/>
          </a:prstGeom>
          <a:solidFill>
            <a:srgbClr val="0422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Randomization 1:1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384873-B309-409B-8C71-770FA2AB7EBD}"/>
              </a:ext>
            </a:extLst>
          </p:cNvPr>
          <p:cNvCxnSpPr>
            <a:stCxn id="23" idx="3"/>
          </p:cNvCxnSpPr>
          <p:nvPr/>
        </p:nvCxnSpPr>
        <p:spPr>
          <a:xfrm>
            <a:off x="4136065" y="3428999"/>
            <a:ext cx="2743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B62E0E-C7B3-45A8-B705-22C3AD995143}"/>
              </a:ext>
            </a:extLst>
          </p:cNvPr>
          <p:cNvCxnSpPr>
            <a:cxnSpLocks/>
          </p:cNvCxnSpPr>
          <p:nvPr/>
        </p:nvCxnSpPr>
        <p:spPr>
          <a:xfrm rot="5400000">
            <a:off x="3724585" y="3436443"/>
            <a:ext cx="13716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F3039E-7384-40B2-A56D-9EFB74EDEC8D}"/>
              </a:ext>
            </a:extLst>
          </p:cNvPr>
          <p:cNvCxnSpPr/>
          <p:nvPr/>
        </p:nvCxnSpPr>
        <p:spPr>
          <a:xfrm flipV="1">
            <a:off x="4398018" y="4117428"/>
            <a:ext cx="36576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32ACC9-DC5F-4012-B1D5-380AADF7E6A7}"/>
              </a:ext>
            </a:extLst>
          </p:cNvPr>
          <p:cNvCxnSpPr/>
          <p:nvPr/>
        </p:nvCxnSpPr>
        <p:spPr>
          <a:xfrm flipV="1">
            <a:off x="4410385" y="2760059"/>
            <a:ext cx="36576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2633070-0F7B-4978-B53A-EEA6552C1C41}"/>
              </a:ext>
            </a:extLst>
          </p:cNvPr>
          <p:cNvSpPr/>
          <p:nvPr/>
        </p:nvSpPr>
        <p:spPr>
          <a:xfrm>
            <a:off x="4785044" y="2062715"/>
            <a:ext cx="2966484" cy="1280160"/>
          </a:xfrm>
          <a:prstGeom prst="rect">
            <a:avLst/>
          </a:prstGeom>
          <a:solidFill>
            <a:srgbClr val="D0C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Evolocumab SC</a:t>
            </a:r>
          </a:p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140 mg Q2W or 420 mg QM</a:t>
            </a:r>
          </a:p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(per subject preference)</a:t>
            </a:r>
          </a:p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n ~ 13,750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238EF2-9E61-4CC2-B4F5-BCBAB3287355}"/>
              </a:ext>
            </a:extLst>
          </p:cNvPr>
          <p:cNvSpPr/>
          <p:nvPr/>
        </p:nvSpPr>
        <p:spPr>
          <a:xfrm>
            <a:off x="4776145" y="3589070"/>
            <a:ext cx="2966484" cy="12801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Placebo SC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Q2W or QM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(per subject preference)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n ~ 13,750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6FCE2DD-D611-4358-8B88-4BF537E3FE78}"/>
              </a:ext>
            </a:extLst>
          </p:cNvPr>
          <p:cNvCxnSpPr/>
          <p:nvPr/>
        </p:nvCxnSpPr>
        <p:spPr>
          <a:xfrm>
            <a:off x="7740895" y="2727605"/>
            <a:ext cx="2743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3B97F0-9D50-4989-B4DB-FB64902E6BAA}"/>
              </a:ext>
            </a:extLst>
          </p:cNvPr>
          <p:cNvCxnSpPr>
            <a:cxnSpLocks/>
          </p:cNvCxnSpPr>
          <p:nvPr/>
        </p:nvCxnSpPr>
        <p:spPr>
          <a:xfrm>
            <a:off x="7740895" y="4091202"/>
            <a:ext cx="2743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1DE02F1-8EC2-4165-9E55-A9725F3BA8B9}"/>
              </a:ext>
            </a:extLst>
          </p:cNvPr>
          <p:cNvCxnSpPr>
            <a:cxnSpLocks/>
          </p:cNvCxnSpPr>
          <p:nvPr/>
        </p:nvCxnSpPr>
        <p:spPr>
          <a:xfrm rot="5400000">
            <a:off x="7322327" y="3406317"/>
            <a:ext cx="13716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A62A67-9FA6-432B-B735-985494D9DF2B}"/>
              </a:ext>
            </a:extLst>
          </p:cNvPr>
          <p:cNvCxnSpPr/>
          <p:nvPr/>
        </p:nvCxnSpPr>
        <p:spPr>
          <a:xfrm flipV="1">
            <a:off x="8020894" y="3406317"/>
            <a:ext cx="18288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1BE722F-DF2E-411D-8042-2F9CEC977581}"/>
              </a:ext>
            </a:extLst>
          </p:cNvPr>
          <p:cNvSpPr/>
          <p:nvPr/>
        </p:nvSpPr>
        <p:spPr>
          <a:xfrm>
            <a:off x="8204843" y="2070159"/>
            <a:ext cx="451523" cy="2732567"/>
          </a:xfrm>
          <a:prstGeom prst="rect">
            <a:avLst/>
          </a:prstGeom>
          <a:solidFill>
            <a:srgbClr val="0422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End of Study (EOS)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EA48AA-03F3-410C-98E2-A999FD6DF728}"/>
              </a:ext>
            </a:extLst>
          </p:cNvPr>
          <p:cNvCxnSpPr/>
          <p:nvPr/>
        </p:nvCxnSpPr>
        <p:spPr>
          <a:xfrm>
            <a:off x="354405" y="5101848"/>
            <a:ext cx="438912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D22B86-91B9-4DF5-845A-F35FF4F50106}"/>
              </a:ext>
            </a:extLst>
          </p:cNvPr>
          <p:cNvCxnSpPr/>
          <p:nvPr/>
        </p:nvCxnSpPr>
        <p:spPr>
          <a:xfrm>
            <a:off x="4780046" y="5101848"/>
            <a:ext cx="2286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E38DFE-4FAC-4FA9-AFED-471231A6F455}"/>
              </a:ext>
            </a:extLst>
          </p:cNvPr>
          <p:cNvCxnSpPr/>
          <p:nvPr/>
        </p:nvCxnSpPr>
        <p:spPr>
          <a:xfrm>
            <a:off x="7099005" y="5101848"/>
            <a:ext cx="155448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3EE5C6-0073-49B8-9906-68F296E7FC60}"/>
              </a:ext>
            </a:extLst>
          </p:cNvPr>
          <p:cNvSpPr txBox="1"/>
          <p:nvPr/>
        </p:nvSpPr>
        <p:spPr>
          <a:xfrm>
            <a:off x="257308" y="5147916"/>
            <a:ext cx="4389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Maximum approximately 15 weeks 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ACBDA6-28BD-40AF-9EC9-D2645327171E}"/>
              </a:ext>
            </a:extLst>
          </p:cNvPr>
          <p:cNvSpPr txBox="1"/>
          <p:nvPr/>
        </p:nvSpPr>
        <p:spPr>
          <a:xfrm>
            <a:off x="4520255" y="5130786"/>
            <a:ext cx="457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D1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DB1169-401E-4A73-A5D6-2EBF09A47D41}"/>
              </a:ext>
            </a:extLst>
          </p:cNvPr>
          <p:cNvSpPr txBox="1"/>
          <p:nvPr/>
        </p:nvSpPr>
        <p:spPr>
          <a:xfrm>
            <a:off x="5032930" y="5130786"/>
            <a:ext cx="457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W4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881AAA-2389-414D-8559-2A3E3F02DB1D}"/>
              </a:ext>
            </a:extLst>
          </p:cNvPr>
          <p:cNvSpPr txBox="1"/>
          <p:nvPr/>
        </p:nvSpPr>
        <p:spPr>
          <a:xfrm>
            <a:off x="5758267" y="5130786"/>
            <a:ext cx="5486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W12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BFCE04-8940-4C59-950E-4ADFFD00D97A}"/>
              </a:ext>
            </a:extLst>
          </p:cNvPr>
          <p:cNvSpPr txBox="1"/>
          <p:nvPr/>
        </p:nvSpPr>
        <p:spPr>
          <a:xfrm>
            <a:off x="6596304" y="5130786"/>
            <a:ext cx="5486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W24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4FF187-7812-45DD-BD63-E4CD72A4F53C}"/>
              </a:ext>
            </a:extLst>
          </p:cNvPr>
          <p:cNvSpPr txBox="1"/>
          <p:nvPr/>
        </p:nvSpPr>
        <p:spPr>
          <a:xfrm>
            <a:off x="7338642" y="5130786"/>
            <a:ext cx="7956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Q24W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130C5C-BC8D-4FF6-B904-015492584B22}"/>
              </a:ext>
            </a:extLst>
          </p:cNvPr>
          <p:cNvSpPr txBox="1"/>
          <p:nvPr/>
        </p:nvSpPr>
        <p:spPr>
          <a:xfrm>
            <a:off x="8145177" y="5130786"/>
            <a:ext cx="7956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Number of key 2</a:t>
            </a:r>
            <a:r>
              <a:rPr lang="en-CA" sz="12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○ </a:t>
            </a:r>
          </a:p>
          <a:p>
            <a:pPr algn="ctr"/>
            <a:r>
              <a:rPr lang="en-CA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endpoints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7E4BCA96-4285-47AE-9F04-5634FD3AF2FD}"/>
              </a:ext>
            </a:extLst>
          </p:cNvPr>
          <p:cNvSpPr txBox="1">
            <a:spLocks/>
          </p:cNvSpPr>
          <p:nvPr/>
        </p:nvSpPr>
        <p:spPr>
          <a:xfrm>
            <a:off x="219984" y="5396429"/>
            <a:ext cx="8892480" cy="1008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ts val="18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buNone/>
            </a:pPr>
            <a:r>
              <a:rPr lang="en-US" sz="1400" b="1" dirty="0">
                <a:solidFill>
                  <a:srgbClr val="000000"/>
                </a:solidFill>
                <a:latin typeface="Arial Narrow"/>
                <a:cs typeface="Arial Narrow"/>
              </a:rPr>
              <a:t>Background lipid-lowering therapy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Clr>
                <a:srgbClr val="6B4487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Patients must be on an optimized lipid-lowering regimen (moderate to high intensity statin +/- ezetimibe)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Clr>
                <a:srgbClr val="6B4487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In general, patients are not to change open-label background lipid-lowering therapies after randomization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EF75024F-D4A2-43D4-BCC5-256C9E93300B}"/>
              </a:ext>
            </a:extLst>
          </p:cNvPr>
          <p:cNvSpPr txBox="1">
            <a:spLocks/>
          </p:cNvSpPr>
          <p:nvPr/>
        </p:nvSpPr>
        <p:spPr>
          <a:xfrm>
            <a:off x="412568" y="1373867"/>
            <a:ext cx="8119872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FOURIER: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F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urther cardiovascular </a:t>
            </a:r>
            <a:r>
              <a:rPr kumimoji="0" lang="en-GB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OU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tcomes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esearch with PCSK9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A5C7E"/>
                </a:solidFill>
                <a:effectLst/>
                <a:uLnTx/>
                <a:uFillTx/>
                <a:latin typeface="Arial Narrow"/>
                <a:ea typeface="+mn-ea"/>
              </a:rPr>
              <a:t>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nhibition in subjects with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levated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6B4487"/>
                </a:solidFill>
                <a:effectLst/>
                <a:uLnTx/>
                <a:uFillTx/>
                <a:latin typeface="Arial Narrow"/>
                <a:ea typeface="+mn-ea"/>
              </a:rPr>
              <a:t>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isk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9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/>
          <p:cNvSpPr/>
          <p:nvPr/>
        </p:nvSpPr>
        <p:spPr>
          <a:xfrm>
            <a:off x="-5569" y="6350306"/>
            <a:ext cx="9162797" cy="50769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8" y="42804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</a:t>
            </a:r>
          </a:p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 Median LDL-C Levels Over Time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20444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rial Narrow"/>
                <a:cs typeface="Arial Narrow"/>
              </a:rPr>
              <a:t>Data shown are median values with 95% confidence intervals in the two arms; ITT. </a:t>
            </a:r>
            <a:br>
              <a:rPr lang="da-DK" sz="900" dirty="0">
                <a:solidFill>
                  <a:srgbClr val="FFFFFF"/>
                </a:solidFill>
                <a:latin typeface="Arial Narrow"/>
                <a:cs typeface="Arial Narrow"/>
              </a:rPr>
            </a:br>
            <a:r>
              <a:rPr lang="da-DK" sz="900" dirty="0">
                <a:solidFill>
                  <a:srgbClr val="FFFFFF"/>
                </a:solidFill>
                <a:latin typeface="Arial Narrow"/>
                <a:cs typeface="Arial Narrow"/>
              </a:rPr>
              <a:t>Sabatine MS, et al . N Engl J Med 2017; 376:1713-1722</a:t>
            </a: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01500590-5335-4FBC-B23A-0AA360ADAF4E}"/>
              </a:ext>
            </a:extLst>
          </p:cNvPr>
          <p:cNvSpPr/>
          <p:nvPr/>
        </p:nvSpPr>
        <p:spPr>
          <a:xfrm>
            <a:off x="0" y="5589240"/>
            <a:ext cx="9144000" cy="646331"/>
          </a:xfrm>
          <a:prstGeom prst="rect">
            <a:avLst/>
          </a:prstGeom>
          <a:solidFill>
            <a:srgbClr val="6B4487"/>
          </a:solidFill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b="1" dirty="0">
                <a:solidFill>
                  <a:srgbClr val="FFFFFF"/>
                </a:solidFill>
                <a:latin typeface="Arial Narrow"/>
                <a:cs typeface="Arial Narrow"/>
              </a:rPr>
              <a:t>LDL-C was significantly reduced in the evolocumab group (median: 0.78 mmol/L) including 42% who achieved levels ≤ 0.65 mmol/L vs &lt; 0.1% in the placebo group</a:t>
            </a:r>
            <a:endParaRPr lang="en-US" b="1" dirty="0">
              <a:solidFill>
                <a:srgbClr val="FFFFFF"/>
              </a:solidFill>
              <a:latin typeface="Arial Narrow"/>
              <a:ea typeface="Times New Roman" panose="02020603050405020304" pitchFamily="18" charset="0"/>
              <a:cs typeface="Arial Narrow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120316" y="1403850"/>
            <a:ext cx="8783956" cy="3807725"/>
            <a:chOff x="120316" y="1403850"/>
            <a:chExt cx="8783956" cy="3807725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27323F3-CB12-4605-B0B7-29117704A5A4}"/>
                </a:ext>
              </a:extLst>
            </p:cNvPr>
            <p:cNvGrpSpPr/>
            <p:nvPr/>
          </p:nvGrpSpPr>
          <p:grpSpPr>
            <a:xfrm>
              <a:off x="1754188" y="1721740"/>
              <a:ext cx="6757987" cy="200025"/>
              <a:chOff x="1754188" y="1550340"/>
              <a:chExt cx="6757987" cy="200025"/>
            </a:xfrm>
          </p:grpSpPr>
          <p:sp>
            <p:nvSpPr>
              <p:cNvPr id="260" name="Freeform 10">
                <a:extLst>
                  <a:ext uri="{FF2B5EF4-FFF2-40B4-BE49-F238E27FC236}">
                    <a16:creationId xmlns:a16="http://schemas.microsoft.com/office/drawing/2014/main" id="{0D96329F-8C47-4D35-82C1-CDEA5AE82A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4188" y="1550340"/>
                <a:ext cx="55562" cy="57150"/>
              </a:xfrm>
              <a:custGeom>
                <a:avLst/>
                <a:gdLst>
                  <a:gd name="T0" fmla="*/ 17 w 35"/>
                  <a:gd name="T1" fmla="*/ 18 h 36"/>
                  <a:gd name="T2" fmla="*/ 17 w 35"/>
                  <a:gd name="T3" fmla="*/ 36 h 36"/>
                  <a:gd name="T4" fmla="*/ 17 w 35"/>
                  <a:gd name="T5" fmla="*/ 18 h 36"/>
                  <a:gd name="T6" fmla="*/ 17 w 35"/>
                  <a:gd name="T7" fmla="*/ 0 h 36"/>
                  <a:gd name="T8" fmla="*/ 0 w 35"/>
                  <a:gd name="T9" fmla="*/ 36 h 36"/>
                  <a:gd name="T10" fmla="*/ 35 w 35"/>
                  <a:gd name="T11" fmla="*/ 36 h 36"/>
                  <a:gd name="T12" fmla="*/ 0 w 35"/>
                  <a:gd name="T13" fmla="*/ 0 h 36"/>
                  <a:gd name="T14" fmla="*/ 35 w 35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6">
                    <a:moveTo>
                      <a:pt x="17" y="18"/>
                    </a:moveTo>
                    <a:lnTo>
                      <a:pt x="17" y="36"/>
                    </a:lnTo>
                    <a:moveTo>
                      <a:pt x="17" y="18"/>
                    </a:moveTo>
                    <a:lnTo>
                      <a:pt x="17" y="0"/>
                    </a:lnTo>
                    <a:moveTo>
                      <a:pt x="0" y="36"/>
                    </a:moveTo>
                    <a:lnTo>
                      <a:pt x="35" y="36"/>
                    </a:lnTo>
                    <a:moveTo>
                      <a:pt x="0" y="0"/>
                    </a:moveTo>
                    <a:lnTo>
                      <a:pt x="35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61" name="Freeform 12">
                <a:extLst>
                  <a:ext uri="{FF2B5EF4-FFF2-40B4-BE49-F238E27FC236}">
                    <a16:creationId xmlns:a16="http://schemas.microsoft.com/office/drawing/2014/main" id="{410487B1-8059-4D2B-BF22-852A7B3401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4525" y="1693215"/>
                <a:ext cx="55562" cy="57150"/>
              </a:xfrm>
              <a:custGeom>
                <a:avLst/>
                <a:gdLst>
                  <a:gd name="T0" fmla="*/ 17 w 35"/>
                  <a:gd name="T1" fmla="*/ 18 h 36"/>
                  <a:gd name="T2" fmla="*/ 17 w 35"/>
                  <a:gd name="T3" fmla="*/ 36 h 36"/>
                  <a:gd name="T4" fmla="*/ 17 w 35"/>
                  <a:gd name="T5" fmla="*/ 18 h 36"/>
                  <a:gd name="T6" fmla="*/ 17 w 35"/>
                  <a:gd name="T7" fmla="*/ 0 h 36"/>
                  <a:gd name="T8" fmla="*/ 0 w 35"/>
                  <a:gd name="T9" fmla="*/ 36 h 36"/>
                  <a:gd name="T10" fmla="*/ 35 w 35"/>
                  <a:gd name="T11" fmla="*/ 36 h 36"/>
                  <a:gd name="T12" fmla="*/ 0 w 35"/>
                  <a:gd name="T13" fmla="*/ 0 h 36"/>
                  <a:gd name="T14" fmla="*/ 35 w 35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6">
                    <a:moveTo>
                      <a:pt x="17" y="18"/>
                    </a:moveTo>
                    <a:lnTo>
                      <a:pt x="17" y="36"/>
                    </a:lnTo>
                    <a:moveTo>
                      <a:pt x="17" y="18"/>
                    </a:moveTo>
                    <a:lnTo>
                      <a:pt x="17" y="0"/>
                    </a:lnTo>
                    <a:moveTo>
                      <a:pt x="0" y="36"/>
                    </a:moveTo>
                    <a:lnTo>
                      <a:pt x="35" y="36"/>
                    </a:lnTo>
                    <a:moveTo>
                      <a:pt x="0" y="0"/>
                    </a:moveTo>
                    <a:lnTo>
                      <a:pt x="35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62" name="Freeform 14">
                <a:extLst>
                  <a:ext uri="{FF2B5EF4-FFF2-40B4-BE49-F238E27FC236}">
                    <a16:creationId xmlns:a16="http://schemas.microsoft.com/office/drawing/2014/main" id="{EF500441-7CFA-4CDB-9D1A-63D3462A70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2025" y="1664640"/>
                <a:ext cx="57150" cy="57150"/>
              </a:xfrm>
              <a:custGeom>
                <a:avLst/>
                <a:gdLst>
                  <a:gd name="T0" fmla="*/ 18 w 36"/>
                  <a:gd name="T1" fmla="*/ 18 h 36"/>
                  <a:gd name="T2" fmla="*/ 18 w 36"/>
                  <a:gd name="T3" fmla="*/ 36 h 36"/>
                  <a:gd name="T4" fmla="*/ 18 w 36"/>
                  <a:gd name="T5" fmla="*/ 18 h 36"/>
                  <a:gd name="T6" fmla="*/ 18 w 36"/>
                  <a:gd name="T7" fmla="*/ 0 h 36"/>
                  <a:gd name="T8" fmla="*/ 0 w 36"/>
                  <a:gd name="T9" fmla="*/ 36 h 36"/>
                  <a:gd name="T10" fmla="*/ 36 w 36"/>
                  <a:gd name="T11" fmla="*/ 36 h 36"/>
                  <a:gd name="T12" fmla="*/ 0 w 36"/>
                  <a:gd name="T13" fmla="*/ 0 h 36"/>
                  <a:gd name="T14" fmla="*/ 36 w 36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6">
                    <a:moveTo>
                      <a:pt x="18" y="18"/>
                    </a:moveTo>
                    <a:lnTo>
                      <a:pt x="18" y="36"/>
                    </a:lnTo>
                    <a:moveTo>
                      <a:pt x="18" y="18"/>
                    </a:moveTo>
                    <a:lnTo>
                      <a:pt x="18" y="0"/>
                    </a:lnTo>
                    <a:moveTo>
                      <a:pt x="0" y="36"/>
                    </a:moveTo>
                    <a:lnTo>
                      <a:pt x="36" y="36"/>
                    </a:lnTo>
                    <a:moveTo>
                      <a:pt x="0" y="0"/>
                    </a:moveTo>
                    <a:lnTo>
                      <a:pt x="36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63" name="Freeform 16">
                <a:extLst>
                  <a:ext uri="{FF2B5EF4-FFF2-40B4-BE49-F238E27FC236}">
                    <a16:creationId xmlns:a16="http://schemas.microsoft.com/office/drawing/2014/main" id="{ECB89C66-CD8A-4CFF-92D9-32AA98E8B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11450" y="1607490"/>
                <a:ext cx="57150" cy="57150"/>
              </a:xfrm>
              <a:custGeom>
                <a:avLst/>
                <a:gdLst>
                  <a:gd name="T0" fmla="*/ 17 w 36"/>
                  <a:gd name="T1" fmla="*/ 19 h 36"/>
                  <a:gd name="T2" fmla="*/ 17 w 36"/>
                  <a:gd name="T3" fmla="*/ 36 h 36"/>
                  <a:gd name="T4" fmla="*/ 17 w 36"/>
                  <a:gd name="T5" fmla="*/ 19 h 36"/>
                  <a:gd name="T6" fmla="*/ 17 w 36"/>
                  <a:gd name="T7" fmla="*/ 0 h 36"/>
                  <a:gd name="T8" fmla="*/ 0 w 36"/>
                  <a:gd name="T9" fmla="*/ 36 h 36"/>
                  <a:gd name="T10" fmla="*/ 36 w 36"/>
                  <a:gd name="T11" fmla="*/ 36 h 36"/>
                  <a:gd name="T12" fmla="*/ 0 w 36"/>
                  <a:gd name="T13" fmla="*/ 0 h 36"/>
                  <a:gd name="T14" fmla="*/ 36 w 36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6">
                    <a:moveTo>
                      <a:pt x="17" y="19"/>
                    </a:moveTo>
                    <a:lnTo>
                      <a:pt x="17" y="36"/>
                    </a:lnTo>
                    <a:moveTo>
                      <a:pt x="17" y="19"/>
                    </a:moveTo>
                    <a:lnTo>
                      <a:pt x="17" y="0"/>
                    </a:lnTo>
                    <a:moveTo>
                      <a:pt x="0" y="36"/>
                    </a:moveTo>
                    <a:lnTo>
                      <a:pt x="36" y="36"/>
                    </a:lnTo>
                    <a:moveTo>
                      <a:pt x="0" y="0"/>
                    </a:moveTo>
                    <a:lnTo>
                      <a:pt x="36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64" name="Freeform 18">
                <a:extLst>
                  <a:ext uri="{FF2B5EF4-FFF2-40B4-BE49-F238E27FC236}">
                    <a16:creationId xmlns:a16="http://schemas.microsoft.com/office/drawing/2014/main" id="{DDB6B674-640E-4368-BCA2-74DC178414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7125" y="1637652"/>
                <a:ext cx="58737" cy="55563"/>
              </a:xfrm>
              <a:custGeom>
                <a:avLst/>
                <a:gdLst>
                  <a:gd name="T0" fmla="*/ 19 w 37"/>
                  <a:gd name="T1" fmla="*/ 17 h 35"/>
                  <a:gd name="T2" fmla="*/ 19 w 37"/>
                  <a:gd name="T3" fmla="*/ 35 h 35"/>
                  <a:gd name="T4" fmla="*/ 19 w 37"/>
                  <a:gd name="T5" fmla="*/ 17 h 35"/>
                  <a:gd name="T6" fmla="*/ 19 w 37"/>
                  <a:gd name="T7" fmla="*/ 0 h 35"/>
                  <a:gd name="T8" fmla="*/ 0 w 37"/>
                  <a:gd name="T9" fmla="*/ 35 h 35"/>
                  <a:gd name="T10" fmla="*/ 37 w 37"/>
                  <a:gd name="T11" fmla="*/ 35 h 35"/>
                  <a:gd name="T12" fmla="*/ 0 w 37"/>
                  <a:gd name="T13" fmla="*/ 0 h 35"/>
                  <a:gd name="T14" fmla="*/ 37 w 37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35">
                    <a:moveTo>
                      <a:pt x="19" y="17"/>
                    </a:moveTo>
                    <a:lnTo>
                      <a:pt x="19" y="35"/>
                    </a:lnTo>
                    <a:moveTo>
                      <a:pt x="19" y="17"/>
                    </a:moveTo>
                    <a:lnTo>
                      <a:pt x="19" y="0"/>
                    </a:lnTo>
                    <a:moveTo>
                      <a:pt x="0" y="35"/>
                    </a:moveTo>
                    <a:lnTo>
                      <a:pt x="37" y="35"/>
                    </a:lnTo>
                    <a:moveTo>
                      <a:pt x="0" y="0"/>
                    </a:moveTo>
                    <a:lnTo>
                      <a:pt x="37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65" name="Freeform 20">
                <a:extLst>
                  <a:ext uri="{FF2B5EF4-FFF2-40B4-BE49-F238E27FC236}">
                    <a16:creationId xmlns:a16="http://schemas.microsoft.com/office/drawing/2014/main" id="{DAC0B2EE-0162-4F23-9C36-7F509C8054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4388" y="1607490"/>
                <a:ext cx="58737" cy="57150"/>
              </a:xfrm>
              <a:custGeom>
                <a:avLst/>
                <a:gdLst>
                  <a:gd name="T0" fmla="*/ 19 w 37"/>
                  <a:gd name="T1" fmla="*/ 19 h 36"/>
                  <a:gd name="T2" fmla="*/ 19 w 37"/>
                  <a:gd name="T3" fmla="*/ 36 h 36"/>
                  <a:gd name="T4" fmla="*/ 19 w 37"/>
                  <a:gd name="T5" fmla="*/ 19 h 36"/>
                  <a:gd name="T6" fmla="*/ 19 w 37"/>
                  <a:gd name="T7" fmla="*/ 0 h 36"/>
                  <a:gd name="T8" fmla="*/ 0 w 37"/>
                  <a:gd name="T9" fmla="*/ 36 h 36"/>
                  <a:gd name="T10" fmla="*/ 37 w 37"/>
                  <a:gd name="T11" fmla="*/ 36 h 36"/>
                  <a:gd name="T12" fmla="*/ 0 w 37"/>
                  <a:gd name="T13" fmla="*/ 0 h 36"/>
                  <a:gd name="T14" fmla="*/ 37 w 37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36">
                    <a:moveTo>
                      <a:pt x="19" y="19"/>
                    </a:moveTo>
                    <a:lnTo>
                      <a:pt x="19" y="36"/>
                    </a:lnTo>
                    <a:moveTo>
                      <a:pt x="19" y="19"/>
                    </a:moveTo>
                    <a:lnTo>
                      <a:pt x="19" y="0"/>
                    </a:lnTo>
                    <a:moveTo>
                      <a:pt x="0" y="36"/>
                    </a:moveTo>
                    <a:lnTo>
                      <a:pt x="37" y="36"/>
                    </a:lnTo>
                    <a:moveTo>
                      <a:pt x="0" y="0"/>
                    </a:moveTo>
                    <a:lnTo>
                      <a:pt x="37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66" name="Freeform 22">
                <a:extLst>
                  <a:ext uri="{FF2B5EF4-FFF2-40B4-BE49-F238E27FC236}">
                    <a16:creationId xmlns:a16="http://schemas.microsoft.com/office/drawing/2014/main" id="{721BAE50-293C-48A6-940E-A10CFFC679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3238" y="1607490"/>
                <a:ext cx="57150" cy="57150"/>
              </a:xfrm>
              <a:custGeom>
                <a:avLst/>
                <a:gdLst>
                  <a:gd name="T0" fmla="*/ 18 w 36"/>
                  <a:gd name="T1" fmla="*/ 19 h 36"/>
                  <a:gd name="T2" fmla="*/ 18 w 36"/>
                  <a:gd name="T3" fmla="*/ 36 h 36"/>
                  <a:gd name="T4" fmla="*/ 18 w 36"/>
                  <a:gd name="T5" fmla="*/ 19 h 36"/>
                  <a:gd name="T6" fmla="*/ 18 w 36"/>
                  <a:gd name="T7" fmla="*/ 0 h 36"/>
                  <a:gd name="T8" fmla="*/ 0 w 36"/>
                  <a:gd name="T9" fmla="*/ 36 h 36"/>
                  <a:gd name="T10" fmla="*/ 36 w 36"/>
                  <a:gd name="T11" fmla="*/ 36 h 36"/>
                  <a:gd name="T12" fmla="*/ 0 w 36"/>
                  <a:gd name="T13" fmla="*/ 0 h 36"/>
                  <a:gd name="T14" fmla="*/ 36 w 36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6">
                    <a:moveTo>
                      <a:pt x="18" y="19"/>
                    </a:moveTo>
                    <a:lnTo>
                      <a:pt x="18" y="36"/>
                    </a:lnTo>
                    <a:moveTo>
                      <a:pt x="18" y="19"/>
                    </a:moveTo>
                    <a:lnTo>
                      <a:pt x="18" y="0"/>
                    </a:lnTo>
                    <a:moveTo>
                      <a:pt x="0" y="36"/>
                    </a:moveTo>
                    <a:lnTo>
                      <a:pt x="36" y="36"/>
                    </a:lnTo>
                    <a:moveTo>
                      <a:pt x="0" y="0"/>
                    </a:moveTo>
                    <a:lnTo>
                      <a:pt x="36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67" name="Freeform 24">
                <a:extLst>
                  <a:ext uri="{FF2B5EF4-FFF2-40B4-BE49-F238E27FC236}">
                    <a16:creationId xmlns:a16="http://schemas.microsoft.com/office/drawing/2014/main" id="{5CCAAA05-95B7-4D84-A4F0-D8705353B5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0500" y="1607490"/>
                <a:ext cx="55562" cy="57150"/>
              </a:xfrm>
              <a:custGeom>
                <a:avLst/>
                <a:gdLst>
                  <a:gd name="T0" fmla="*/ 18 w 35"/>
                  <a:gd name="T1" fmla="*/ 19 h 36"/>
                  <a:gd name="T2" fmla="*/ 18 w 35"/>
                  <a:gd name="T3" fmla="*/ 36 h 36"/>
                  <a:gd name="T4" fmla="*/ 18 w 35"/>
                  <a:gd name="T5" fmla="*/ 19 h 36"/>
                  <a:gd name="T6" fmla="*/ 18 w 35"/>
                  <a:gd name="T7" fmla="*/ 0 h 36"/>
                  <a:gd name="T8" fmla="*/ 0 w 35"/>
                  <a:gd name="T9" fmla="*/ 36 h 36"/>
                  <a:gd name="T10" fmla="*/ 35 w 35"/>
                  <a:gd name="T11" fmla="*/ 36 h 36"/>
                  <a:gd name="T12" fmla="*/ 0 w 35"/>
                  <a:gd name="T13" fmla="*/ 0 h 36"/>
                  <a:gd name="T14" fmla="*/ 35 w 35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6">
                    <a:moveTo>
                      <a:pt x="18" y="19"/>
                    </a:moveTo>
                    <a:lnTo>
                      <a:pt x="18" y="36"/>
                    </a:lnTo>
                    <a:moveTo>
                      <a:pt x="18" y="19"/>
                    </a:moveTo>
                    <a:lnTo>
                      <a:pt x="18" y="0"/>
                    </a:lnTo>
                    <a:moveTo>
                      <a:pt x="0" y="36"/>
                    </a:moveTo>
                    <a:lnTo>
                      <a:pt x="35" y="36"/>
                    </a:lnTo>
                    <a:moveTo>
                      <a:pt x="0" y="0"/>
                    </a:moveTo>
                    <a:lnTo>
                      <a:pt x="35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68" name="Freeform 26">
                <a:extLst>
                  <a:ext uri="{FF2B5EF4-FFF2-40B4-BE49-F238E27FC236}">
                    <a16:creationId xmlns:a16="http://schemas.microsoft.com/office/drawing/2014/main" id="{A74B9DBE-2F26-48CD-9C5A-ED8786E49C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97763" y="1607490"/>
                <a:ext cx="55562" cy="57150"/>
              </a:xfrm>
              <a:custGeom>
                <a:avLst/>
                <a:gdLst>
                  <a:gd name="T0" fmla="*/ 18 w 35"/>
                  <a:gd name="T1" fmla="*/ 19 h 36"/>
                  <a:gd name="T2" fmla="*/ 18 w 35"/>
                  <a:gd name="T3" fmla="*/ 36 h 36"/>
                  <a:gd name="T4" fmla="*/ 18 w 35"/>
                  <a:gd name="T5" fmla="*/ 19 h 36"/>
                  <a:gd name="T6" fmla="*/ 18 w 35"/>
                  <a:gd name="T7" fmla="*/ 0 h 36"/>
                  <a:gd name="T8" fmla="*/ 0 w 35"/>
                  <a:gd name="T9" fmla="*/ 36 h 36"/>
                  <a:gd name="T10" fmla="*/ 35 w 35"/>
                  <a:gd name="T11" fmla="*/ 36 h 36"/>
                  <a:gd name="T12" fmla="*/ 0 w 35"/>
                  <a:gd name="T13" fmla="*/ 0 h 36"/>
                  <a:gd name="T14" fmla="*/ 35 w 35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6">
                    <a:moveTo>
                      <a:pt x="18" y="19"/>
                    </a:moveTo>
                    <a:lnTo>
                      <a:pt x="18" y="36"/>
                    </a:lnTo>
                    <a:moveTo>
                      <a:pt x="18" y="19"/>
                    </a:moveTo>
                    <a:lnTo>
                      <a:pt x="18" y="0"/>
                    </a:lnTo>
                    <a:moveTo>
                      <a:pt x="0" y="36"/>
                    </a:moveTo>
                    <a:lnTo>
                      <a:pt x="35" y="36"/>
                    </a:lnTo>
                    <a:moveTo>
                      <a:pt x="0" y="0"/>
                    </a:moveTo>
                    <a:lnTo>
                      <a:pt x="35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69" name="Freeform 28">
                <a:extLst>
                  <a:ext uri="{FF2B5EF4-FFF2-40B4-BE49-F238E27FC236}">
                    <a16:creationId xmlns:a16="http://schemas.microsoft.com/office/drawing/2014/main" id="{EEE5635B-A12E-4BD2-9143-CF3221E87D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5025" y="1578915"/>
                <a:ext cx="57150" cy="58738"/>
              </a:xfrm>
              <a:custGeom>
                <a:avLst/>
                <a:gdLst>
                  <a:gd name="T0" fmla="*/ 17 w 36"/>
                  <a:gd name="T1" fmla="*/ 18 h 37"/>
                  <a:gd name="T2" fmla="*/ 17 w 36"/>
                  <a:gd name="T3" fmla="*/ 37 h 37"/>
                  <a:gd name="T4" fmla="*/ 17 w 36"/>
                  <a:gd name="T5" fmla="*/ 18 h 37"/>
                  <a:gd name="T6" fmla="*/ 17 w 36"/>
                  <a:gd name="T7" fmla="*/ 0 h 37"/>
                  <a:gd name="T8" fmla="*/ 0 w 36"/>
                  <a:gd name="T9" fmla="*/ 37 h 37"/>
                  <a:gd name="T10" fmla="*/ 36 w 36"/>
                  <a:gd name="T11" fmla="*/ 37 h 37"/>
                  <a:gd name="T12" fmla="*/ 0 w 36"/>
                  <a:gd name="T13" fmla="*/ 0 h 37"/>
                  <a:gd name="T14" fmla="*/ 36 w 36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7">
                    <a:moveTo>
                      <a:pt x="17" y="18"/>
                    </a:moveTo>
                    <a:lnTo>
                      <a:pt x="17" y="37"/>
                    </a:lnTo>
                    <a:moveTo>
                      <a:pt x="17" y="18"/>
                    </a:moveTo>
                    <a:lnTo>
                      <a:pt x="17" y="0"/>
                    </a:lnTo>
                    <a:moveTo>
                      <a:pt x="0" y="37"/>
                    </a:moveTo>
                    <a:lnTo>
                      <a:pt x="36" y="37"/>
                    </a:lnTo>
                    <a:moveTo>
                      <a:pt x="0" y="0"/>
                    </a:moveTo>
                    <a:lnTo>
                      <a:pt x="36" y="0"/>
                    </a:lnTo>
                  </a:path>
                </a:pathLst>
              </a:custGeom>
              <a:noFill/>
              <a:ln w="12700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1AB701D-312F-4BB8-9CF6-876AC0CEA35B}"/>
                </a:ext>
              </a:extLst>
            </p:cNvPr>
            <p:cNvGrpSpPr/>
            <p:nvPr/>
          </p:nvGrpSpPr>
          <p:grpSpPr>
            <a:xfrm>
              <a:off x="1754188" y="1750315"/>
              <a:ext cx="6757987" cy="1830388"/>
              <a:chOff x="1754188" y="1578915"/>
              <a:chExt cx="6757987" cy="1830388"/>
            </a:xfrm>
          </p:grpSpPr>
          <p:sp>
            <p:nvSpPr>
              <p:cNvPr id="250" name="Freeform 30">
                <a:extLst>
                  <a:ext uri="{FF2B5EF4-FFF2-40B4-BE49-F238E27FC236}">
                    <a16:creationId xmlns:a16="http://schemas.microsoft.com/office/drawing/2014/main" id="{3DEBA144-E9ED-4C00-994A-CC44B6112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4188" y="1578915"/>
                <a:ext cx="55562" cy="28575"/>
              </a:xfrm>
              <a:custGeom>
                <a:avLst/>
                <a:gdLst>
                  <a:gd name="T0" fmla="*/ 17 w 35"/>
                  <a:gd name="T1" fmla="*/ 9 h 18"/>
                  <a:gd name="T2" fmla="*/ 17 w 35"/>
                  <a:gd name="T3" fmla="*/ 18 h 18"/>
                  <a:gd name="T4" fmla="*/ 17 w 35"/>
                  <a:gd name="T5" fmla="*/ 9 h 18"/>
                  <a:gd name="T6" fmla="*/ 17 w 35"/>
                  <a:gd name="T7" fmla="*/ 0 h 18"/>
                  <a:gd name="T8" fmla="*/ 0 w 35"/>
                  <a:gd name="T9" fmla="*/ 18 h 18"/>
                  <a:gd name="T10" fmla="*/ 35 w 35"/>
                  <a:gd name="T11" fmla="*/ 18 h 18"/>
                  <a:gd name="T12" fmla="*/ 0 w 35"/>
                  <a:gd name="T13" fmla="*/ 0 h 18"/>
                  <a:gd name="T14" fmla="*/ 35 w 35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8">
                    <a:moveTo>
                      <a:pt x="17" y="9"/>
                    </a:moveTo>
                    <a:lnTo>
                      <a:pt x="17" y="18"/>
                    </a:lnTo>
                    <a:moveTo>
                      <a:pt x="17" y="9"/>
                    </a:moveTo>
                    <a:lnTo>
                      <a:pt x="17" y="0"/>
                    </a:lnTo>
                    <a:moveTo>
                      <a:pt x="0" y="18"/>
                    </a:moveTo>
                    <a:lnTo>
                      <a:pt x="35" y="18"/>
                    </a:lnTo>
                    <a:moveTo>
                      <a:pt x="0" y="0"/>
                    </a:moveTo>
                    <a:lnTo>
                      <a:pt x="35" y="0"/>
                    </a:lnTo>
                  </a:path>
                </a:pathLst>
              </a:custGeom>
              <a:noFill/>
              <a:ln w="12700" cap="flat">
                <a:solidFill>
                  <a:srgbClr val="FC840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51" name="Freeform 32">
                <a:extLst>
                  <a:ext uri="{FF2B5EF4-FFF2-40B4-BE49-F238E27FC236}">
                    <a16:creationId xmlns:a16="http://schemas.microsoft.com/office/drawing/2014/main" id="{1FBD893C-798F-4B8F-BADF-96F282DE59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14525" y="3295002"/>
                <a:ext cx="55562" cy="28575"/>
              </a:xfrm>
              <a:custGeom>
                <a:avLst/>
                <a:gdLst>
                  <a:gd name="T0" fmla="*/ 17 w 35"/>
                  <a:gd name="T1" fmla="*/ 0 h 18"/>
                  <a:gd name="T2" fmla="*/ 17 w 35"/>
                  <a:gd name="T3" fmla="*/ 18 h 18"/>
                  <a:gd name="T4" fmla="*/ 0 w 35"/>
                  <a:gd name="T5" fmla="*/ 18 h 18"/>
                  <a:gd name="T6" fmla="*/ 35 w 35"/>
                  <a:gd name="T7" fmla="*/ 18 h 18"/>
                  <a:gd name="T8" fmla="*/ 0 w 35"/>
                  <a:gd name="T9" fmla="*/ 0 h 18"/>
                  <a:gd name="T10" fmla="*/ 35 w 35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8">
                    <a:moveTo>
                      <a:pt x="17" y="0"/>
                    </a:moveTo>
                    <a:lnTo>
                      <a:pt x="17" y="18"/>
                    </a:lnTo>
                    <a:moveTo>
                      <a:pt x="0" y="18"/>
                    </a:moveTo>
                    <a:lnTo>
                      <a:pt x="35" y="18"/>
                    </a:lnTo>
                    <a:moveTo>
                      <a:pt x="0" y="0"/>
                    </a:moveTo>
                    <a:lnTo>
                      <a:pt x="35" y="0"/>
                    </a:lnTo>
                  </a:path>
                </a:pathLst>
              </a:custGeom>
              <a:noFill/>
              <a:ln w="12700" cap="flat">
                <a:solidFill>
                  <a:srgbClr val="FC840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52" name="Freeform 34">
                <a:extLst>
                  <a:ext uri="{FF2B5EF4-FFF2-40B4-BE49-F238E27FC236}">
                    <a16:creationId xmlns:a16="http://schemas.microsoft.com/office/drawing/2014/main" id="{09BDB9F0-BA48-42C4-9175-D9CD4F3742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2025" y="3379140"/>
                <a:ext cx="57150" cy="30163"/>
              </a:xfrm>
              <a:custGeom>
                <a:avLst/>
                <a:gdLst>
                  <a:gd name="T0" fmla="*/ 18 w 36"/>
                  <a:gd name="T1" fmla="*/ 0 h 19"/>
                  <a:gd name="T2" fmla="*/ 18 w 36"/>
                  <a:gd name="T3" fmla="*/ 19 h 19"/>
                  <a:gd name="T4" fmla="*/ 0 w 36"/>
                  <a:gd name="T5" fmla="*/ 19 h 19"/>
                  <a:gd name="T6" fmla="*/ 36 w 36"/>
                  <a:gd name="T7" fmla="*/ 19 h 19"/>
                  <a:gd name="T8" fmla="*/ 0 w 36"/>
                  <a:gd name="T9" fmla="*/ 0 h 19"/>
                  <a:gd name="T10" fmla="*/ 36 w 36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9">
                    <a:moveTo>
                      <a:pt x="18" y="0"/>
                    </a:moveTo>
                    <a:lnTo>
                      <a:pt x="18" y="19"/>
                    </a:lnTo>
                    <a:moveTo>
                      <a:pt x="0" y="19"/>
                    </a:moveTo>
                    <a:lnTo>
                      <a:pt x="36" y="19"/>
                    </a:lnTo>
                    <a:moveTo>
                      <a:pt x="0" y="0"/>
                    </a:moveTo>
                    <a:lnTo>
                      <a:pt x="36" y="0"/>
                    </a:lnTo>
                  </a:path>
                </a:pathLst>
              </a:custGeom>
              <a:noFill/>
              <a:ln w="12700" cap="flat">
                <a:solidFill>
                  <a:srgbClr val="FC840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53" name="Freeform 36">
                <a:extLst>
                  <a:ext uri="{FF2B5EF4-FFF2-40B4-BE49-F238E27FC236}">
                    <a16:creationId xmlns:a16="http://schemas.microsoft.com/office/drawing/2014/main" id="{95B16F31-EC07-45D4-A39D-EDC3A24CD3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11450" y="3379140"/>
                <a:ext cx="57150" cy="30163"/>
              </a:xfrm>
              <a:custGeom>
                <a:avLst/>
                <a:gdLst>
                  <a:gd name="T0" fmla="*/ 17 w 36"/>
                  <a:gd name="T1" fmla="*/ 0 h 19"/>
                  <a:gd name="T2" fmla="*/ 17 w 36"/>
                  <a:gd name="T3" fmla="*/ 19 h 19"/>
                  <a:gd name="T4" fmla="*/ 0 w 36"/>
                  <a:gd name="T5" fmla="*/ 19 h 19"/>
                  <a:gd name="T6" fmla="*/ 36 w 36"/>
                  <a:gd name="T7" fmla="*/ 19 h 19"/>
                  <a:gd name="T8" fmla="*/ 0 w 36"/>
                  <a:gd name="T9" fmla="*/ 0 h 19"/>
                  <a:gd name="T10" fmla="*/ 36 w 36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9">
                    <a:moveTo>
                      <a:pt x="17" y="0"/>
                    </a:moveTo>
                    <a:lnTo>
                      <a:pt x="17" y="19"/>
                    </a:lnTo>
                    <a:moveTo>
                      <a:pt x="0" y="19"/>
                    </a:moveTo>
                    <a:lnTo>
                      <a:pt x="36" y="19"/>
                    </a:lnTo>
                    <a:moveTo>
                      <a:pt x="0" y="0"/>
                    </a:moveTo>
                    <a:lnTo>
                      <a:pt x="36" y="0"/>
                    </a:lnTo>
                  </a:path>
                </a:pathLst>
              </a:custGeom>
              <a:noFill/>
              <a:ln w="12700" cap="flat">
                <a:solidFill>
                  <a:srgbClr val="FC840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54" name="Freeform 38">
                <a:extLst>
                  <a:ext uri="{FF2B5EF4-FFF2-40B4-BE49-F238E27FC236}">
                    <a16:creationId xmlns:a16="http://schemas.microsoft.com/office/drawing/2014/main" id="{95ACB048-FF2A-434A-9A40-5DC862FDD3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7125" y="3352152"/>
                <a:ext cx="58737" cy="26988"/>
              </a:xfrm>
              <a:custGeom>
                <a:avLst/>
                <a:gdLst>
                  <a:gd name="T0" fmla="*/ 19 w 37"/>
                  <a:gd name="T1" fmla="*/ 0 h 17"/>
                  <a:gd name="T2" fmla="*/ 19 w 37"/>
                  <a:gd name="T3" fmla="*/ 17 h 17"/>
                  <a:gd name="T4" fmla="*/ 0 w 37"/>
                  <a:gd name="T5" fmla="*/ 17 h 17"/>
                  <a:gd name="T6" fmla="*/ 37 w 37"/>
                  <a:gd name="T7" fmla="*/ 17 h 17"/>
                  <a:gd name="T8" fmla="*/ 0 w 37"/>
                  <a:gd name="T9" fmla="*/ 0 h 17"/>
                  <a:gd name="T10" fmla="*/ 37 w 37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7">
                    <a:moveTo>
                      <a:pt x="19" y="0"/>
                    </a:moveTo>
                    <a:lnTo>
                      <a:pt x="19" y="17"/>
                    </a:lnTo>
                    <a:moveTo>
                      <a:pt x="0" y="17"/>
                    </a:moveTo>
                    <a:lnTo>
                      <a:pt x="37" y="17"/>
                    </a:lnTo>
                    <a:moveTo>
                      <a:pt x="0" y="0"/>
                    </a:moveTo>
                    <a:lnTo>
                      <a:pt x="37" y="0"/>
                    </a:lnTo>
                  </a:path>
                </a:pathLst>
              </a:custGeom>
              <a:noFill/>
              <a:ln w="12700" cap="flat">
                <a:solidFill>
                  <a:srgbClr val="FC840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55" name="Freeform 40">
                <a:extLst>
                  <a:ext uri="{FF2B5EF4-FFF2-40B4-BE49-F238E27FC236}">
                    <a16:creationId xmlns:a16="http://schemas.microsoft.com/office/drawing/2014/main" id="{534E69CC-A20A-4AB8-8655-C45BFE5E40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4388" y="3323577"/>
                <a:ext cx="58737" cy="28575"/>
              </a:xfrm>
              <a:custGeom>
                <a:avLst/>
                <a:gdLst>
                  <a:gd name="T0" fmla="*/ 19 w 37"/>
                  <a:gd name="T1" fmla="*/ 18 h 18"/>
                  <a:gd name="T2" fmla="*/ 19 w 37"/>
                  <a:gd name="T3" fmla="*/ 0 h 18"/>
                  <a:gd name="T4" fmla="*/ 0 w 37"/>
                  <a:gd name="T5" fmla="*/ 18 h 18"/>
                  <a:gd name="T6" fmla="*/ 37 w 37"/>
                  <a:gd name="T7" fmla="*/ 18 h 18"/>
                  <a:gd name="T8" fmla="*/ 0 w 37"/>
                  <a:gd name="T9" fmla="*/ 0 h 18"/>
                  <a:gd name="T10" fmla="*/ 37 w 37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8">
                    <a:moveTo>
                      <a:pt x="19" y="18"/>
                    </a:moveTo>
                    <a:lnTo>
                      <a:pt x="19" y="0"/>
                    </a:lnTo>
                    <a:moveTo>
                      <a:pt x="0" y="18"/>
                    </a:moveTo>
                    <a:lnTo>
                      <a:pt x="37" y="18"/>
                    </a:lnTo>
                    <a:moveTo>
                      <a:pt x="0" y="0"/>
                    </a:moveTo>
                    <a:lnTo>
                      <a:pt x="37" y="0"/>
                    </a:lnTo>
                  </a:path>
                </a:pathLst>
              </a:custGeom>
              <a:noFill/>
              <a:ln w="12700" cap="flat">
                <a:solidFill>
                  <a:srgbClr val="FC840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56" name="Freeform 42">
                <a:extLst>
                  <a:ext uri="{FF2B5EF4-FFF2-40B4-BE49-F238E27FC236}">
                    <a16:creationId xmlns:a16="http://schemas.microsoft.com/office/drawing/2014/main" id="{EFF65648-FB5A-4425-9420-4FA919CDF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3238" y="3295002"/>
                <a:ext cx="57150" cy="28575"/>
              </a:xfrm>
              <a:custGeom>
                <a:avLst/>
                <a:gdLst>
                  <a:gd name="T0" fmla="*/ 18 w 36"/>
                  <a:gd name="T1" fmla="*/ 18 h 18"/>
                  <a:gd name="T2" fmla="*/ 18 w 36"/>
                  <a:gd name="T3" fmla="*/ 0 h 18"/>
                  <a:gd name="T4" fmla="*/ 0 w 36"/>
                  <a:gd name="T5" fmla="*/ 18 h 18"/>
                  <a:gd name="T6" fmla="*/ 36 w 36"/>
                  <a:gd name="T7" fmla="*/ 18 h 18"/>
                  <a:gd name="T8" fmla="*/ 0 w 36"/>
                  <a:gd name="T9" fmla="*/ 0 h 18"/>
                  <a:gd name="T10" fmla="*/ 36 w 3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8">
                    <a:moveTo>
                      <a:pt x="18" y="18"/>
                    </a:moveTo>
                    <a:lnTo>
                      <a:pt x="18" y="0"/>
                    </a:lnTo>
                    <a:moveTo>
                      <a:pt x="0" y="18"/>
                    </a:moveTo>
                    <a:lnTo>
                      <a:pt x="36" y="18"/>
                    </a:lnTo>
                    <a:moveTo>
                      <a:pt x="0" y="0"/>
                    </a:moveTo>
                    <a:lnTo>
                      <a:pt x="36" y="0"/>
                    </a:lnTo>
                  </a:path>
                </a:pathLst>
              </a:custGeom>
              <a:noFill/>
              <a:ln w="12700" cap="flat">
                <a:solidFill>
                  <a:srgbClr val="FC840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57" name="Freeform 44">
                <a:extLst>
                  <a:ext uri="{FF2B5EF4-FFF2-40B4-BE49-F238E27FC236}">
                    <a16:creationId xmlns:a16="http://schemas.microsoft.com/office/drawing/2014/main" id="{1F771CF3-BD04-4D0F-AF11-394103E5CC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0500" y="3266427"/>
                <a:ext cx="55562" cy="57150"/>
              </a:xfrm>
              <a:custGeom>
                <a:avLst/>
                <a:gdLst>
                  <a:gd name="T0" fmla="*/ 18 w 35"/>
                  <a:gd name="T1" fmla="*/ 18 h 36"/>
                  <a:gd name="T2" fmla="*/ 18 w 35"/>
                  <a:gd name="T3" fmla="*/ 36 h 36"/>
                  <a:gd name="T4" fmla="*/ 18 w 35"/>
                  <a:gd name="T5" fmla="*/ 18 h 36"/>
                  <a:gd name="T6" fmla="*/ 18 w 35"/>
                  <a:gd name="T7" fmla="*/ 0 h 36"/>
                  <a:gd name="T8" fmla="*/ 0 w 35"/>
                  <a:gd name="T9" fmla="*/ 36 h 36"/>
                  <a:gd name="T10" fmla="*/ 35 w 35"/>
                  <a:gd name="T11" fmla="*/ 36 h 36"/>
                  <a:gd name="T12" fmla="*/ 0 w 35"/>
                  <a:gd name="T13" fmla="*/ 0 h 36"/>
                  <a:gd name="T14" fmla="*/ 35 w 35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6">
                    <a:moveTo>
                      <a:pt x="18" y="18"/>
                    </a:moveTo>
                    <a:lnTo>
                      <a:pt x="18" y="36"/>
                    </a:lnTo>
                    <a:moveTo>
                      <a:pt x="18" y="18"/>
                    </a:moveTo>
                    <a:lnTo>
                      <a:pt x="18" y="0"/>
                    </a:lnTo>
                    <a:moveTo>
                      <a:pt x="0" y="36"/>
                    </a:moveTo>
                    <a:lnTo>
                      <a:pt x="35" y="36"/>
                    </a:lnTo>
                    <a:moveTo>
                      <a:pt x="0" y="0"/>
                    </a:moveTo>
                    <a:lnTo>
                      <a:pt x="35" y="0"/>
                    </a:lnTo>
                  </a:path>
                </a:pathLst>
              </a:custGeom>
              <a:noFill/>
              <a:ln w="12700" cap="flat">
                <a:solidFill>
                  <a:srgbClr val="FC840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58" name="Freeform 46">
                <a:extLst>
                  <a:ext uri="{FF2B5EF4-FFF2-40B4-BE49-F238E27FC236}">
                    <a16:creationId xmlns:a16="http://schemas.microsoft.com/office/drawing/2014/main" id="{512A5836-EE84-4985-9AB1-9CD712FA1E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97763" y="3237852"/>
                <a:ext cx="55562" cy="57150"/>
              </a:xfrm>
              <a:custGeom>
                <a:avLst/>
                <a:gdLst>
                  <a:gd name="T0" fmla="*/ 18 w 35"/>
                  <a:gd name="T1" fmla="*/ 18 h 36"/>
                  <a:gd name="T2" fmla="*/ 18 w 35"/>
                  <a:gd name="T3" fmla="*/ 36 h 36"/>
                  <a:gd name="T4" fmla="*/ 18 w 35"/>
                  <a:gd name="T5" fmla="*/ 18 h 36"/>
                  <a:gd name="T6" fmla="*/ 18 w 35"/>
                  <a:gd name="T7" fmla="*/ 0 h 36"/>
                  <a:gd name="T8" fmla="*/ 0 w 35"/>
                  <a:gd name="T9" fmla="*/ 36 h 36"/>
                  <a:gd name="T10" fmla="*/ 35 w 35"/>
                  <a:gd name="T11" fmla="*/ 36 h 36"/>
                  <a:gd name="T12" fmla="*/ 0 w 35"/>
                  <a:gd name="T13" fmla="*/ 0 h 36"/>
                  <a:gd name="T14" fmla="*/ 35 w 35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6">
                    <a:moveTo>
                      <a:pt x="18" y="18"/>
                    </a:moveTo>
                    <a:lnTo>
                      <a:pt x="18" y="36"/>
                    </a:lnTo>
                    <a:moveTo>
                      <a:pt x="18" y="18"/>
                    </a:moveTo>
                    <a:lnTo>
                      <a:pt x="18" y="0"/>
                    </a:lnTo>
                    <a:moveTo>
                      <a:pt x="0" y="36"/>
                    </a:moveTo>
                    <a:lnTo>
                      <a:pt x="35" y="36"/>
                    </a:lnTo>
                    <a:moveTo>
                      <a:pt x="0" y="0"/>
                    </a:moveTo>
                    <a:lnTo>
                      <a:pt x="35" y="0"/>
                    </a:lnTo>
                  </a:path>
                </a:pathLst>
              </a:custGeom>
              <a:noFill/>
              <a:ln w="12700" cap="flat">
                <a:solidFill>
                  <a:srgbClr val="FC840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59" name="Freeform 47">
                <a:extLst>
                  <a:ext uri="{FF2B5EF4-FFF2-40B4-BE49-F238E27FC236}">
                    <a16:creationId xmlns:a16="http://schemas.microsoft.com/office/drawing/2014/main" id="{3AB88646-998C-4E4F-ACA9-627B596830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5025" y="3152127"/>
                <a:ext cx="57150" cy="142875"/>
              </a:xfrm>
              <a:custGeom>
                <a:avLst/>
                <a:gdLst>
                  <a:gd name="T0" fmla="*/ 17 w 36"/>
                  <a:gd name="T1" fmla="*/ 44 h 90"/>
                  <a:gd name="T2" fmla="*/ 17 w 36"/>
                  <a:gd name="T3" fmla="*/ 90 h 90"/>
                  <a:gd name="T4" fmla="*/ 17 w 36"/>
                  <a:gd name="T5" fmla="*/ 44 h 90"/>
                  <a:gd name="T6" fmla="*/ 17 w 36"/>
                  <a:gd name="T7" fmla="*/ 44 h 90"/>
                  <a:gd name="T8" fmla="*/ 17 w 36"/>
                  <a:gd name="T9" fmla="*/ 0 h 90"/>
                  <a:gd name="T10" fmla="*/ 17 w 36"/>
                  <a:gd name="T11" fmla="*/ 44 h 90"/>
                  <a:gd name="T12" fmla="*/ 0 w 36"/>
                  <a:gd name="T13" fmla="*/ 90 h 90"/>
                  <a:gd name="T14" fmla="*/ 36 w 36"/>
                  <a:gd name="T15" fmla="*/ 90 h 90"/>
                  <a:gd name="T16" fmla="*/ 0 w 36"/>
                  <a:gd name="T17" fmla="*/ 90 h 90"/>
                  <a:gd name="T18" fmla="*/ 0 w 36"/>
                  <a:gd name="T19" fmla="*/ 0 h 90"/>
                  <a:gd name="T20" fmla="*/ 36 w 36"/>
                  <a:gd name="T21" fmla="*/ 0 h 90"/>
                  <a:gd name="T22" fmla="*/ 0 w 36"/>
                  <a:gd name="T2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90">
                    <a:moveTo>
                      <a:pt x="17" y="44"/>
                    </a:moveTo>
                    <a:lnTo>
                      <a:pt x="17" y="90"/>
                    </a:lnTo>
                    <a:lnTo>
                      <a:pt x="17" y="44"/>
                    </a:lnTo>
                    <a:close/>
                    <a:moveTo>
                      <a:pt x="17" y="44"/>
                    </a:moveTo>
                    <a:lnTo>
                      <a:pt x="17" y="0"/>
                    </a:lnTo>
                    <a:lnTo>
                      <a:pt x="17" y="44"/>
                    </a:lnTo>
                    <a:close/>
                    <a:moveTo>
                      <a:pt x="0" y="90"/>
                    </a:moveTo>
                    <a:lnTo>
                      <a:pt x="36" y="90"/>
                    </a:lnTo>
                    <a:lnTo>
                      <a:pt x="0" y="90"/>
                    </a:lnTo>
                    <a:close/>
                    <a:moveTo>
                      <a:pt x="0" y="0"/>
                    </a:moveTo>
                    <a:lnTo>
                      <a:pt x="3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51118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143" name="Freeform 70">
              <a:extLst>
                <a:ext uri="{FF2B5EF4-FFF2-40B4-BE49-F238E27FC236}">
                  <a16:creationId xmlns:a16="http://schemas.microsoft.com/office/drawing/2014/main" id="{F4EF02B8-50C3-45B4-B9EE-9B20F460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1764602"/>
              <a:ext cx="6700837" cy="1787525"/>
            </a:xfrm>
            <a:custGeom>
              <a:avLst/>
              <a:gdLst>
                <a:gd name="T0" fmla="*/ 0 w 4221"/>
                <a:gd name="T1" fmla="*/ 0 h 1126"/>
                <a:gd name="T2" fmla="*/ 100 w 4221"/>
                <a:gd name="T3" fmla="*/ 1072 h 1126"/>
                <a:gd name="T4" fmla="*/ 301 w 4221"/>
                <a:gd name="T5" fmla="*/ 1126 h 1126"/>
                <a:gd name="T6" fmla="*/ 603 w 4221"/>
                <a:gd name="T7" fmla="*/ 1126 h 1126"/>
                <a:gd name="T8" fmla="*/ 1206 w 4221"/>
                <a:gd name="T9" fmla="*/ 1108 h 1126"/>
                <a:gd name="T10" fmla="*/ 1808 w 4221"/>
                <a:gd name="T11" fmla="*/ 1108 h 1126"/>
                <a:gd name="T12" fmla="*/ 2411 w 4221"/>
                <a:gd name="T13" fmla="*/ 1089 h 1126"/>
                <a:gd name="T14" fmla="*/ 3014 w 4221"/>
                <a:gd name="T15" fmla="*/ 1072 h 1126"/>
                <a:gd name="T16" fmla="*/ 3618 w 4221"/>
                <a:gd name="T17" fmla="*/ 1054 h 1126"/>
                <a:gd name="T18" fmla="*/ 4221 w 4221"/>
                <a:gd name="T19" fmla="*/ 1027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21" h="1126">
                  <a:moveTo>
                    <a:pt x="0" y="0"/>
                  </a:moveTo>
                  <a:lnTo>
                    <a:pt x="100" y="1072"/>
                  </a:lnTo>
                  <a:lnTo>
                    <a:pt x="301" y="1126"/>
                  </a:lnTo>
                  <a:lnTo>
                    <a:pt x="603" y="1126"/>
                  </a:lnTo>
                  <a:lnTo>
                    <a:pt x="1206" y="1108"/>
                  </a:lnTo>
                  <a:lnTo>
                    <a:pt x="1808" y="1108"/>
                  </a:lnTo>
                  <a:lnTo>
                    <a:pt x="2411" y="1089"/>
                  </a:lnTo>
                  <a:lnTo>
                    <a:pt x="3014" y="1072"/>
                  </a:lnTo>
                  <a:lnTo>
                    <a:pt x="3618" y="1054"/>
                  </a:lnTo>
                  <a:lnTo>
                    <a:pt x="4221" y="1027"/>
                  </a:lnTo>
                </a:path>
              </a:pathLst>
            </a:custGeom>
            <a:noFill/>
            <a:ln w="28575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06F4A8C-E300-4161-A18F-52094A22BB11}"/>
                </a:ext>
              </a:extLst>
            </p:cNvPr>
            <p:cNvGrpSpPr/>
            <p:nvPr/>
          </p:nvGrpSpPr>
          <p:grpSpPr>
            <a:xfrm>
              <a:off x="1738313" y="1720152"/>
              <a:ext cx="6789737" cy="217488"/>
              <a:chOff x="1738313" y="1548752"/>
              <a:chExt cx="6789737" cy="217488"/>
            </a:xfrm>
            <a:solidFill>
              <a:schemeClr val="bg1">
                <a:lumMod val="50000"/>
              </a:schemeClr>
            </a:solidFill>
          </p:grpSpPr>
          <p:sp>
            <p:nvSpPr>
              <p:cNvPr id="240" name="Oval 53">
                <a:extLst>
                  <a:ext uri="{FF2B5EF4-FFF2-40B4-BE49-F238E27FC236}">
                    <a16:creationId xmlns:a16="http://schemas.microsoft.com/office/drawing/2014/main" id="{43E22137-AF8F-4ADD-BD80-E81A8A1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063" y="1677340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41" name="Oval 55">
                <a:extLst>
                  <a:ext uri="{FF2B5EF4-FFF2-40B4-BE49-F238E27FC236}">
                    <a16:creationId xmlns:a16="http://schemas.microsoft.com/office/drawing/2014/main" id="{9326E7C6-E6DE-4F74-8458-5968EA888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648765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42" name="Oval 56">
                <a:extLst>
                  <a:ext uri="{FF2B5EF4-FFF2-40B4-BE49-F238E27FC236}">
                    <a16:creationId xmlns:a16="http://schemas.microsoft.com/office/drawing/2014/main" id="{1EDAE78A-EDF0-40C8-852C-8A52C68A4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988" y="1591615"/>
                <a:ext cx="88900" cy="88900"/>
              </a:xfrm>
              <a:prstGeom prst="ellipse">
                <a:avLst/>
              </a:prstGeom>
              <a:grpFill/>
              <a:ln w="12700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43" name="Oval 59">
                <a:extLst>
                  <a:ext uri="{FF2B5EF4-FFF2-40B4-BE49-F238E27FC236}">
                    <a16:creationId xmlns:a16="http://schemas.microsoft.com/office/drawing/2014/main" id="{0E7AD676-506E-4FA2-9050-07A8F57F1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838" y="1620190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44" name="Oval 61">
                <a:extLst>
                  <a:ext uri="{FF2B5EF4-FFF2-40B4-BE49-F238E27FC236}">
                    <a16:creationId xmlns:a16="http://schemas.microsoft.com/office/drawing/2014/main" id="{0D93916D-952A-4269-9B6B-32B2254A1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100" y="1591615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45" name="Oval 63">
                <a:extLst>
                  <a:ext uri="{FF2B5EF4-FFF2-40B4-BE49-F238E27FC236}">
                    <a16:creationId xmlns:a16="http://schemas.microsoft.com/office/drawing/2014/main" id="{728BABE8-2572-4E1B-9D4B-286A15F38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7363" y="1591615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46" name="Oval 65">
                <a:extLst>
                  <a:ext uri="{FF2B5EF4-FFF2-40B4-BE49-F238E27FC236}">
                    <a16:creationId xmlns:a16="http://schemas.microsoft.com/office/drawing/2014/main" id="{0FB81D03-29C1-45D2-A792-A5FE0CCB5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4625" y="1591615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47" name="Oval 67">
                <a:extLst>
                  <a:ext uri="{FF2B5EF4-FFF2-40B4-BE49-F238E27FC236}">
                    <a16:creationId xmlns:a16="http://schemas.microsoft.com/office/drawing/2014/main" id="{87B16509-25A3-438B-9336-427DFE060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1888" y="1591615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48" name="Oval 69">
                <a:extLst>
                  <a:ext uri="{FF2B5EF4-FFF2-40B4-BE49-F238E27FC236}">
                    <a16:creationId xmlns:a16="http://schemas.microsoft.com/office/drawing/2014/main" id="{8AC31D31-0E30-4791-98D4-C29947529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1563040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49" name="Oval 72">
                <a:extLst>
                  <a:ext uri="{FF2B5EF4-FFF2-40B4-BE49-F238E27FC236}">
                    <a16:creationId xmlns:a16="http://schemas.microsoft.com/office/drawing/2014/main" id="{41FA7B4A-FFE8-4E1A-A405-0C72D6F15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313" y="1548752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000000"/>
                  </a:solidFill>
                  <a:latin typeface="Arial Narrow"/>
                  <a:cs typeface="Arial Narrow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5E8105B-6F45-4282-95FD-F8C219862CAB}"/>
                </a:ext>
              </a:extLst>
            </p:cNvPr>
            <p:cNvGrpSpPr/>
            <p:nvPr/>
          </p:nvGrpSpPr>
          <p:grpSpPr>
            <a:xfrm>
              <a:off x="1738313" y="1720152"/>
              <a:ext cx="6789737" cy="1876425"/>
              <a:chOff x="1738313" y="1548752"/>
              <a:chExt cx="6789737" cy="1876425"/>
            </a:xfrm>
            <a:solidFill>
              <a:srgbClr val="6B4487"/>
            </a:solidFill>
          </p:grpSpPr>
          <p:sp>
            <p:nvSpPr>
              <p:cNvPr id="230" name="Oval 71">
                <a:extLst>
                  <a:ext uri="{FF2B5EF4-FFF2-40B4-BE49-F238E27FC236}">
                    <a16:creationId xmlns:a16="http://schemas.microsoft.com/office/drawing/2014/main" id="{B53F287F-1265-4E82-9EBB-EFDC31E10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313" y="1548752"/>
                <a:ext cx="88900" cy="88900"/>
              </a:xfrm>
              <a:prstGeom prst="ellipse">
                <a:avLst/>
              </a:prstGeom>
              <a:grpFill/>
              <a:ln w="12700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31" name="Oval 73">
                <a:extLst>
                  <a:ext uri="{FF2B5EF4-FFF2-40B4-BE49-F238E27FC236}">
                    <a16:creationId xmlns:a16="http://schemas.microsoft.com/office/drawing/2014/main" id="{BF2DECC6-368D-4B7B-AD6E-893B9F1D0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063" y="3250552"/>
                <a:ext cx="88900" cy="88900"/>
              </a:xfrm>
              <a:prstGeom prst="ellipse">
                <a:avLst/>
              </a:prstGeom>
              <a:grpFill/>
              <a:ln w="12700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32" name="Oval 75">
                <a:extLst>
                  <a:ext uri="{FF2B5EF4-FFF2-40B4-BE49-F238E27FC236}">
                    <a16:creationId xmlns:a16="http://schemas.microsoft.com/office/drawing/2014/main" id="{5ABF1F61-7895-4233-ACDA-7384C9BF6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3336277"/>
                <a:ext cx="88900" cy="88900"/>
              </a:xfrm>
              <a:prstGeom prst="ellipse">
                <a:avLst/>
              </a:prstGeom>
              <a:grpFill/>
              <a:ln w="12700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33" name="Oval 77">
                <a:extLst>
                  <a:ext uri="{FF2B5EF4-FFF2-40B4-BE49-F238E27FC236}">
                    <a16:creationId xmlns:a16="http://schemas.microsoft.com/office/drawing/2014/main" id="{0CCB32EE-211D-46CB-81EC-91FCD53C6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988" y="3336277"/>
                <a:ext cx="88900" cy="88900"/>
              </a:xfrm>
              <a:prstGeom prst="ellipse">
                <a:avLst/>
              </a:prstGeom>
              <a:grpFill/>
              <a:ln w="12700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34" name="Oval 79">
                <a:extLst>
                  <a:ext uri="{FF2B5EF4-FFF2-40B4-BE49-F238E27FC236}">
                    <a16:creationId xmlns:a16="http://schemas.microsoft.com/office/drawing/2014/main" id="{B2310683-1D53-421E-8C77-080E50227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838" y="3307702"/>
                <a:ext cx="88900" cy="88900"/>
              </a:xfrm>
              <a:prstGeom prst="ellipse">
                <a:avLst/>
              </a:prstGeom>
              <a:grpFill/>
              <a:ln w="12700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35" name="Oval 82">
                <a:extLst>
                  <a:ext uri="{FF2B5EF4-FFF2-40B4-BE49-F238E27FC236}">
                    <a16:creationId xmlns:a16="http://schemas.microsoft.com/office/drawing/2014/main" id="{D6821964-CA48-4040-8B34-D49EC24FF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100" y="3307702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36" name="Oval 83">
                <a:extLst>
                  <a:ext uri="{FF2B5EF4-FFF2-40B4-BE49-F238E27FC236}">
                    <a16:creationId xmlns:a16="http://schemas.microsoft.com/office/drawing/2014/main" id="{F83AE850-23C6-436A-916D-3A9FBDBDF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7363" y="3279127"/>
                <a:ext cx="88900" cy="88900"/>
              </a:xfrm>
              <a:prstGeom prst="ellipse">
                <a:avLst/>
              </a:prstGeom>
              <a:grpFill/>
              <a:ln w="12700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37" name="Oval 86">
                <a:extLst>
                  <a:ext uri="{FF2B5EF4-FFF2-40B4-BE49-F238E27FC236}">
                    <a16:creationId xmlns:a16="http://schemas.microsoft.com/office/drawing/2014/main" id="{F967C82B-D20B-48E0-B638-DA8968A20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4625" y="3250552"/>
                <a:ext cx="88900" cy="88900"/>
              </a:xfrm>
              <a:prstGeom prst="ellipse">
                <a:avLst/>
              </a:prstGeom>
              <a:grpFill/>
              <a:ln w="12700" cap="flat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38" name="Oval 87">
                <a:extLst>
                  <a:ext uri="{FF2B5EF4-FFF2-40B4-BE49-F238E27FC236}">
                    <a16:creationId xmlns:a16="http://schemas.microsoft.com/office/drawing/2014/main" id="{C6AF39EE-912A-42BF-BB6A-DDD9CBA02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1888" y="3221977"/>
                <a:ext cx="88900" cy="88900"/>
              </a:xfrm>
              <a:prstGeom prst="ellipse">
                <a:avLst/>
              </a:prstGeom>
              <a:grpFill/>
              <a:ln w="12700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239" name="Oval 89">
                <a:extLst>
                  <a:ext uri="{FF2B5EF4-FFF2-40B4-BE49-F238E27FC236}">
                    <a16:creationId xmlns:a16="http://schemas.microsoft.com/office/drawing/2014/main" id="{A25636C1-0224-4AC4-A349-F67ED0F68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150" y="3179115"/>
                <a:ext cx="88900" cy="88900"/>
              </a:xfrm>
              <a:prstGeom prst="ellipse">
                <a:avLst/>
              </a:prstGeom>
              <a:grpFill/>
              <a:ln w="12700">
                <a:solidFill>
                  <a:srgbClr val="51118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dirty="0">
                  <a:solidFill>
                    <a:srgbClr val="451C6A"/>
                  </a:solidFill>
                  <a:latin typeface="Arial Narrow"/>
                  <a:cs typeface="Arial Narrow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C8259AF-B990-4C60-B1A2-C54BFCE2924B}"/>
                </a:ext>
              </a:extLst>
            </p:cNvPr>
            <p:cNvGrpSpPr/>
            <p:nvPr/>
          </p:nvGrpSpPr>
          <p:grpSpPr>
            <a:xfrm>
              <a:off x="120316" y="4923154"/>
              <a:ext cx="8485994" cy="153888"/>
              <a:chOff x="120316" y="4751754"/>
              <a:chExt cx="8485994" cy="153888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878E1798-835B-4C8C-B249-4E4B15EEB2A3}"/>
                  </a:ext>
                </a:extLst>
              </p:cNvPr>
              <p:cNvSpPr txBox="1"/>
              <p:nvPr/>
            </p:nvSpPr>
            <p:spPr>
              <a:xfrm>
                <a:off x="1636584" y="4751754"/>
                <a:ext cx="3216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13,251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2BE5D765-C6B9-4C50-95EF-07B722FD804F}"/>
                  </a:ext>
                </a:extLst>
              </p:cNvPr>
              <p:cNvSpPr txBox="1"/>
              <p:nvPr/>
            </p:nvSpPr>
            <p:spPr>
              <a:xfrm>
                <a:off x="2057906" y="4751754"/>
                <a:ext cx="3216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13,151</a:t>
                </a: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173BCC6A-7377-4C14-91F1-61A8301EE3B2}"/>
                  </a:ext>
                </a:extLst>
              </p:cNvPr>
              <p:cNvSpPr txBox="1"/>
              <p:nvPr/>
            </p:nvSpPr>
            <p:spPr>
              <a:xfrm>
                <a:off x="2536630" y="4751754"/>
                <a:ext cx="33342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12,954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0F1E170C-42CF-4BAF-8408-F18F2A2603E5}"/>
                  </a:ext>
                </a:extLst>
              </p:cNvPr>
              <p:cNvSpPr txBox="1"/>
              <p:nvPr/>
            </p:nvSpPr>
            <p:spPr>
              <a:xfrm>
                <a:off x="3511717" y="4751754"/>
                <a:ext cx="3216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12,596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3C69AA60-DC88-4850-95B1-D2D73C9DA275}"/>
                  </a:ext>
                </a:extLst>
              </p:cNvPr>
              <p:cNvSpPr txBox="1"/>
              <p:nvPr/>
            </p:nvSpPr>
            <p:spPr>
              <a:xfrm>
                <a:off x="4484775" y="4751754"/>
                <a:ext cx="31396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12,311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8180851-D6D8-406D-A7BA-203F8DAE613B}"/>
                  </a:ext>
                </a:extLst>
              </p:cNvPr>
              <p:cNvSpPr txBox="1"/>
              <p:nvPr/>
            </p:nvSpPr>
            <p:spPr>
              <a:xfrm>
                <a:off x="5450130" y="4751754"/>
                <a:ext cx="3216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10,812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800B2B3B-95ED-438D-B540-0B42ED827C6E}"/>
                  </a:ext>
                </a:extLst>
              </p:cNvPr>
              <p:cNvSpPr txBox="1"/>
              <p:nvPr/>
            </p:nvSpPr>
            <p:spPr>
              <a:xfrm>
                <a:off x="6448580" y="4751754"/>
                <a:ext cx="26318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6,926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45E3EB09-19F7-4EF4-A391-438EE8BC8F8F}"/>
                  </a:ext>
                </a:extLst>
              </p:cNvPr>
              <p:cNvSpPr txBox="1"/>
              <p:nvPr/>
            </p:nvSpPr>
            <p:spPr>
              <a:xfrm>
                <a:off x="7417788" y="4751754"/>
                <a:ext cx="26318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3,352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AD18B8F0-3557-40EF-9238-BBEF2124BA56}"/>
                  </a:ext>
                </a:extLst>
              </p:cNvPr>
              <p:cNvSpPr txBox="1"/>
              <p:nvPr/>
            </p:nvSpPr>
            <p:spPr>
              <a:xfrm>
                <a:off x="8430856" y="4751754"/>
                <a:ext cx="17545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790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DE90F166-5110-4074-A724-B575458D4FC1}"/>
                  </a:ext>
                </a:extLst>
              </p:cNvPr>
              <p:cNvSpPr txBox="1"/>
              <p:nvPr/>
            </p:nvSpPr>
            <p:spPr>
              <a:xfrm>
                <a:off x="1210034" y="4751754"/>
                <a:ext cx="3216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13,779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4D8869F-A142-4A5F-833A-A90440CB92CE}"/>
                  </a:ext>
                </a:extLst>
              </p:cNvPr>
              <p:cNvSpPr txBox="1"/>
              <p:nvPr/>
            </p:nvSpPr>
            <p:spPr>
              <a:xfrm>
                <a:off x="120316" y="4751754"/>
                <a:ext cx="38002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Placebo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30A7CFB-FFEE-4EF6-A15E-79E5AD871538}"/>
                </a:ext>
              </a:extLst>
            </p:cNvPr>
            <p:cNvGrpSpPr/>
            <p:nvPr/>
          </p:nvGrpSpPr>
          <p:grpSpPr>
            <a:xfrm>
              <a:off x="120316" y="5057687"/>
              <a:ext cx="8485994" cy="153888"/>
              <a:chOff x="120316" y="4877095"/>
              <a:chExt cx="8485994" cy="153888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AD14739-D071-448A-AFEE-A3234E42BEBC}"/>
                  </a:ext>
                </a:extLst>
              </p:cNvPr>
              <p:cNvSpPr txBox="1"/>
              <p:nvPr/>
            </p:nvSpPr>
            <p:spPr>
              <a:xfrm>
                <a:off x="1636584" y="4877095"/>
                <a:ext cx="3216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13,288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D9C84B0-05E3-4339-AB6D-981B12C2CA7B}"/>
                  </a:ext>
                </a:extLst>
              </p:cNvPr>
              <p:cNvSpPr txBox="1"/>
              <p:nvPr/>
            </p:nvSpPr>
            <p:spPr>
              <a:xfrm>
                <a:off x="2052026" y="4877095"/>
                <a:ext cx="33342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13,144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38BCA073-CD31-4164-932D-8470E87BDC7B}"/>
                  </a:ext>
                </a:extLst>
              </p:cNvPr>
              <p:cNvSpPr txBox="1"/>
              <p:nvPr/>
            </p:nvSpPr>
            <p:spPr>
              <a:xfrm>
                <a:off x="2536630" y="4877095"/>
                <a:ext cx="33342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12,964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32D192B-CDB3-4091-A109-40C7BA5C09E5}"/>
                  </a:ext>
                </a:extLst>
              </p:cNvPr>
              <p:cNvSpPr txBox="1"/>
              <p:nvPr/>
            </p:nvSpPr>
            <p:spPr>
              <a:xfrm>
                <a:off x="3511716" y="4877095"/>
                <a:ext cx="3216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12,645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0D879F1-D3C0-44ED-9CC8-EAE6CD9FECCD}"/>
                  </a:ext>
                </a:extLst>
              </p:cNvPr>
              <p:cNvSpPr txBox="1"/>
              <p:nvPr/>
            </p:nvSpPr>
            <p:spPr>
              <a:xfrm>
                <a:off x="4480922" y="4877095"/>
                <a:ext cx="3216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12,359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372986D-9DD4-488A-95CE-87DE37D9BBDE}"/>
                  </a:ext>
                </a:extLst>
              </p:cNvPr>
              <p:cNvSpPr txBox="1"/>
              <p:nvPr/>
            </p:nvSpPr>
            <p:spPr>
              <a:xfrm>
                <a:off x="5450129" y="4877095"/>
                <a:ext cx="3216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10,902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718E63C-105B-4AD5-A0DD-7A23697EB060}"/>
                  </a:ext>
                </a:extLst>
              </p:cNvPr>
              <p:cNvSpPr txBox="1"/>
              <p:nvPr/>
            </p:nvSpPr>
            <p:spPr>
              <a:xfrm>
                <a:off x="6448579" y="4877095"/>
                <a:ext cx="26318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6,958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6EA4A617-D561-4063-B4F3-D065D2AD39CE}"/>
                  </a:ext>
                </a:extLst>
              </p:cNvPr>
              <p:cNvSpPr txBox="1"/>
              <p:nvPr/>
            </p:nvSpPr>
            <p:spPr>
              <a:xfrm>
                <a:off x="7417788" y="4877095"/>
                <a:ext cx="26318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3,323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9915DF27-667D-422D-933B-4DE422D21CD2}"/>
                  </a:ext>
                </a:extLst>
              </p:cNvPr>
              <p:cNvSpPr txBox="1"/>
              <p:nvPr/>
            </p:nvSpPr>
            <p:spPr>
              <a:xfrm>
                <a:off x="8430856" y="4877095"/>
                <a:ext cx="17545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768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BD1C963-F0BE-44C9-AF7B-C406C31654B8}"/>
                  </a:ext>
                </a:extLst>
              </p:cNvPr>
              <p:cNvSpPr txBox="1"/>
              <p:nvPr/>
            </p:nvSpPr>
            <p:spPr>
              <a:xfrm>
                <a:off x="1204154" y="4877095"/>
                <a:ext cx="33342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13,784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62E853B-D9D1-4DE6-9028-A0BAE23F18A4}"/>
                  </a:ext>
                </a:extLst>
              </p:cNvPr>
              <p:cNvSpPr txBox="1"/>
              <p:nvPr/>
            </p:nvSpPr>
            <p:spPr>
              <a:xfrm>
                <a:off x="120316" y="4877095"/>
                <a:ext cx="5787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400"/>
                <a:r>
                  <a:rPr lang="en-US" sz="1000" dirty="0">
                    <a:solidFill>
                      <a:srgbClr val="000000"/>
                    </a:solidFill>
                    <a:latin typeface="Arial Narrow"/>
                    <a:cs typeface="Arial Narrow"/>
                  </a:rPr>
                  <a:t>Evolocumab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A2DA381-E884-4732-865F-292CDB8F1B8B}"/>
                </a:ext>
              </a:extLst>
            </p:cNvPr>
            <p:cNvSpPr txBox="1"/>
            <p:nvPr/>
          </p:nvSpPr>
          <p:spPr>
            <a:xfrm>
              <a:off x="120316" y="4779495"/>
              <a:ext cx="51296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400"/>
              <a:r>
                <a:rPr lang="en-US" sz="1000" b="1" dirty="0">
                  <a:solidFill>
                    <a:srgbClr val="000000"/>
                  </a:solidFill>
                  <a:latin typeface="Arial Narrow"/>
                  <a:cs typeface="Arial Narrow"/>
                </a:rPr>
                <a:t>No. at risk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15DE8AF-5E43-4425-B74C-67908A08856F}"/>
                </a:ext>
              </a:extLst>
            </p:cNvPr>
            <p:cNvSpPr txBox="1"/>
            <p:nvPr/>
          </p:nvSpPr>
          <p:spPr>
            <a:xfrm>
              <a:off x="1859467" y="4437755"/>
              <a:ext cx="8187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400"/>
              <a:r>
                <a:rPr 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4</a:t>
              </a:r>
            </a:p>
          </p:txBody>
        </p:sp>
        <p:sp>
          <p:nvSpPr>
            <p:cNvPr id="150" name="Freeform 75">
              <a:extLst>
                <a:ext uri="{FF2B5EF4-FFF2-40B4-BE49-F238E27FC236}">
                  <a16:creationId xmlns:a16="http://schemas.microsoft.com/office/drawing/2014/main" id="{7CC5834D-F38E-4A67-8FBB-BBA20567C6F8}"/>
                </a:ext>
              </a:extLst>
            </p:cNvPr>
            <p:cNvSpPr/>
            <p:nvPr/>
          </p:nvSpPr>
          <p:spPr>
            <a:xfrm>
              <a:off x="1416844" y="4686250"/>
              <a:ext cx="359569" cy="230981"/>
            </a:xfrm>
            <a:custGeom>
              <a:avLst/>
              <a:gdLst>
                <a:gd name="connsiteX0" fmla="*/ 364332 w 364332"/>
                <a:gd name="connsiteY0" fmla="*/ 0 h 230981"/>
                <a:gd name="connsiteX1" fmla="*/ 364332 w 364332"/>
                <a:gd name="connsiteY1" fmla="*/ 76200 h 230981"/>
                <a:gd name="connsiteX2" fmla="*/ 4763 w 364332"/>
                <a:gd name="connsiteY2" fmla="*/ 147638 h 230981"/>
                <a:gd name="connsiteX3" fmla="*/ 4763 w 364332"/>
                <a:gd name="connsiteY3" fmla="*/ 230981 h 230981"/>
                <a:gd name="connsiteX4" fmla="*/ 0 w 364332"/>
                <a:gd name="connsiteY4" fmla="*/ 221456 h 230981"/>
                <a:gd name="connsiteX0" fmla="*/ 359569 w 359569"/>
                <a:gd name="connsiteY0" fmla="*/ 0 h 230981"/>
                <a:gd name="connsiteX1" fmla="*/ 359569 w 359569"/>
                <a:gd name="connsiteY1" fmla="*/ 76200 h 230981"/>
                <a:gd name="connsiteX2" fmla="*/ 0 w 359569"/>
                <a:gd name="connsiteY2" fmla="*/ 147638 h 230981"/>
                <a:gd name="connsiteX3" fmla="*/ 0 w 359569"/>
                <a:gd name="connsiteY3" fmla="*/ 2309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9" h="230981">
                  <a:moveTo>
                    <a:pt x="359569" y="0"/>
                  </a:moveTo>
                  <a:lnTo>
                    <a:pt x="359569" y="76200"/>
                  </a:lnTo>
                  <a:lnTo>
                    <a:pt x="0" y="147638"/>
                  </a:lnTo>
                  <a:lnTo>
                    <a:pt x="0" y="230981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sp>
          <p:nvSpPr>
            <p:cNvPr id="151" name="Freeform 79">
              <a:extLst>
                <a:ext uri="{FF2B5EF4-FFF2-40B4-BE49-F238E27FC236}">
                  <a16:creationId xmlns:a16="http://schemas.microsoft.com/office/drawing/2014/main" id="{4C29B6A3-B09C-4390-96FA-1822BFEBD460}"/>
                </a:ext>
              </a:extLst>
            </p:cNvPr>
            <p:cNvSpPr/>
            <p:nvPr/>
          </p:nvSpPr>
          <p:spPr>
            <a:xfrm>
              <a:off x="1882816" y="4686250"/>
              <a:ext cx="0" cy="230981"/>
            </a:xfrm>
            <a:custGeom>
              <a:avLst/>
              <a:gdLst>
                <a:gd name="connsiteX0" fmla="*/ 364332 w 364332"/>
                <a:gd name="connsiteY0" fmla="*/ 0 h 230981"/>
                <a:gd name="connsiteX1" fmla="*/ 364332 w 364332"/>
                <a:gd name="connsiteY1" fmla="*/ 76200 h 230981"/>
                <a:gd name="connsiteX2" fmla="*/ 4763 w 364332"/>
                <a:gd name="connsiteY2" fmla="*/ 147638 h 230981"/>
                <a:gd name="connsiteX3" fmla="*/ 4763 w 364332"/>
                <a:gd name="connsiteY3" fmla="*/ 230981 h 230981"/>
                <a:gd name="connsiteX4" fmla="*/ 0 w 364332"/>
                <a:gd name="connsiteY4" fmla="*/ 221456 h 230981"/>
                <a:gd name="connsiteX0" fmla="*/ 359569 w 359569"/>
                <a:gd name="connsiteY0" fmla="*/ 0 h 230981"/>
                <a:gd name="connsiteX1" fmla="*/ 359569 w 359569"/>
                <a:gd name="connsiteY1" fmla="*/ 76200 h 230981"/>
                <a:gd name="connsiteX2" fmla="*/ 0 w 359569"/>
                <a:gd name="connsiteY2" fmla="*/ 147638 h 230981"/>
                <a:gd name="connsiteX3" fmla="*/ 0 w 359569"/>
                <a:gd name="connsiteY3" fmla="*/ 230981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9" h="230981">
                  <a:moveTo>
                    <a:pt x="359569" y="0"/>
                  </a:moveTo>
                  <a:lnTo>
                    <a:pt x="359569" y="76200"/>
                  </a:lnTo>
                  <a:lnTo>
                    <a:pt x="0" y="147638"/>
                  </a:lnTo>
                  <a:lnTo>
                    <a:pt x="0" y="230981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1A93245-41B2-4728-8B6D-7829107397FC}"/>
                </a:ext>
              </a:extLst>
            </p:cNvPr>
            <p:cNvCxnSpPr/>
            <p:nvPr/>
          </p:nvCxnSpPr>
          <p:spPr>
            <a:xfrm>
              <a:off x="1901287" y="4381828"/>
              <a:ext cx="0" cy="7218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53" name="Line 7">
              <a:extLst>
                <a:ext uri="{FF2B5EF4-FFF2-40B4-BE49-F238E27FC236}">
                  <a16:creationId xmlns:a16="http://schemas.microsoft.com/office/drawing/2014/main" id="{23125084-8A5D-49FE-B7A1-73B93BA2F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1175" y="4380802"/>
              <a:ext cx="6781800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154" name="Freeform 8">
              <a:extLst>
                <a:ext uri="{FF2B5EF4-FFF2-40B4-BE49-F238E27FC236}">
                  <a16:creationId xmlns:a16="http://schemas.microsoft.com/office/drawing/2014/main" id="{3D00543F-1060-43F9-B4F5-68D4B48DD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1175" y="4380802"/>
              <a:ext cx="6700837" cy="53975"/>
            </a:xfrm>
            <a:custGeom>
              <a:avLst/>
              <a:gdLst>
                <a:gd name="T0" fmla="*/ 0 w 4221"/>
                <a:gd name="T1" fmla="*/ 0 h 34"/>
                <a:gd name="T2" fmla="*/ 0 w 4221"/>
                <a:gd name="T3" fmla="*/ 34 h 34"/>
                <a:gd name="T4" fmla="*/ 302 w 4221"/>
                <a:gd name="T5" fmla="*/ 0 h 34"/>
                <a:gd name="T6" fmla="*/ 302 w 4221"/>
                <a:gd name="T7" fmla="*/ 34 h 34"/>
                <a:gd name="T8" fmla="*/ 603 w 4221"/>
                <a:gd name="T9" fmla="*/ 0 h 34"/>
                <a:gd name="T10" fmla="*/ 603 w 4221"/>
                <a:gd name="T11" fmla="*/ 34 h 34"/>
                <a:gd name="T12" fmla="*/ 905 w 4221"/>
                <a:gd name="T13" fmla="*/ 0 h 34"/>
                <a:gd name="T14" fmla="*/ 905 w 4221"/>
                <a:gd name="T15" fmla="*/ 34 h 34"/>
                <a:gd name="T16" fmla="*/ 1207 w 4221"/>
                <a:gd name="T17" fmla="*/ 0 h 34"/>
                <a:gd name="T18" fmla="*/ 1207 w 4221"/>
                <a:gd name="T19" fmla="*/ 34 h 34"/>
                <a:gd name="T20" fmla="*/ 1509 w 4221"/>
                <a:gd name="T21" fmla="*/ 0 h 34"/>
                <a:gd name="T22" fmla="*/ 1509 w 4221"/>
                <a:gd name="T23" fmla="*/ 34 h 34"/>
                <a:gd name="T24" fmla="*/ 1810 w 4221"/>
                <a:gd name="T25" fmla="*/ 0 h 34"/>
                <a:gd name="T26" fmla="*/ 1810 w 4221"/>
                <a:gd name="T27" fmla="*/ 34 h 34"/>
                <a:gd name="T28" fmla="*/ 2111 w 4221"/>
                <a:gd name="T29" fmla="*/ 0 h 34"/>
                <a:gd name="T30" fmla="*/ 2111 w 4221"/>
                <a:gd name="T31" fmla="*/ 34 h 34"/>
                <a:gd name="T32" fmla="*/ 2413 w 4221"/>
                <a:gd name="T33" fmla="*/ 0 h 34"/>
                <a:gd name="T34" fmla="*/ 2413 w 4221"/>
                <a:gd name="T35" fmla="*/ 34 h 34"/>
                <a:gd name="T36" fmla="*/ 2714 w 4221"/>
                <a:gd name="T37" fmla="*/ 0 h 34"/>
                <a:gd name="T38" fmla="*/ 2714 w 4221"/>
                <a:gd name="T39" fmla="*/ 34 h 34"/>
                <a:gd name="T40" fmla="*/ 3016 w 4221"/>
                <a:gd name="T41" fmla="*/ 0 h 34"/>
                <a:gd name="T42" fmla="*/ 3016 w 4221"/>
                <a:gd name="T43" fmla="*/ 34 h 34"/>
                <a:gd name="T44" fmla="*/ 3317 w 4221"/>
                <a:gd name="T45" fmla="*/ 0 h 34"/>
                <a:gd name="T46" fmla="*/ 3317 w 4221"/>
                <a:gd name="T47" fmla="*/ 34 h 34"/>
                <a:gd name="T48" fmla="*/ 3619 w 4221"/>
                <a:gd name="T49" fmla="*/ 0 h 34"/>
                <a:gd name="T50" fmla="*/ 3619 w 4221"/>
                <a:gd name="T51" fmla="*/ 34 h 34"/>
                <a:gd name="T52" fmla="*/ 3920 w 4221"/>
                <a:gd name="T53" fmla="*/ 0 h 34"/>
                <a:gd name="T54" fmla="*/ 3920 w 4221"/>
                <a:gd name="T55" fmla="*/ 34 h 34"/>
                <a:gd name="T56" fmla="*/ 4221 w 4221"/>
                <a:gd name="T57" fmla="*/ 0 h 34"/>
                <a:gd name="T58" fmla="*/ 4221 w 4221"/>
                <a:gd name="T5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21" h="34">
                  <a:moveTo>
                    <a:pt x="0" y="0"/>
                  </a:moveTo>
                  <a:lnTo>
                    <a:pt x="0" y="34"/>
                  </a:lnTo>
                  <a:moveTo>
                    <a:pt x="302" y="0"/>
                  </a:moveTo>
                  <a:lnTo>
                    <a:pt x="302" y="34"/>
                  </a:lnTo>
                  <a:moveTo>
                    <a:pt x="603" y="0"/>
                  </a:moveTo>
                  <a:lnTo>
                    <a:pt x="603" y="34"/>
                  </a:lnTo>
                  <a:moveTo>
                    <a:pt x="905" y="0"/>
                  </a:moveTo>
                  <a:lnTo>
                    <a:pt x="905" y="34"/>
                  </a:lnTo>
                  <a:moveTo>
                    <a:pt x="1207" y="0"/>
                  </a:moveTo>
                  <a:lnTo>
                    <a:pt x="1207" y="34"/>
                  </a:lnTo>
                  <a:moveTo>
                    <a:pt x="1509" y="0"/>
                  </a:moveTo>
                  <a:lnTo>
                    <a:pt x="1509" y="34"/>
                  </a:lnTo>
                  <a:moveTo>
                    <a:pt x="1810" y="0"/>
                  </a:moveTo>
                  <a:lnTo>
                    <a:pt x="1810" y="34"/>
                  </a:lnTo>
                  <a:moveTo>
                    <a:pt x="2111" y="0"/>
                  </a:moveTo>
                  <a:lnTo>
                    <a:pt x="2111" y="34"/>
                  </a:lnTo>
                  <a:moveTo>
                    <a:pt x="2413" y="0"/>
                  </a:moveTo>
                  <a:lnTo>
                    <a:pt x="2413" y="34"/>
                  </a:lnTo>
                  <a:moveTo>
                    <a:pt x="2714" y="0"/>
                  </a:moveTo>
                  <a:lnTo>
                    <a:pt x="2714" y="34"/>
                  </a:lnTo>
                  <a:moveTo>
                    <a:pt x="3016" y="0"/>
                  </a:moveTo>
                  <a:lnTo>
                    <a:pt x="3016" y="34"/>
                  </a:lnTo>
                  <a:moveTo>
                    <a:pt x="3317" y="0"/>
                  </a:moveTo>
                  <a:lnTo>
                    <a:pt x="3317" y="34"/>
                  </a:lnTo>
                  <a:moveTo>
                    <a:pt x="3619" y="0"/>
                  </a:moveTo>
                  <a:lnTo>
                    <a:pt x="3619" y="34"/>
                  </a:lnTo>
                  <a:moveTo>
                    <a:pt x="3920" y="0"/>
                  </a:moveTo>
                  <a:lnTo>
                    <a:pt x="3920" y="34"/>
                  </a:lnTo>
                  <a:moveTo>
                    <a:pt x="4221" y="0"/>
                  </a:moveTo>
                  <a:lnTo>
                    <a:pt x="4221" y="34"/>
                  </a:lnTo>
                </a:path>
              </a:pathLst>
            </a:cu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A89B9F06-7D01-4D9B-A3E0-290465E23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1763015"/>
              <a:ext cx="6700837" cy="142875"/>
            </a:xfrm>
            <a:custGeom>
              <a:avLst/>
              <a:gdLst>
                <a:gd name="T0" fmla="*/ 0 w 4221"/>
                <a:gd name="T1" fmla="*/ 0 h 90"/>
                <a:gd name="T2" fmla="*/ 100 w 4221"/>
                <a:gd name="T3" fmla="*/ 90 h 90"/>
                <a:gd name="T4" fmla="*/ 301 w 4221"/>
                <a:gd name="T5" fmla="*/ 72 h 90"/>
                <a:gd name="T6" fmla="*/ 603 w 4221"/>
                <a:gd name="T7" fmla="*/ 36 h 90"/>
                <a:gd name="T8" fmla="*/ 1206 w 4221"/>
                <a:gd name="T9" fmla="*/ 54 h 90"/>
                <a:gd name="T10" fmla="*/ 1808 w 4221"/>
                <a:gd name="T11" fmla="*/ 36 h 90"/>
                <a:gd name="T12" fmla="*/ 2411 w 4221"/>
                <a:gd name="T13" fmla="*/ 36 h 90"/>
                <a:gd name="T14" fmla="*/ 3014 w 4221"/>
                <a:gd name="T15" fmla="*/ 36 h 90"/>
                <a:gd name="T16" fmla="*/ 3618 w 4221"/>
                <a:gd name="T17" fmla="*/ 36 h 90"/>
                <a:gd name="T18" fmla="*/ 4221 w 4221"/>
                <a:gd name="T19" fmla="*/ 1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21" h="90">
                  <a:moveTo>
                    <a:pt x="0" y="0"/>
                  </a:moveTo>
                  <a:lnTo>
                    <a:pt x="100" y="90"/>
                  </a:lnTo>
                  <a:lnTo>
                    <a:pt x="301" y="72"/>
                  </a:lnTo>
                  <a:lnTo>
                    <a:pt x="603" y="36"/>
                  </a:lnTo>
                  <a:lnTo>
                    <a:pt x="1206" y="54"/>
                  </a:lnTo>
                  <a:lnTo>
                    <a:pt x="1808" y="36"/>
                  </a:lnTo>
                  <a:lnTo>
                    <a:pt x="2411" y="36"/>
                  </a:lnTo>
                  <a:lnTo>
                    <a:pt x="3014" y="36"/>
                  </a:lnTo>
                  <a:lnTo>
                    <a:pt x="3618" y="36"/>
                  </a:lnTo>
                  <a:lnTo>
                    <a:pt x="4221" y="18"/>
                  </a:lnTo>
                </a:path>
              </a:pathLst>
            </a:custGeom>
            <a:noFill/>
            <a:ln w="28575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56" name="Rectangle 102">
              <a:extLst>
                <a:ext uri="{FF2B5EF4-FFF2-40B4-BE49-F238E27FC236}">
                  <a16:creationId xmlns:a16="http://schemas.microsoft.com/office/drawing/2014/main" id="{BF4FBAB5-ACCD-464B-9FD0-1284280A2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304" y="4451822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0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57" name="Rectangle 103">
              <a:extLst>
                <a:ext uri="{FF2B5EF4-FFF2-40B4-BE49-F238E27FC236}">
                  <a16:creationId xmlns:a16="http://schemas.microsoft.com/office/drawing/2014/main" id="{7B302C46-FAC1-4F18-9FE1-7BC3B86FA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82" y="4451822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12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58" name="Rectangle 104">
              <a:extLst>
                <a:ext uri="{FF2B5EF4-FFF2-40B4-BE49-F238E27FC236}">
                  <a16:creationId xmlns:a16="http://schemas.microsoft.com/office/drawing/2014/main" id="{8673D447-FA0B-4B7B-BDEF-BB3B34773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9107" y="4451822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24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59" name="Rectangle 105">
              <a:extLst>
                <a:ext uri="{FF2B5EF4-FFF2-40B4-BE49-F238E27FC236}">
                  <a16:creationId xmlns:a16="http://schemas.microsoft.com/office/drawing/2014/main" id="{1AF0DA2B-1F1D-4665-8929-E7A123748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45" y="4451822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36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0" name="Rectangle 106">
              <a:extLst>
                <a:ext uri="{FF2B5EF4-FFF2-40B4-BE49-F238E27FC236}">
                  <a16:creationId xmlns:a16="http://schemas.microsoft.com/office/drawing/2014/main" id="{676F02CD-5CD7-4461-BB72-0C1893A47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370" y="4451822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48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1" name="Rectangle 107">
              <a:extLst>
                <a:ext uri="{FF2B5EF4-FFF2-40B4-BE49-F238E27FC236}">
                  <a16:creationId xmlns:a16="http://schemas.microsoft.com/office/drawing/2014/main" id="{DE9B3E93-5063-4A06-9D9D-C8AC221D5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207" y="4451822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60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2" name="Rectangle 108">
              <a:extLst>
                <a:ext uri="{FF2B5EF4-FFF2-40B4-BE49-F238E27FC236}">
                  <a16:creationId xmlns:a16="http://schemas.microsoft.com/office/drawing/2014/main" id="{D5F4942A-06EE-4750-9F2E-AC59E7461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3632" y="4451822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72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3" name="Rectangle 109">
              <a:extLst>
                <a:ext uri="{FF2B5EF4-FFF2-40B4-BE49-F238E27FC236}">
                  <a16:creationId xmlns:a16="http://schemas.microsoft.com/office/drawing/2014/main" id="{D97C2AE1-E6E8-472F-BFA3-A433EB82A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70" y="4451822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84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4" name="Rectangle 111">
              <a:extLst>
                <a:ext uri="{FF2B5EF4-FFF2-40B4-BE49-F238E27FC236}">
                  <a16:creationId xmlns:a16="http://schemas.microsoft.com/office/drawing/2014/main" id="{B8F71BFF-7360-430D-963B-ABF40727C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275" y="4451822"/>
              <a:ext cx="24563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108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5" name="Rectangle 112">
              <a:extLst>
                <a:ext uri="{FF2B5EF4-FFF2-40B4-BE49-F238E27FC236}">
                  <a16:creationId xmlns:a16="http://schemas.microsoft.com/office/drawing/2014/main" id="{A89D28E3-3842-4C38-ABBE-A23069AF2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7700" y="4451822"/>
              <a:ext cx="24563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120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6" name="Rectangle 113">
              <a:extLst>
                <a:ext uri="{FF2B5EF4-FFF2-40B4-BE49-F238E27FC236}">
                  <a16:creationId xmlns:a16="http://schemas.microsoft.com/office/drawing/2014/main" id="{A9CCDEFF-41B8-4855-9A58-E2192BC11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5537" y="4451822"/>
              <a:ext cx="24563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132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7" name="Rectangle 114">
              <a:extLst>
                <a:ext uri="{FF2B5EF4-FFF2-40B4-BE49-F238E27FC236}">
                  <a16:creationId xmlns:a16="http://schemas.microsoft.com/office/drawing/2014/main" id="{258E4858-B99D-402A-9263-538B857BD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962" y="4451822"/>
              <a:ext cx="24563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144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8" name="Rectangle 115">
              <a:extLst>
                <a:ext uri="{FF2B5EF4-FFF2-40B4-BE49-F238E27FC236}">
                  <a16:creationId xmlns:a16="http://schemas.microsoft.com/office/drawing/2014/main" id="{FA2F6695-F387-40A1-A67E-535EFB0C3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2800" y="4451822"/>
              <a:ext cx="24563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156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69" name="Rectangle 116">
              <a:extLst>
                <a:ext uri="{FF2B5EF4-FFF2-40B4-BE49-F238E27FC236}">
                  <a16:creationId xmlns:a16="http://schemas.microsoft.com/office/drawing/2014/main" id="{DAA0F6D9-8FA6-4063-AA13-6D97FB556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225" y="4451822"/>
              <a:ext cx="24563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400" dirty="0">
                  <a:solidFill>
                    <a:srgbClr val="000000"/>
                  </a:solidFill>
                  <a:latin typeface="Arial Narrow"/>
                  <a:cs typeface="Arial Narrow"/>
                </a:rPr>
                <a:t>168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70" name="Rectangle 117">
              <a:extLst>
                <a:ext uri="{FF2B5EF4-FFF2-40B4-BE49-F238E27FC236}">
                  <a16:creationId xmlns:a16="http://schemas.microsoft.com/office/drawing/2014/main" id="{843AB6E6-636E-4796-A03C-1886D0B054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7583" y="2814912"/>
              <a:ext cx="205354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600" b="1" dirty="0">
                  <a:solidFill>
                    <a:srgbClr val="000000"/>
                  </a:solidFill>
                  <a:latin typeface="Arial Narrow"/>
                  <a:cs typeface="Arial Narrow"/>
                </a:rPr>
                <a:t>LDL Cholesterol (mmol/L)</a:t>
              </a:r>
              <a:endParaRPr lang="en-US" altLang="en-US" sz="16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71" name="Rectangle 118">
              <a:extLst>
                <a:ext uri="{FF2B5EF4-FFF2-40B4-BE49-F238E27FC236}">
                  <a16:creationId xmlns:a16="http://schemas.microsoft.com/office/drawing/2014/main" id="{04F2B81D-38FE-483D-BAA7-3473D949F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675" y="4699890"/>
              <a:ext cx="46391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400" b="1" dirty="0">
                  <a:solidFill>
                    <a:srgbClr val="000000"/>
                  </a:solidFill>
                  <a:latin typeface="Arial Narrow"/>
                  <a:cs typeface="Arial Narrow"/>
                </a:rPr>
                <a:t>Weeks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AD011EB-D0C9-4511-BDA2-355BB74C7E1C}"/>
                </a:ext>
              </a:extLst>
            </p:cNvPr>
            <p:cNvGrpSpPr/>
            <p:nvPr/>
          </p:nvGrpSpPr>
          <p:grpSpPr>
            <a:xfrm>
              <a:off x="3579644" y="2043390"/>
              <a:ext cx="3967347" cy="1281660"/>
              <a:chOff x="3227396" y="2116625"/>
              <a:chExt cx="4427570" cy="2361548"/>
            </a:xfrm>
          </p:grpSpPr>
          <p:sp>
            <p:nvSpPr>
              <p:cNvPr id="205" name="Down Arrow 328">
                <a:extLst>
                  <a:ext uri="{FF2B5EF4-FFF2-40B4-BE49-F238E27FC236}">
                    <a16:creationId xmlns:a16="http://schemas.microsoft.com/office/drawing/2014/main" id="{F059E15C-6A79-4A46-8EAC-E696152A98BD}"/>
                  </a:ext>
                </a:extLst>
              </p:cNvPr>
              <p:cNvSpPr/>
              <p:nvPr/>
            </p:nvSpPr>
            <p:spPr>
              <a:xfrm>
                <a:off x="3227396" y="2116625"/>
                <a:ext cx="294198" cy="2361548"/>
              </a:xfrm>
              <a:prstGeom prst="downArrow">
                <a:avLst/>
              </a:prstGeom>
              <a:solidFill>
                <a:srgbClr val="451C6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/>
                  <a:ea typeface="+mn-ea"/>
                  <a:cs typeface="Arial Narrow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AC84489-ECD1-4334-B7C5-CCBBBCB03F40}"/>
                  </a:ext>
                </a:extLst>
              </p:cNvPr>
              <p:cNvSpPr txBox="1"/>
              <p:nvPr/>
            </p:nvSpPr>
            <p:spPr>
              <a:xfrm>
                <a:off x="3470675" y="2888966"/>
                <a:ext cx="4184291" cy="964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59% mean reduction (95% CI 58-60), P &lt; 0.001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Absolute reduction: 1.45 mmol/L (95% CI 1.43-1.47)</a:t>
                </a: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C012BDC4-6DF2-4AE1-B444-86A5EDACD12B}"/>
                  </a:ext>
                </a:extLst>
              </p:cNvPr>
              <p:cNvSpPr txBox="1"/>
              <p:nvPr/>
            </p:nvSpPr>
            <p:spPr>
              <a:xfrm>
                <a:off x="3605773" y="3332542"/>
                <a:ext cx="206160" cy="567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173" name="Line 5">
              <a:extLst>
                <a:ext uri="{FF2B5EF4-FFF2-40B4-BE49-F238E27FC236}">
                  <a16:creationId xmlns:a16="http://schemas.microsoft.com/office/drawing/2014/main" id="{7055BDC7-9004-4408-945A-84307365FD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1175" y="1515004"/>
              <a:ext cx="0" cy="2865799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0F44B1F-CC38-4779-A474-61B31A0A91B3}"/>
                </a:ext>
              </a:extLst>
            </p:cNvPr>
            <p:cNvGrpSpPr/>
            <p:nvPr/>
          </p:nvGrpSpPr>
          <p:grpSpPr>
            <a:xfrm>
              <a:off x="1475514" y="1403850"/>
              <a:ext cx="303133" cy="3089895"/>
              <a:chOff x="1475514" y="1232450"/>
              <a:chExt cx="303133" cy="3089895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F17EBBA-F078-4642-8196-1F9FF49B4ACB}"/>
                  </a:ext>
                </a:extLst>
              </p:cNvPr>
              <p:cNvCxnSpPr/>
              <p:nvPr/>
            </p:nvCxnSpPr>
            <p:spPr>
              <a:xfrm flipH="1">
                <a:off x="1705495" y="1563686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9B79AF37-DC19-415D-8DDF-C0C0906248BB}"/>
                  </a:ext>
                </a:extLst>
              </p:cNvPr>
              <p:cNvCxnSpPr/>
              <p:nvPr/>
            </p:nvCxnSpPr>
            <p:spPr>
              <a:xfrm flipH="1">
                <a:off x="1705495" y="1784049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3A79A596-2B7C-4963-9C6D-0F440ECA3EFC}"/>
                  </a:ext>
                </a:extLst>
              </p:cNvPr>
              <p:cNvCxnSpPr/>
              <p:nvPr/>
            </p:nvCxnSpPr>
            <p:spPr>
              <a:xfrm flipH="1">
                <a:off x="1705495" y="2004412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65AA40E8-EBDD-42ED-A174-BEB6800EEAEB}"/>
                  </a:ext>
                </a:extLst>
              </p:cNvPr>
              <p:cNvCxnSpPr/>
              <p:nvPr/>
            </p:nvCxnSpPr>
            <p:spPr>
              <a:xfrm flipH="1">
                <a:off x="1705495" y="2224775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95EABA8-3403-4490-997A-0830AD71D9DC}"/>
                  </a:ext>
                </a:extLst>
              </p:cNvPr>
              <p:cNvCxnSpPr/>
              <p:nvPr/>
            </p:nvCxnSpPr>
            <p:spPr>
              <a:xfrm flipH="1">
                <a:off x="1705495" y="2445138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5BD05F4-17DA-44DB-8F12-8475D0F8F8B0}"/>
                  </a:ext>
                </a:extLst>
              </p:cNvPr>
              <p:cNvCxnSpPr/>
              <p:nvPr/>
            </p:nvCxnSpPr>
            <p:spPr>
              <a:xfrm flipH="1">
                <a:off x="1705495" y="2665501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40B8AF2-9530-481F-B65D-42EDC611CD60}"/>
                  </a:ext>
                </a:extLst>
              </p:cNvPr>
              <p:cNvCxnSpPr/>
              <p:nvPr/>
            </p:nvCxnSpPr>
            <p:spPr>
              <a:xfrm flipH="1">
                <a:off x="1705495" y="2885864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3E0188C6-A8E1-4129-99DD-47F6B7AEB0AD}"/>
                  </a:ext>
                </a:extLst>
              </p:cNvPr>
              <p:cNvCxnSpPr/>
              <p:nvPr/>
            </p:nvCxnSpPr>
            <p:spPr>
              <a:xfrm flipH="1">
                <a:off x="1705495" y="3106227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8F95EC4-7DCB-46A5-B9A3-BEBA0AC2453F}"/>
                  </a:ext>
                </a:extLst>
              </p:cNvPr>
              <p:cNvCxnSpPr/>
              <p:nvPr/>
            </p:nvCxnSpPr>
            <p:spPr>
              <a:xfrm flipH="1">
                <a:off x="1705495" y="3326590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19D69BDF-66D8-4CC8-88A4-D25E7F076984}"/>
                  </a:ext>
                </a:extLst>
              </p:cNvPr>
              <p:cNvCxnSpPr/>
              <p:nvPr/>
            </p:nvCxnSpPr>
            <p:spPr>
              <a:xfrm flipH="1">
                <a:off x="1705495" y="3546953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B862839-8210-47A2-9073-BE1A28927D87}"/>
                  </a:ext>
                </a:extLst>
              </p:cNvPr>
              <p:cNvCxnSpPr/>
              <p:nvPr/>
            </p:nvCxnSpPr>
            <p:spPr>
              <a:xfrm flipH="1">
                <a:off x="1705495" y="3767316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8698071-4A87-455B-9012-F4C802E542F6}"/>
                  </a:ext>
                </a:extLst>
              </p:cNvPr>
              <p:cNvCxnSpPr/>
              <p:nvPr/>
            </p:nvCxnSpPr>
            <p:spPr>
              <a:xfrm flipH="1">
                <a:off x="1705495" y="3987679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AA4A897-68D1-446C-B469-8BE48399EDEF}"/>
                  </a:ext>
                </a:extLst>
              </p:cNvPr>
              <p:cNvCxnSpPr/>
              <p:nvPr/>
            </p:nvCxnSpPr>
            <p:spPr>
              <a:xfrm flipH="1">
                <a:off x="1705495" y="4208043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90" name="Rectangle 101">
                <a:extLst>
                  <a:ext uri="{FF2B5EF4-FFF2-40B4-BE49-F238E27FC236}">
                    <a16:creationId xmlns:a16="http://schemas.microsoft.com/office/drawing/2014/main" id="{3AD6EE44-3273-4087-8064-24A7D1B48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514" y="1452533"/>
                <a:ext cx="20518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2.4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191" name="Rectangle 101">
                <a:extLst>
                  <a:ext uri="{FF2B5EF4-FFF2-40B4-BE49-F238E27FC236}">
                    <a16:creationId xmlns:a16="http://schemas.microsoft.com/office/drawing/2014/main" id="{03E06334-F6B0-479A-A639-DEEC4F397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1673730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2.2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192" name="Rectangle 101">
                <a:extLst>
                  <a:ext uri="{FF2B5EF4-FFF2-40B4-BE49-F238E27FC236}">
                    <a16:creationId xmlns:a16="http://schemas.microsoft.com/office/drawing/2014/main" id="{ED50CA25-B4EB-423D-B10E-253036D28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1894927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2.0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193" name="Rectangle 101">
                <a:extLst>
                  <a:ext uri="{FF2B5EF4-FFF2-40B4-BE49-F238E27FC236}">
                    <a16:creationId xmlns:a16="http://schemas.microsoft.com/office/drawing/2014/main" id="{81265F40-57F6-4647-B00D-5BEBBAC4C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2116124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1.8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194" name="Rectangle 101">
                <a:extLst>
                  <a:ext uri="{FF2B5EF4-FFF2-40B4-BE49-F238E27FC236}">
                    <a16:creationId xmlns:a16="http://schemas.microsoft.com/office/drawing/2014/main" id="{4F1E651B-1B2C-4388-96FB-B1495D057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2337321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1.6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195" name="Rectangle 101">
                <a:extLst>
                  <a:ext uri="{FF2B5EF4-FFF2-40B4-BE49-F238E27FC236}">
                    <a16:creationId xmlns:a16="http://schemas.microsoft.com/office/drawing/2014/main" id="{FBA4A91F-E751-4563-B7A1-F2C977C2E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514" y="2558518"/>
                <a:ext cx="20518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1.4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196" name="Rectangle 101">
                <a:extLst>
                  <a:ext uri="{FF2B5EF4-FFF2-40B4-BE49-F238E27FC236}">
                    <a16:creationId xmlns:a16="http://schemas.microsoft.com/office/drawing/2014/main" id="{1F3A0421-4151-4597-B4BD-E7B6CC003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2779715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1.2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197" name="Rectangle 101">
                <a:extLst>
                  <a:ext uri="{FF2B5EF4-FFF2-40B4-BE49-F238E27FC236}">
                    <a16:creationId xmlns:a16="http://schemas.microsoft.com/office/drawing/2014/main" id="{EE9FCA8B-F430-4C70-BB76-C1ADCCC58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3000912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1.0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198" name="Rectangle 101">
                <a:extLst>
                  <a:ext uri="{FF2B5EF4-FFF2-40B4-BE49-F238E27FC236}">
                    <a16:creationId xmlns:a16="http://schemas.microsoft.com/office/drawing/2014/main" id="{ADE27CDF-058A-41BC-A4B9-FDAB84EE6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3222109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0.8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199" name="Rectangle 101">
                <a:extLst>
                  <a:ext uri="{FF2B5EF4-FFF2-40B4-BE49-F238E27FC236}">
                    <a16:creationId xmlns:a16="http://schemas.microsoft.com/office/drawing/2014/main" id="{37DEBF1C-82AD-42CA-A625-46FBA7C8D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3443306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0.6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200" name="Rectangle 101">
                <a:extLst>
                  <a:ext uri="{FF2B5EF4-FFF2-40B4-BE49-F238E27FC236}">
                    <a16:creationId xmlns:a16="http://schemas.microsoft.com/office/drawing/2014/main" id="{2F2011AB-C8E7-427E-93CD-EDE6D2CC5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514" y="3664503"/>
                <a:ext cx="20518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0.4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201" name="Rectangle 101">
                <a:extLst>
                  <a:ext uri="{FF2B5EF4-FFF2-40B4-BE49-F238E27FC236}">
                    <a16:creationId xmlns:a16="http://schemas.microsoft.com/office/drawing/2014/main" id="{C48E2689-3F91-46A9-AAC0-BAAF927A9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3885700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0.2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sp>
            <p:nvSpPr>
              <p:cNvPr id="202" name="Rectangle 101">
                <a:extLst>
                  <a:ext uri="{FF2B5EF4-FFF2-40B4-BE49-F238E27FC236}">
                    <a16:creationId xmlns:a16="http://schemas.microsoft.com/office/drawing/2014/main" id="{7D15EF17-087A-4BD3-846F-8C86BB170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4106901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0.0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678F865D-500E-4076-87D6-E44F1BE4F255}"/>
                  </a:ext>
                </a:extLst>
              </p:cNvPr>
              <p:cNvCxnSpPr/>
              <p:nvPr/>
            </p:nvCxnSpPr>
            <p:spPr>
              <a:xfrm flipH="1">
                <a:off x="1705495" y="1343603"/>
                <a:ext cx="73152" cy="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204" name="Rectangle 101">
                <a:extLst>
                  <a:ext uri="{FF2B5EF4-FFF2-40B4-BE49-F238E27FC236}">
                    <a16:creationId xmlns:a16="http://schemas.microsoft.com/office/drawing/2014/main" id="{59299FEB-3654-4189-8CFF-E3118FA2A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002" y="1232450"/>
                <a:ext cx="20469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rPr>
                  <a:t>2.6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175" name="Rectangle 284">
              <a:extLst>
                <a:ext uri="{FF2B5EF4-FFF2-40B4-BE49-F238E27FC236}">
                  <a16:creationId xmlns:a16="http://schemas.microsoft.com/office/drawing/2014/main" id="{5818057C-C571-4816-8A09-1A9D6E90E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5120" y="1850544"/>
              <a:ext cx="149915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/>
                  <a:cs typeface="Arial Narrow"/>
                </a:rPr>
                <a:t>Placebo</a:t>
              </a:r>
            </a:p>
            <a:p>
              <a:pPr algn="ctr" defTabSz="914400"/>
              <a:r>
                <a:rPr lang="en-US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/>
                  <a:cs typeface="Arial Narrow"/>
                </a:rPr>
                <a:t>Median 2.38 mmol/L</a:t>
              </a:r>
              <a:endPara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176" name="Rectangle 285">
              <a:extLst>
                <a:ext uri="{FF2B5EF4-FFF2-40B4-BE49-F238E27FC236}">
                  <a16:creationId xmlns:a16="http://schemas.microsoft.com/office/drawing/2014/main" id="{E21637B1-387B-4A8D-A599-95F45BCFE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6482" y="3506810"/>
              <a:ext cx="14964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5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Evolocumab</a:t>
              </a:r>
            </a:p>
            <a:p>
              <a:pPr algn="ctr" defTabSz="914400"/>
              <a:r>
                <a:rPr lang="en-US" altLang="en-US" sz="15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Median 0.78 mmol/L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05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/>
          <p:cNvSpPr/>
          <p:nvPr/>
        </p:nvSpPr>
        <p:spPr>
          <a:xfrm>
            <a:off x="-5569" y="6376765"/>
            <a:ext cx="9162797" cy="48123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6265" y="-10090"/>
            <a:ext cx="90214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2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</a:t>
            </a:r>
          </a:p>
          <a:p>
            <a:pPr lvl="0" algn="ctr" defTabSz="342991">
              <a:defRPr/>
            </a:pPr>
            <a:r>
              <a:rPr lang="en-CA" sz="2600" b="1" dirty="0">
                <a:solidFill>
                  <a:prstClr val="white"/>
                </a:solidFill>
                <a:latin typeface="Arial Narrow" panose="020B0606020202030204" pitchFamily="34" charset="0"/>
              </a:rPr>
              <a:t>Composite of CV Death, MI, Stroke, Hospitalization for UA, or Coronary Revascularization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20444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rial Narrow"/>
                <a:cs typeface="Arial Narrow"/>
              </a:rPr>
              <a:t>CV = Cardiovascular; MI = Myocardial infarction; UA = Unstable angina; HR = Hazard ratio; SOC = Standard of Care</a:t>
            </a:r>
            <a:b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</a:b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MS, et al . N </a:t>
            </a: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Engl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J Med 2017; 376:1713-1722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13FF09E-6DED-4D17-8F1A-4D0345AE7AB3}"/>
              </a:ext>
            </a:extLst>
          </p:cNvPr>
          <p:cNvGrpSpPr/>
          <p:nvPr/>
        </p:nvGrpSpPr>
        <p:grpSpPr>
          <a:xfrm>
            <a:off x="3871911" y="3526438"/>
            <a:ext cx="91440" cy="171450"/>
            <a:chOff x="3890962" y="3370263"/>
            <a:chExt cx="34925" cy="171450"/>
          </a:xfrm>
        </p:grpSpPr>
        <p:sp>
          <p:nvSpPr>
            <p:cNvPr id="252" name="Freeform 199">
              <a:extLst>
                <a:ext uri="{FF2B5EF4-FFF2-40B4-BE49-F238E27FC236}">
                  <a16:creationId xmlns:a16="http://schemas.microsoft.com/office/drawing/2014/main" id="{54A2267C-3126-462D-B984-F5220D125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425" y="3370263"/>
              <a:ext cx="0" cy="171450"/>
            </a:xfrm>
            <a:custGeom>
              <a:avLst/>
              <a:gdLst>
                <a:gd name="T0" fmla="*/ 108 h 108"/>
                <a:gd name="T1" fmla="*/ 57 h 108"/>
                <a:gd name="T2" fmla="*/ 0 h 10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8">
                  <a:moveTo>
                    <a:pt x="0" y="108"/>
                  </a:moveTo>
                  <a:lnTo>
                    <a:pt x="0" y="57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53" name="Line 200">
              <a:extLst>
                <a:ext uri="{FF2B5EF4-FFF2-40B4-BE49-F238E27FC236}">
                  <a16:creationId xmlns:a16="http://schemas.microsoft.com/office/drawing/2014/main" id="{9765B763-CEF6-46FF-BE02-141C84E0A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962" y="3541712"/>
              <a:ext cx="34925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54" name="Line 201">
              <a:extLst>
                <a:ext uri="{FF2B5EF4-FFF2-40B4-BE49-F238E27FC236}">
                  <a16:creationId xmlns:a16="http://schemas.microsoft.com/office/drawing/2014/main" id="{386234A7-EBD5-417D-9D23-2E874121D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962" y="3370263"/>
              <a:ext cx="34925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id="{B05CB12E-97F8-4F6D-837B-F10364327965}"/>
              </a:ext>
            </a:extLst>
          </p:cNvPr>
          <p:cNvSpPr/>
          <p:nvPr/>
        </p:nvSpPr>
        <p:spPr>
          <a:xfrm>
            <a:off x="4099" y="5939988"/>
            <a:ext cx="9144000" cy="369332"/>
          </a:xfrm>
          <a:prstGeom prst="rect">
            <a:avLst/>
          </a:prstGeom>
          <a:solidFill>
            <a:srgbClr val="6B4487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cs typeface="Arial Narrow"/>
              </a:rPr>
              <a:t>HR 0.85 (95% CI 0.79 to 0.92);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cs typeface="Arial Narrow"/>
              </a:rPr>
              <a:t>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cs typeface="Arial Narrow"/>
              </a:rPr>
              <a:t> &lt; 0.001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Times New Roman" panose="02020603050405020304" pitchFamily="18" charset="0"/>
              <a:cs typeface="Arial Narrow"/>
            </a:endParaRP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977C3C5B-3B89-4904-AA92-062443D4880F}"/>
              </a:ext>
            </a:extLst>
          </p:cNvPr>
          <p:cNvGrpSpPr/>
          <p:nvPr/>
        </p:nvGrpSpPr>
        <p:grpSpPr>
          <a:xfrm>
            <a:off x="3871911" y="3686775"/>
            <a:ext cx="91440" cy="158750"/>
            <a:chOff x="3890962" y="3530600"/>
            <a:chExt cx="34925" cy="158750"/>
          </a:xfrm>
        </p:grpSpPr>
        <p:sp>
          <p:nvSpPr>
            <p:cNvPr id="257" name="Freeform 181">
              <a:extLst>
                <a:ext uri="{FF2B5EF4-FFF2-40B4-BE49-F238E27FC236}">
                  <a16:creationId xmlns:a16="http://schemas.microsoft.com/office/drawing/2014/main" id="{40066662-93BC-40D0-8673-EE3CE44F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425" y="3530600"/>
              <a:ext cx="0" cy="158750"/>
            </a:xfrm>
            <a:custGeom>
              <a:avLst/>
              <a:gdLst>
                <a:gd name="T0" fmla="*/ 100 h 100"/>
                <a:gd name="T1" fmla="*/ 52 h 100"/>
                <a:gd name="T2" fmla="*/ 0 h 10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0">
                  <a:moveTo>
                    <a:pt x="0" y="100"/>
                  </a:moveTo>
                  <a:lnTo>
                    <a:pt x="0" y="5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58" name="Line 182">
              <a:extLst>
                <a:ext uri="{FF2B5EF4-FFF2-40B4-BE49-F238E27FC236}">
                  <a16:creationId xmlns:a16="http://schemas.microsoft.com/office/drawing/2014/main" id="{8B7CF8E2-8C36-42AE-A8CF-9E95966B7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962" y="3689350"/>
              <a:ext cx="34925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59" name="Line 183">
              <a:extLst>
                <a:ext uri="{FF2B5EF4-FFF2-40B4-BE49-F238E27FC236}">
                  <a16:creationId xmlns:a16="http://schemas.microsoft.com/office/drawing/2014/main" id="{38FDB3BC-2D9A-48E0-AEAE-9F2D5E69A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962" y="3530600"/>
              <a:ext cx="34925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90BB371-CE18-4C41-B146-EBC48B5CB08C}"/>
              </a:ext>
            </a:extLst>
          </p:cNvPr>
          <p:cNvGrpSpPr/>
          <p:nvPr/>
        </p:nvGrpSpPr>
        <p:grpSpPr>
          <a:xfrm>
            <a:off x="5405436" y="2835875"/>
            <a:ext cx="91440" cy="212725"/>
            <a:chOff x="5424487" y="2679700"/>
            <a:chExt cx="33337" cy="212725"/>
          </a:xfrm>
        </p:grpSpPr>
        <p:sp>
          <p:nvSpPr>
            <p:cNvPr id="261" name="Freeform 217">
              <a:extLst>
                <a:ext uri="{FF2B5EF4-FFF2-40B4-BE49-F238E27FC236}">
                  <a16:creationId xmlns:a16="http://schemas.microsoft.com/office/drawing/2014/main" id="{52C7D1EB-4385-4E77-9DE4-E227804FF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362" y="2679700"/>
              <a:ext cx="0" cy="212725"/>
            </a:xfrm>
            <a:custGeom>
              <a:avLst/>
              <a:gdLst>
                <a:gd name="T0" fmla="*/ 134 h 134"/>
                <a:gd name="T1" fmla="*/ 69 h 134"/>
                <a:gd name="T2" fmla="*/ 0 h 1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4">
                  <a:moveTo>
                    <a:pt x="0" y="134"/>
                  </a:moveTo>
                  <a:lnTo>
                    <a:pt x="0" y="69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2" name="Line 218">
              <a:extLst>
                <a:ext uri="{FF2B5EF4-FFF2-40B4-BE49-F238E27FC236}">
                  <a16:creationId xmlns:a16="http://schemas.microsoft.com/office/drawing/2014/main" id="{220F9F16-6A29-4C58-81F5-141839ACAE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487" y="2892425"/>
              <a:ext cx="33337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3" name="Line 219">
              <a:extLst>
                <a:ext uri="{FF2B5EF4-FFF2-40B4-BE49-F238E27FC236}">
                  <a16:creationId xmlns:a16="http://schemas.microsoft.com/office/drawing/2014/main" id="{2BD634FF-CD0B-46EC-9D81-97ECB7E011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487" y="2679700"/>
              <a:ext cx="33337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C790C09-8C64-494C-95F8-F71831BB75EB}"/>
              </a:ext>
            </a:extLst>
          </p:cNvPr>
          <p:cNvGrpSpPr/>
          <p:nvPr/>
        </p:nvGrpSpPr>
        <p:grpSpPr>
          <a:xfrm>
            <a:off x="5405436" y="2499325"/>
            <a:ext cx="91440" cy="230188"/>
            <a:chOff x="5424487" y="2343150"/>
            <a:chExt cx="33337" cy="230188"/>
          </a:xfrm>
        </p:grpSpPr>
        <p:sp>
          <p:nvSpPr>
            <p:cNvPr id="265" name="Freeform 235">
              <a:extLst>
                <a:ext uri="{FF2B5EF4-FFF2-40B4-BE49-F238E27FC236}">
                  <a16:creationId xmlns:a16="http://schemas.microsoft.com/office/drawing/2014/main" id="{B540CEB4-D5DD-4C6E-A6E8-DAB620FC4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362" y="2343150"/>
              <a:ext cx="0" cy="230187"/>
            </a:xfrm>
            <a:custGeom>
              <a:avLst/>
              <a:gdLst>
                <a:gd name="T0" fmla="*/ 145 h 145"/>
                <a:gd name="T1" fmla="*/ 74 h 145"/>
                <a:gd name="T2" fmla="*/ 0 h 1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45">
                  <a:moveTo>
                    <a:pt x="0" y="145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6" name="Line 236">
              <a:extLst>
                <a:ext uri="{FF2B5EF4-FFF2-40B4-BE49-F238E27FC236}">
                  <a16:creationId xmlns:a16="http://schemas.microsoft.com/office/drawing/2014/main" id="{EF586100-D67C-4588-9575-6C431A56E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487" y="2573338"/>
              <a:ext cx="33337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7" name="Line 237">
              <a:extLst>
                <a:ext uri="{FF2B5EF4-FFF2-40B4-BE49-F238E27FC236}">
                  <a16:creationId xmlns:a16="http://schemas.microsoft.com/office/drawing/2014/main" id="{57ECB3E2-DCDD-4624-A90B-51ED87C6C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4487" y="2343150"/>
              <a:ext cx="33337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A5D8FBB-403E-43A9-84FB-B47B358A8328}"/>
              </a:ext>
            </a:extLst>
          </p:cNvPr>
          <p:cNvGrpSpPr/>
          <p:nvPr/>
        </p:nvGrpSpPr>
        <p:grpSpPr>
          <a:xfrm>
            <a:off x="6938962" y="2010375"/>
            <a:ext cx="91440" cy="377825"/>
            <a:chOff x="6958012" y="1854200"/>
            <a:chExt cx="31750" cy="377825"/>
          </a:xfrm>
        </p:grpSpPr>
        <p:sp>
          <p:nvSpPr>
            <p:cNvPr id="269" name="Freeform 253">
              <a:extLst>
                <a:ext uri="{FF2B5EF4-FFF2-40B4-BE49-F238E27FC236}">
                  <a16:creationId xmlns:a16="http://schemas.microsoft.com/office/drawing/2014/main" id="{8E6B7AD2-5880-4CD2-94F1-6FC5C7725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1854200"/>
              <a:ext cx="0" cy="377825"/>
            </a:xfrm>
            <a:custGeom>
              <a:avLst/>
              <a:gdLst>
                <a:gd name="T0" fmla="*/ 238 h 238"/>
                <a:gd name="T1" fmla="*/ 122 h 238"/>
                <a:gd name="T2" fmla="*/ 0 h 2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38">
                  <a:moveTo>
                    <a:pt x="0" y="238"/>
                  </a:moveTo>
                  <a:lnTo>
                    <a:pt x="0" y="122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70" name="Line 254">
              <a:extLst>
                <a:ext uri="{FF2B5EF4-FFF2-40B4-BE49-F238E27FC236}">
                  <a16:creationId xmlns:a16="http://schemas.microsoft.com/office/drawing/2014/main" id="{C0096ED6-9417-4CFC-B7CB-7D462C93B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8012" y="2232025"/>
              <a:ext cx="31750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71" name="Line 255">
              <a:extLst>
                <a:ext uri="{FF2B5EF4-FFF2-40B4-BE49-F238E27FC236}">
                  <a16:creationId xmlns:a16="http://schemas.microsoft.com/office/drawing/2014/main" id="{2479B294-D321-4264-90F1-7A19FB26E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8012" y="1854200"/>
              <a:ext cx="31750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4719499-8ABC-443C-969B-0252FF5D5011}"/>
              </a:ext>
            </a:extLst>
          </p:cNvPr>
          <p:cNvGrpSpPr/>
          <p:nvPr/>
        </p:nvGrpSpPr>
        <p:grpSpPr>
          <a:xfrm>
            <a:off x="6938962" y="1565875"/>
            <a:ext cx="91440" cy="371475"/>
            <a:chOff x="6958012" y="1409700"/>
            <a:chExt cx="31750" cy="371475"/>
          </a:xfrm>
        </p:grpSpPr>
        <p:sp>
          <p:nvSpPr>
            <p:cNvPr id="273" name="Freeform 271">
              <a:extLst>
                <a:ext uri="{FF2B5EF4-FFF2-40B4-BE49-F238E27FC236}">
                  <a16:creationId xmlns:a16="http://schemas.microsoft.com/office/drawing/2014/main" id="{6E681691-5B2D-45A7-A8BE-FDC3CB036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1409700"/>
              <a:ext cx="0" cy="371475"/>
            </a:xfrm>
            <a:custGeom>
              <a:avLst/>
              <a:gdLst>
                <a:gd name="T0" fmla="*/ 234 h 234"/>
                <a:gd name="T1" fmla="*/ 120 h 234"/>
                <a:gd name="T2" fmla="*/ 0 h 2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34">
                  <a:moveTo>
                    <a:pt x="0" y="234"/>
                  </a:moveTo>
                  <a:lnTo>
                    <a:pt x="0" y="12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74" name="Line 272">
              <a:extLst>
                <a:ext uri="{FF2B5EF4-FFF2-40B4-BE49-F238E27FC236}">
                  <a16:creationId xmlns:a16="http://schemas.microsoft.com/office/drawing/2014/main" id="{A314316D-C008-4423-A771-3B68AC147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8012" y="1781175"/>
              <a:ext cx="31750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75" name="Line 273">
              <a:extLst>
                <a:ext uri="{FF2B5EF4-FFF2-40B4-BE49-F238E27FC236}">
                  <a16:creationId xmlns:a16="http://schemas.microsoft.com/office/drawing/2014/main" id="{A8AE9D4B-9207-4424-844A-43054DD39E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8012" y="1409700"/>
              <a:ext cx="31750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10BE9C8-128F-4101-B083-6DB768B1F73B}"/>
              </a:ext>
            </a:extLst>
          </p:cNvPr>
          <p:cNvGrpSpPr/>
          <p:nvPr/>
        </p:nvGrpSpPr>
        <p:grpSpPr>
          <a:xfrm>
            <a:off x="3828873" y="1380138"/>
            <a:ext cx="3292258" cy="2716728"/>
            <a:chOff x="3828873" y="1223963"/>
            <a:chExt cx="3292258" cy="2716728"/>
          </a:xfrm>
        </p:grpSpPr>
        <p:sp>
          <p:nvSpPr>
            <p:cNvPr id="277" name="Rectangle 295">
              <a:extLst>
                <a:ext uri="{FF2B5EF4-FFF2-40B4-BE49-F238E27FC236}">
                  <a16:creationId xmlns:a16="http://schemas.microsoft.com/office/drawing/2014/main" id="{2811EA4F-C6A8-4B84-9B61-46FF02E68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873" y="3152775"/>
              <a:ext cx="1754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6.0</a:t>
              </a:r>
            </a:p>
          </p:txBody>
        </p:sp>
        <p:sp>
          <p:nvSpPr>
            <p:cNvPr id="278" name="Rectangle 296">
              <a:extLst>
                <a:ext uri="{FF2B5EF4-FFF2-40B4-BE49-F238E27FC236}">
                  <a16:creationId xmlns:a16="http://schemas.microsoft.com/office/drawing/2014/main" id="{E5788104-67D5-48A8-AF78-DDBB2732C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924" y="2132013"/>
              <a:ext cx="24563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10.7</a:t>
              </a:r>
            </a:p>
          </p:txBody>
        </p:sp>
        <p:sp>
          <p:nvSpPr>
            <p:cNvPr id="279" name="Rectangle 297">
              <a:extLst>
                <a:ext uri="{FF2B5EF4-FFF2-40B4-BE49-F238E27FC236}">
                  <a16:creationId xmlns:a16="http://schemas.microsoft.com/office/drawing/2014/main" id="{0020ECF1-28E5-449D-A885-80ADC1D0D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5687" y="1223963"/>
              <a:ext cx="24563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14.6</a:t>
              </a:r>
            </a:p>
          </p:txBody>
        </p:sp>
        <p:sp>
          <p:nvSpPr>
            <p:cNvPr id="280" name="Rectangle 298">
              <a:extLst>
                <a:ext uri="{FF2B5EF4-FFF2-40B4-BE49-F238E27FC236}">
                  <a16:creationId xmlns:a16="http://schemas.microsoft.com/office/drawing/2014/main" id="{9691C063-E626-478B-A04A-A36CF29F4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215" y="3756025"/>
              <a:ext cx="17633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5.3</a:t>
              </a:r>
            </a:p>
          </p:txBody>
        </p:sp>
        <p:sp>
          <p:nvSpPr>
            <p:cNvPr id="281" name="Rectangle 299">
              <a:extLst>
                <a:ext uri="{FF2B5EF4-FFF2-40B4-BE49-F238E27FC236}">
                  <a16:creationId xmlns:a16="http://schemas.microsoft.com/office/drawing/2014/main" id="{0F9BD0C7-BEE5-4CAB-8EFD-A89FE5FB4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565" y="2978150"/>
              <a:ext cx="17633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9.1</a:t>
              </a:r>
              <a:endParaRPr lang="en-US" altLang="en-US" sz="1400" b="1" dirty="0">
                <a:solidFill>
                  <a:srgbClr val="451C6A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82" name="Rectangle 300">
              <a:extLst>
                <a:ext uri="{FF2B5EF4-FFF2-40B4-BE49-F238E27FC236}">
                  <a16:creationId xmlns:a16="http://schemas.microsoft.com/office/drawing/2014/main" id="{7C70B0C8-4EBA-46F3-B8B5-C073E09CD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269" y="2308225"/>
              <a:ext cx="24686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12.6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925E657-D889-41D3-9B21-13926811927D}"/>
              </a:ext>
            </a:extLst>
          </p:cNvPr>
          <p:cNvGrpSpPr/>
          <p:nvPr/>
        </p:nvGrpSpPr>
        <p:grpSpPr>
          <a:xfrm>
            <a:off x="2376487" y="1756375"/>
            <a:ext cx="4595813" cy="3151187"/>
            <a:chOff x="2376487" y="1600200"/>
            <a:chExt cx="4595813" cy="3151187"/>
          </a:xfrm>
        </p:grpSpPr>
        <p:sp>
          <p:nvSpPr>
            <p:cNvPr id="284" name="Freeform 274">
              <a:extLst>
                <a:ext uri="{FF2B5EF4-FFF2-40B4-BE49-F238E27FC236}">
                  <a16:creationId xmlns:a16="http://schemas.microsoft.com/office/drawing/2014/main" id="{3E2CFA97-24D0-489C-A629-B5DD04D3C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487" y="3937000"/>
              <a:ext cx="941387" cy="814387"/>
            </a:xfrm>
            <a:custGeom>
              <a:avLst/>
              <a:gdLst>
                <a:gd name="T0" fmla="*/ 11 w 593"/>
                <a:gd name="T1" fmla="*/ 509 h 513"/>
                <a:gd name="T2" fmla="*/ 26 w 593"/>
                <a:gd name="T3" fmla="*/ 502 h 513"/>
                <a:gd name="T4" fmla="*/ 37 w 593"/>
                <a:gd name="T5" fmla="*/ 494 h 513"/>
                <a:gd name="T6" fmla="*/ 44 w 593"/>
                <a:gd name="T7" fmla="*/ 483 h 513"/>
                <a:gd name="T8" fmla="*/ 55 w 593"/>
                <a:gd name="T9" fmla="*/ 476 h 513"/>
                <a:gd name="T10" fmla="*/ 69 w 593"/>
                <a:gd name="T11" fmla="*/ 469 h 513"/>
                <a:gd name="T12" fmla="*/ 80 w 593"/>
                <a:gd name="T13" fmla="*/ 454 h 513"/>
                <a:gd name="T14" fmla="*/ 91 w 593"/>
                <a:gd name="T15" fmla="*/ 446 h 513"/>
                <a:gd name="T16" fmla="*/ 105 w 593"/>
                <a:gd name="T17" fmla="*/ 435 h 513"/>
                <a:gd name="T18" fmla="*/ 113 w 593"/>
                <a:gd name="T19" fmla="*/ 428 h 513"/>
                <a:gd name="T20" fmla="*/ 124 w 593"/>
                <a:gd name="T21" fmla="*/ 413 h 513"/>
                <a:gd name="T22" fmla="*/ 133 w 593"/>
                <a:gd name="T23" fmla="*/ 402 h 513"/>
                <a:gd name="T24" fmla="*/ 144 w 593"/>
                <a:gd name="T25" fmla="*/ 391 h 513"/>
                <a:gd name="T26" fmla="*/ 160 w 593"/>
                <a:gd name="T27" fmla="*/ 383 h 513"/>
                <a:gd name="T28" fmla="*/ 171 w 593"/>
                <a:gd name="T29" fmla="*/ 376 h 513"/>
                <a:gd name="T30" fmla="*/ 182 w 593"/>
                <a:gd name="T31" fmla="*/ 365 h 513"/>
                <a:gd name="T32" fmla="*/ 191 w 593"/>
                <a:gd name="T33" fmla="*/ 358 h 513"/>
                <a:gd name="T34" fmla="*/ 206 w 593"/>
                <a:gd name="T35" fmla="*/ 350 h 513"/>
                <a:gd name="T36" fmla="*/ 217 w 593"/>
                <a:gd name="T37" fmla="*/ 339 h 513"/>
                <a:gd name="T38" fmla="*/ 228 w 593"/>
                <a:gd name="T39" fmla="*/ 328 h 513"/>
                <a:gd name="T40" fmla="*/ 239 w 593"/>
                <a:gd name="T41" fmla="*/ 317 h 513"/>
                <a:gd name="T42" fmla="*/ 249 w 593"/>
                <a:gd name="T43" fmla="*/ 301 h 513"/>
                <a:gd name="T44" fmla="*/ 260 w 593"/>
                <a:gd name="T45" fmla="*/ 290 h 513"/>
                <a:gd name="T46" fmla="*/ 271 w 593"/>
                <a:gd name="T47" fmla="*/ 279 h 513"/>
                <a:gd name="T48" fmla="*/ 286 w 593"/>
                <a:gd name="T49" fmla="*/ 268 h 513"/>
                <a:gd name="T50" fmla="*/ 300 w 593"/>
                <a:gd name="T51" fmla="*/ 257 h 513"/>
                <a:gd name="T52" fmla="*/ 315 w 593"/>
                <a:gd name="T53" fmla="*/ 249 h 513"/>
                <a:gd name="T54" fmla="*/ 326 w 593"/>
                <a:gd name="T55" fmla="*/ 238 h 513"/>
                <a:gd name="T56" fmla="*/ 336 w 593"/>
                <a:gd name="T57" fmla="*/ 231 h 513"/>
                <a:gd name="T58" fmla="*/ 347 w 593"/>
                <a:gd name="T59" fmla="*/ 220 h 513"/>
                <a:gd name="T60" fmla="*/ 362 w 593"/>
                <a:gd name="T61" fmla="*/ 209 h 513"/>
                <a:gd name="T62" fmla="*/ 376 w 593"/>
                <a:gd name="T63" fmla="*/ 197 h 513"/>
                <a:gd name="T64" fmla="*/ 387 w 593"/>
                <a:gd name="T65" fmla="*/ 190 h 513"/>
                <a:gd name="T66" fmla="*/ 398 w 593"/>
                <a:gd name="T67" fmla="*/ 175 h 513"/>
                <a:gd name="T68" fmla="*/ 409 w 593"/>
                <a:gd name="T69" fmla="*/ 160 h 513"/>
                <a:gd name="T70" fmla="*/ 420 w 593"/>
                <a:gd name="T71" fmla="*/ 149 h 513"/>
                <a:gd name="T72" fmla="*/ 434 w 593"/>
                <a:gd name="T73" fmla="*/ 142 h 513"/>
                <a:gd name="T74" fmla="*/ 449 w 593"/>
                <a:gd name="T75" fmla="*/ 135 h 513"/>
                <a:gd name="T76" fmla="*/ 456 w 593"/>
                <a:gd name="T77" fmla="*/ 120 h 513"/>
                <a:gd name="T78" fmla="*/ 467 w 593"/>
                <a:gd name="T79" fmla="*/ 109 h 513"/>
                <a:gd name="T80" fmla="*/ 478 w 593"/>
                <a:gd name="T81" fmla="*/ 94 h 513"/>
                <a:gd name="T82" fmla="*/ 491 w 593"/>
                <a:gd name="T83" fmla="*/ 85 h 513"/>
                <a:gd name="T84" fmla="*/ 507 w 593"/>
                <a:gd name="T85" fmla="*/ 78 h 513"/>
                <a:gd name="T86" fmla="*/ 518 w 593"/>
                <a:gd name="T87" fmla="*/ 71 h 513"/>
                <a:gd name="T88" fmla="*/ 529 w 593"/>
                <a:gd name="T89" fmla="*/ 59 h 513"/>
                <a:gd name="T90" fmla="*/ 540 w 593"/>
                <a:gd name="T91" fmla="*/ 48 h 513"/>
                <a:gd name="T92" fmla="*/ 553 w 593"/>
                <a:gd name="T93" fmla="*/ 34 h 513"/>
                <a:gd name="T94" fmla="*/ 568 w 593"/>
                <a:gd name="T95" fmla="*/ 19 h 513"/>
                <a:gd name="T96" fmla="*/ 578 w 593"/>
                <a:gd name="T97" fmla="*/ 8 h 513"/>
                <a:gd name="T98" fmla="*/ 589 w 593"/>
                <a:gd name="T99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93" h="513">
                  <a:moveTo>
                    <a:pt x="0" y="513"/>
                  </a:moveTo>
                  <a:lnTo>
                    <a:pt x="4" y="513"/>
                  </a:lnTo>
                  <a:lnTo>
                    <a:pt x="8" y="509"/>
                  </a:lnTo>
                  <a:lnTo>
                    <a:pt x="11" y="509"/>
                  </a:lnTo>
                  <a:lnTo>
                    <a:pt x="15" y="507"/>
                  </a:lnTo>
                  <a:lnTo>
                    <a:pt x="18" y="502"/>
                  </a:lnTo>
                  <a:lnTo>
                    <a:pt x="22" y="502"/>
                  </a:lnTo>
                  <a:lnTo>
                    <a:pt x="26" y="502"/>
                  </a:lnTo>
                  <a:lnTo>
                    <a:pt x="26" y="498"/>
                  </a:lnTo>
                  <a:lnTo>
                    <a:pt x="29" y="498"/>
                  </a:lnTo>
                  <a:lnTo>
                    <a:pt x="33" y="498"/>
                  </a:lnTo>
                  <a:lnTo>
                    <a:pt x="37" y="494"/>
                  </a:lnTo>
                  <a:lnTo>
                    <a:pt x="37" y="491"/>
                  </a:lnTo>
                  <a:lnTo>
                    <a:pt x="40" y="491"/>
                  </a:lnTo>
                  <a:lnTo>
                    <a:pt x="44" y="487"/>
                  </a:lnTo>
                  <a:lnTo>
                    <a:pt x="44" y="483"/>
                  </a:lnTo>
                  <a:lnTo>
                    <a:pt x="47" y="480"/>
                  </a:lnTo>
                  <a:lnTo>
                    <a:pt x="51" y="480"/>
                  </a:lnTo>
                  <a:lnTo>
                    <a:pt x="55" y="480"/>
                  </a:lnTo>
                  <a:lnTo>
                    <a:pt x="55" y="476"/>
                  </a:lnTo>
                  <a:lnTo>
                    <a:pt x="58" y="472"/>
                  </a:lnTo>
                  <a:lnTo>
                    <a:pt x="62" y="472"/>
                  </a:lnTo>
                  <a:lnTo>
                    <a:pt x="66" y="472"/>
                  </a:lnTo>
                  <a:lnTo>
                    <a:pt x="69" y="469"/>
                  </a:lnTo>
                  <a:lnTo>
                    <a:pt x="73" y="465"/>
                  </a:lnTo>
                  <a:lnTo>
                    <a:pt x="76" y="465"/>
                  </a:lnTo>
                  <a:lnTo>
                    <a:pt x="76" y="461"/>
                  </a:lnTo>
                  <a:lnTo>
                    <a:pt x="80" y="454"/>
                  </a:lnTo>
                  <a:lnTo>
                    <a:pt x="84" y="450"/>
                  </a:lnTo>
                  <a:lnTo>
                    <a:pt x="84" y="446"/>
                  </a:lnTo>
                  <a:lnTo>
                    <a:pt x="87" y="446"/>
                  </a:lnTo>
                  <a:lnTo>
                    <a:pt x="91" y="446"/>
                  </a:lnTo>
                  <a:lnTo>
                    <a:pt x="95" y="443"/>
                  </a:lnTo>
                  <a:lnTo>
                    <a:pt x="98" y="443"/>
                  </a:lnTo>
                  <a:lnTo>
                    <a:pt x="102" y="439"/>
                  </a:lnTo>
                  <a:lnTo>
                    <a:pt x="105" y="435"/>
                  </a:lnTo>
                  <a:lnTo>
                    <a:pt x="105" y="432"/>
                  </a:lnTo>
                  <a:lnTo>
                    <a:pt x="109" y="432"/>
                  </a:lnTo>
                  <a:lnTo>
                    <a:pt x="113" y="432"/>
                  </a:lnTo>
                  <a:lnTo>
                    <a:pt x="113" y="428"/>
                  </a:lnTo>
                  <a:lnTo>
                    <a:pt x="116" y="420"/>
                  </a:lnTo>
                  <a:lnTo>
                    <a:pt x="120" y="420"/>
                  </a:lnTo>
                  <a:lnTo>
                    <a:pt x="124" y="417"/>
                  </a:lnTo>
                  <a:lnTo>
                    <a:pt x="124" y="413"/>
                  </a:lnTo>
                  <a:lnTo>
                    <a:pt x="127" y="413"/>
                  </a:lnTo>
                  <a:lnTo>
                    <a:pt x="131" y="413"/>
                  </a:lnTo>
                  <a:lnTo>
                    <a:pt x="133" y="406"/>
                  </a:lnTo>
                  <a:lnTo>
                    <a:pt x="133" y="402"/>
                  </a:lnTo>
                  <a:lnTo>
                    <a:pt x="138" y="398"/>
                  </a:lnTo>
                  <a:lnTo>
                    <a:pt x="142" y="398"/>
                  </a:lnTo>
                  <a:lnTo>
                    <a:pt x="144" y="395"/>
                  </a:lnTo>
                  <a:lnTo>
                    <a:pt x="144" y="391"/>
                  </a:lnTo>
                  <a:lnTo>
                    <a:pt x="149" y="391"/>
                  </a:lnTo>
                  <a:lnTo>
                    <a:pt x="153" y="387"/>
                  </a:lnTo>
                  <a:lnTo>
                    <a:pt x="155" y="383"/>
                  </a:lnTo>
                  <a:lnTo>
                    <a:pt x="160" y="383"/>
                  </a:lnTo>
                  <a:lnTo>
                    <a:pt x="162" y="383"/>
                  </a:lnTo>
                  <a:lnTo>
                    <a:pt x="162" y="380"/>
                  </a:lnTo>
                  <a:lnTo>
                    <a:pt x="166" y="380"/>
                  </a:lnTo>
                  <a:lnTo>
                    <a:pt x="171" y="376"/>
                  </a:lnTo>
                  <a:lnTo>
                    <a:pt x="173" y="372"/>
                  </a:lnTo>
                  <a:lnTo>
                    <a:pt x="173" y="369"/>
                  </a:lnTo>
                  <a:lnTo>
                    <a:pt x="177" y="369"/>
                  </a:lnTo>
                  <a:lnTo>
                    <a:pt x="182" y="365"/>
                  </a:lnTo>
                  <a:lnTo>
                    <a:pt x="182" y="361"/>
                  </a:lnTo>
                  <a:lnTo>
                    <a:pt x="184" y="358"/>
                  </a:lnTo>
                  <a:lnTo>
                    <a:pt x="188" y="358"/>
                  </a:lnTo>
                  <a:lnTo>
                    <a:pt x="191" y="358"/>
                  </a:lnTo>
                  <a:lnTo>
                    <a:pt x="195" y="354"/>
                  </a:lnTo>
                  <a:lnTo>
                    <a:pt x="200" y="350"/>
                  </a:lnTo>
                  <a:lnTo>
                    <a:pt x="202" y="350"/>
                  </a:lnTo>
                  <a:lnTo>
                    <a:pt x="206" y="350"/>
                  </a:lnTo>
                  <a:lnTo>
                    <a:pt x="211" y="346"/>
                  </a:lnTo>
                  <a:lnTo>
                    <a:pt x="213" y="343"/>
                  </a:lnTo>
                  <a:lnTo>
                    <a:pt x="213" y="339"/>
                  </a:lnTo>
                  <a:lnTo>
                    <a:pt x="217" y="339"/>
                  </a:lnTo>
                  <a:lnTo>
                    <a:pt x="220" y="339"/>
                  </a:lnTo>
                  <a:lnTo>
                    <a:pt x="220" y="334"/>
                  </a:lnTo>
                  <a:lnTo>
                    <a:pt x="224" y="334"/>
                  </a:lnTo>
                  <a:lnTo>
                    <a:pt x="228" y="328"/>
                  </a:lnTo>
                  <a:lnTo>
                    <a:pt x="231" y="323"/>
                  </a:lnTo>
                  <a:lnTo>
                    <a:pt x="231" y="321"/>
                  </a:lnTo>
                  <a:lnTo>
                    <a:pt x="235" y="317"/>
                  </a:lnTo>
                  <a:lnTo>
                    <a:pt x="239" y="317"/>
                  </a:lnTo>
                  <a:lnTo>
                    <a:pt x="242" y="317"/>
                  </a:lnTo>
                  <a:lnTo>
                    <a:pt x="242" y="312"/>
                  </a:lnTo>
                  <a:lnTo>
                    <a:pt x="246" y="306"/>
                  </a:lnTo>
                  <a:lnTo>
                    <a:pt x="249" y="301"/>
                  </a:lnTo>
                  <a:lnTo>
                    <a:pt x="253" y="301"/>
                  </a:lnTo>
                  <a:lnTo>
                    <a:pt x="257" y="301"/>
                  </a:lnTo>
                  <a:lnTo>
                    <a:pt x="260" y="297"/>
                  </a:lnTo>
                  <a:lnTo>
                    <a:pt x="260" y="290"/>
                  </a:lnTo>
                  <a:lnTo>
                    <a:pt x="264" y="290"/>
                  </a:lnTo>
                  <a:lnTo>
                    <a:pt x="268" y="286"/>
                  </a:lnTo>
                  <a:lnTo>
                    <a:pt x="271" y="286"/>
                  </a:lnTo>
                  <a:lnTo>
                    <a:pt x="271" y="279"/>
                  </a:lnTo>
                  <a:lnTo>
                    <a:pt x="275" y="279"/>
                  </a:lnTo>
                  <a:lnTo>
                    <a:pt x="278" y="275"/>
                  </a:lnTo>
                  <a:lnTo>
                    <a:pt x="282" y="275"/>
                  </a:lnTo>
                  <a:lnTo>
                    <a:pt x="286" y="268"/>
                  </a:lnTo>
                  <a:lnTo>
                    <a:pt x="289" y="268"/>
                  </a:lnTo>
                  <a:lnTo>
                    <a:pt x="293" y="264"/>
                  </a:lnTo>
                  <a:lnTo>
                    <a:pt x="297" y="260"/>
                  </a:lnTo>
                  <a:lnTo>
                    <a:pt x="300" y="257"/>
                  </a:lnTo>
                  <a:lnTo>
                    <a:pt x="304" y="253"/>
                  </a:lnTo>
                  <a:lnTo>
                    <a:pt x="307" y="253"/>
                  </a:lnTo>
                  <a:lnTo>
                    <a:pt x="311" y="249"/>
                  </a:lnTo>
                  <a:lnTo>
                    <a:pt x="315" y="249"/>
                  </a:lnTo>
                  <a:lnTo>
                    <a:pt x="318" y="246"/>
                  </a:lnTo>
                  <a:lnTo>
                    <a:pt x="318" y="242"/>
                  </a:lnTo>
                  <a:lnTo>
                    <a:pt x="322" y="238"/>
                  </a:lnTo>
                  <a:lnTo>
                    <a:pt x="326" y="238"/>
                  </a:lnTo>
                  <a:lnTo>
                    <a:pt x="329" y="234"/>
                  </a:lnTo>
                  <a:lnTo>
                    <a:pt x="329" y="231"/>
                  </a:lnTo>
                  <a:lnTo>
                    <a:pt x="333" y="231"/>
                  </a:lnTo>
                  <a:lnTo>
                    <a:pt x="336" y="231"/>
                  </a:lnTo>
                  <a:lnTo>
                    <a:pt x="340" y="227"/>
                  </a:lnTo>
                  <a:lnTo>
                    <a:pt x="340" y="223"/>
                  </a:lnTo>
                  <a:lnTo>
                    <a:pt x="344" y="223"/>
                  </a:lnTo>
                  <a:lnTo>
                    <a:pt x="347" y="220"/>
                  </a:lnTo>
                  <a:lnTo>
                    <a:pt x="351" y="220"/>
                  </a:lnTo>
                  <a:lnTo>
                    <a:pt x="355" y="216"/>
                  </a:lnTo>
                  <a:lnTo>
                    <a:pt x="358" y="212"/>
                  </a:lnTo>
                  <a:lnTo>
                    <a:pt x="362" y="209"/>
                  </a:lnTo>
                  <a:lnTo>
                    <a:pt x="366" y="209"/>
                  </a:lnTo>
                  <a:lnTo>
                    <a:pt x="369" y="205"/>
                  </a:lnTo>
                  <a:lnTo>
                    <a:pt x="373" y="201"/>
                  </a:lnTo>
                  <a:lnTo>
                    <a:pt x="376" y="197"/>
                  </a:lnTo>
                  <a:lnTo>
                    <a:pt x="380" y="197"/>
                  </a:lnTo>
                  <a:lnTo>
                    <a:pt x="380" y="194"/>
                  </a:lnTo>
                  <a:lnTo>
                    <a:pt x="384" y="194"/>
                  </a:lnTo>
                  <a:lnTo>
                    <a:pt x="387" y="190"/>
                  </a:lnTo>
                  <a:lnTo>
                    <a:pt x="387" y="186"/>
                  </a:lnTo>
                  <a:lnTo>
                    <a:pt x="391" y="183"/>
                  </a:lnTo>
                  <a:lnTo>
                    <a:pt x="395" y="183"/>
                  </a:lnTo>
                  <a:lnTo>
                    <a:pt x="398" y="175"/>
                  </a:lnTo>
                  <a:lnTo>
                    <a:pt x="402" y="175"/>
                  </a:lnTo>
                  <a:lnTo>
                    <a:pt x="405" y="172"/>
                  </a:lnTo>
                  <a:lnTo>
                    <a:pt x="409" y="164"/>
                  </a:lnTo>
                  <a:lnTo>
                    <a:pt x="409" y="160"/>
                  </a:lnTo>
                  <a:lnTo>
                    <a:pt x="413" y="160"/>
                  </a:lnTo>
                  <a:lnTo>
                    <a:pt x="416" y="157"/>
                  </a:lnTo>
                  <a:lnTo>
                    <a:pt x="420" y="153"/>
                  </a:lnTo>
                  <a:lnTo>
                    <a:pt x="420" y="149"/>
                  </a:lnTo>
                  <a:lnTo>
                    <a:pt x="424" y="146"/>
                  </a:lnTo>
                  <a:lnTo>
                    <a:pt x="427" y="146"/>
                  </a:lnTo>
                  <a:lnTo>
                    <a:pt x="431" y="142"/>
                  </a:lnTo>
                  <a:lnTo>
                    <a:pt x="434" y="142"/>
                  </a:lnTo>
                  <a:lnTo>
                    <a:pt x="438" y="142"/>
                  </a:lnTo>
                  <a:lnTo>
                    <a:pt x="442" y="142"/>
                  </a:lnTo>
                  <a:lnTo>
                    <a:pt x="445" y="142"/>
                  </a:lnTo>
                  <a:lnTo>
                    <a:pt x="449" y="135"/>
                  </a:lnTo>
                  <a:lnTo>
                    <a:pt x="449" y="131"/>
                  </a:lnTo>
                  <a:lnTo>
                    <a:pt x="453" y="131"/>
                  </a:lnTo>
                  <a:lnTo>
                    <a:pt x="456" y="127"/>
                  </a:lnTo>
                  <a:lnTo>
                    <a:pt x="456" y="120"/>
                  </a:lnTo>
                  <a:lnTo>
                    <a:pt x="460" y="116"/>
                  </a:lnTo>
                  <a:lnTo>
                    <a:pt x="462" y="116"/>
                  </a:lnTo>
                  <a:lnTo>
                    <a:pt x="467" y="111"/>
                  </a:lnTo>
                  <a:lnTo>
                    <a:pt x="467" y="109"/>
                  </a:lnTo>
                  <a:lnTo>
                    <a:pt x="471" y="105"/>
                  </a:lnTo>
                  <a:lnTo>
                    <a:pt x="473" y="100"/>
                  </a:lnTo>
                  <a:lnTo>
                    <a:pt x="478" y="96"/>
                  </a:lnTo>
                  <a:lnTo>
                    <a:pt x="478" y="94"/>
                  </a:lnTo>
                  <a:lnTo>
                    <a:pt x="482" y="94"/>
                  </a:lnTo>
                  <a:lnTo>
                    <a:pt x="484" y="94"/>
                  </a:lnTo>
                  <a:lnTo>
                    <a:pt x="489" y="89"/>
                  </a:lnTo>
                  <a:lnTo>
                    <a:pt x="491" y="85"/>
                  </a:lnTo>
                  <a:lnTo>
                    <a:pt x="496" y="83"/>
                  </a:lnTo>
                  <a:lnTo>
                    <a:pt x="500" y="78"/>
                  </a:lnTo>
                  <a:lnTo>
                    <a:pt x="502" y="78"/>
                  </a:lnTo>
                  <a:lnTo>
                    <a:pt x="507" y="78"/>
                  </a:lnTo>
                  <a:lnTo>
                    <a:pt x="507" y="74"/>
                  </a:lnTo>
                  <a:lnTo>
                    <a:pt x="511" y="74"/>
                  </a:lnTo>
                  <a:lnTo>
                    <a:pt x="513" y="71"/>
                  </a:lnTo>
                  <a:lnTo>
                    <a:pt x="518" y="71"/>
                  </a:lnTo>
                  <a:lnTo>
                    <a:pt x="518" y="67"/>
                  </a:lnTo>
                  <a:lnTo>
                    <a:pt x="520" y="63"/>
                  </a:lnTo>
                  <a:lnTo>
                    <a:pt x="524" y="63"/>
                  </a:lnTo>
                  <a:lnTo>
                    <a:pt x="529" y="59"/>
                  </a:lnTo>
                  <a:lnTo>
                    <a:pt x="531" y="56"/>
                  </a:lnTo>
                  <a:lnTo>
                    <a:pt x="535" y="56"/>
                  </a:lnTo>
                  <a:lnTo>
                    <a:pt x="535" y="52"/>
                  </a:lnTo>
                  <a:lnTo>
                    <a:pt x="540" y="48"/>
                  </a:lnTo>
                  <a:lnTo>
                    <a:pt x="542" y="45"/>
                  </a:lnTo>
                  <a:lnTo>
                    <a:pt x="546" y="41"/>
                  </a:lnTo>
                  <a:lnTo>
                    <a:pt x="549" y="37"/>
                  </a:lnTo>
                  <a:lnTo>
                    <a:pt x="553" y="34"/>
                  </a:lnTo>
                  <a:lnTo>
                    <a:pt x="557" y="30"/>
                  </a:lnTo>
                  <a:lnTo>
                    <a:pt x="560" y="26"/>
                  </a:lnTo>
                  <a:lnTo>
                    <a:pt x="564" y="22"/>
                  </a:lnTo>
                  <a:lnTo>
                    <a:pt x="568" y="19"/>
                  </a:lnTo>
                  <a:lnTo>
                    <a:pt x="571" y="19"/>
                  </a:lnTo>
                  <a:lnTo>
                    <a:pt x="575" y="15"/>
                  </a:lnTo>
                  <a:lnTo>
                    <a:pt x="575" y="11"/>
                  </a:lnTo>
                  <a:lnTo>
                    <a:pt x="578" y="8"/>
                  </a:lnTo>
                  <a:lnTo>
                    <a:pt x="582" y="4"/>
                  </a:lnTo>
                  <a:lnTo>
                    <a:pt x="586" y="4"/>
                  </a:lnTo>
                  <a:lnTo>
                    <a:pt x="586" y="0"/>
                  </a:lnTo>
                  <a:lnTo>
                    <a:pt x="589" y="0"/>
                  </a:lnTo>
                  <a:lnTo>
                    <a:pt x="593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85" name="Freeform 275">
              <a:extLst>
                <a:ext uri="{FF2B5EF4-FFF2-40B4-BE49-F238E27FC236}">
                  <a16:creationId xmlns:a16="http://schemas.microsoft.com/office/drawing/2014/main" id="{3841ABAE-0F2F-4196-A1EB-DEBA80D45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875" y="3182938"/>
              <a:ext cx="954087" cy="754062"/>
            </a:xfrm>
            <a:custGeom>
              <a:avLst/>
              <a:gdLst>
                <a:gd name="T0" fmla="*/ 7 w 601"/>
                <a:gd name="T1" fmla="*/ 464 h 475"/>
                <a:gd name="T2" fmla="*/ 18 w 601"/>
                <a:gd name="T3" fmla="*/ 457 h 475"/>
                <a:gd name="T4" fmla="*/ 29 w 601"/>
                <a:gd name="T5" fmla="*/ 446 h 475"/>
                <a:gd name="T6" fmla="*/ 40 w 601"/>
                <a:gd name="T7" fmla="*/ 435 h 475"/>
                <a:gd name="T8" fmla="*/ 51 w 601"/>
                <a:gd name="T9" fmla="*/ 427 h 475"/>
                <a:gd name="T10" fmla="*/ 65 w 601"/>
                <a:gd name="T11" fmla="*/ 416 h 475"/>
                <a:gd name="T12" fmla="*/ 76 w 601"/>
                <a:gd name="T13" fmla="*/ 405 h 475"/>
                <a:gd name="T14" fmla="*/ 87 w 601"/>
                <a:gd name="T15" fmla="*/ 398 h 475"/>
                <a:gd name="T16" fmla="*/ 98 w 601"/>
                <a:gd name="T17" fmla="*/ 385 h 475"/>
                <a:gd name="T18" fmla="*/ 112 w 601"/>
                <a:gd name="T19" fmla="*/ 367 h 475"/>
                <a:gd name="T20" fmla="*/ 127 w 601"/>
                <a:gd name="T21" fmla="*/ 361 h 475"/>
                <a:gd name="T22" fmla="*/ 138 w 601"/>
                <a:gd name="T23" fmla="*/ 352 h 475"/>
                <a:gd name="T24" fmla="*/ 149 w 601"/>
                <a:gd name="T25" fmla="*/ 337 h 475"/>
                <a:gd name="T26" fmla="*/ 163 w 601"/>
                <a:gd name="T27" fmla="*/ 337 h 475"/>
                <a:gd name="T28" fmla="*/ 178 w 601"/>
                <a:gd name="T29" fmla="*/ 326 h 475"/>
                <a:gd name="T30" fmla="*/ 187 w 601"/>
                <a:gd name="T31" fmla="*/ 319 h 475"/>
                <a:gd name="T32" fmla="*/ 203 w 601"/>
                <a:gd name="T33" fmla="*/ 308 h 475"/>
                <a:gd name="T34" fmla="*/ 214 w 601"/>
                <a:gd name="T35" fmla="*/ 297 h 475"/>
                <a:gd name="T36" fmla="*/ 225 w 601"/>
                <a:gd name="T37" fmla="*/ 286 h 475"/>
                <a:gd name="T38" fmla="*/ 238 w 601"/>
                <a:gd name="T39" fmla="*/ 274 h 475"/>
                <a:gd name="T40" fmla="*/ 249 w 601"/>
                <a:gd name="T41" fmla="*/ 267 h 475"/>
                <a:gd name="T42" fmla="*/ 265 w 601"/>
                <a:gd name="T43" fmla="*/ 256 h 475"/>
                <a:gd name="T44" fmla="*/ 274 w 601"/>
                <a:gd name="T45" fmla="*/ 241 h 475"/>
                <a:gd name="T46" fmla="*/ 285 w 601"/>
                <a:gd name="T47" fmla="*/ 237 h 475"/>
                <a:gd name="T48" fmla="*/ 296 w 601"/>
                <a:gd name="T49" fmla="*/ 226 h 475"/>
                <a:gd name="T50" fmla="*/ 307 w 601"/>
                <a:gd name="T51" fmla="*/ 219 h 475"/>
                <a:gd name="T52" fmla="*/ 318 w 601"/>
                <a:gd name="T53" fmla="*/ 208 h 475"/>
                <a:gd name="T54" fmla="*/ 332 w 601"/>
                <a:gd name="T55" fmla="*/ 204 h 475"/>
                <a:gd name="T56" fmla="*/ 347 w 601"/>
                <a:gd name="T57" fmla="*/ 193 h 475"/>
                <a:gd name="T58" fmla="*/ 358 w 601"/>
                <a:gd name="T59" fmla="*/ 186 h 475"/>
                <a:gd name="T60" fmla="*/ 369 w 601"/>
                <a:gd name="T61" fmla="*/ 177 h 475"/>
                <a:gd name="T62" fmla="*/ 383 w 601"/>
                <a:gd name="T63" fmla="*/ 171 h 475"/>
                <a:gd name="T64" fmla="*/ 394 w 601"/>
                <a:gd name="T65" fmla="*/ 160 h 475"/>
                <a:gd name="T66" fmla="*/ 405 w 601"/>
                <a:gd name="T67" fmla="*/ 149 h 475"/>
                <a:gd name="T68" fmla="*/ 416 w 601"/>
                <a:gd name="T69" fmla="*/ 138 h 475"/>
                <a:gd name="T70" fmla="*/ 430 w 601"/>
                <a:gd name="T71" fmla="*/ 133 h 475"/>
                <a:gd name="T72" fmla="*/ 441 w 601"/>
                <a:gd name="T73" fmla="*/ 122 h 475"/>
                <a:gd name="T74" fmla="*/ 456 w 601"/>
                <a:gd name="T75" fmla="*/ 114 h 475"/>
                <a:gd name="T76" fmla="*/ 467 w 601"/>
                <a:gd name="T77" fmla="*/ 107 h 475"/>
                <a:gd name="T78" fmla="*/ 481 w 601"/>
                <a:gd name="T79" fmla="*/ 99 h 475"/>
                <a:gd name="T80" fmla="*/ 492 w 601"/>
                <a:gd name="T81" fmla="*/ 92 h 475"/>
                <a:gd name="T82" fmla="*/ 503 w 601"/>
                <a:gd name="T83" fmla="*/ 81 h 475"/>
                <a:gd name="T84" fmla="*/ 517 w 601"/>
                <a:gd name="T85" fmla="*/ 70 h 475"/>
                <a:gd name="T86" fmla="*/ 528 w 601"/>
                <a:gd name="T87" fmla="*/ 62 h 475"/>
                <a:gd name="T88" fmla="*/ 543 w 601"/>
                <a:gd name="T89" fmla="*/ 55 h 475"/>
                <a:gd name="T90" fmla="*/ 550 w 601"/>
                <a:gd name="T91" fmla="*/ 44 h 475"/>
                <a:gd name="T92" fmla="*/ 561 w 601"/>
                <a:gd name="T93" fmla="*/ 37 h 475"/>
                <a:gd name="T94" fmla="*/ 574 w 601"/>
                <a:gd name="T95" fmla="*/ 22 h 475"/>
                <a:gd name="T96" fmla="*/ 585 w 601"/>
                <a:gd name="T97" fmla="*/ 11 h 475"/>
                <a:gd name="T98" fmla="*/ 601 w 601"/>
                <a:gd name="T99" fmla="*/ 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1" h="475">
                  <a:moveTo>
                    <a:pt x="0" y="475"/>
                  </a:moveTo>
                  <a:lnTo>
                    <a:pt x="0" y="468"/>
                  </a:lnTo>
                  <a:lnTo>
                    <a:pt x="4" y="464"/>
                  </a:lnTo>
                  <a:lnTo>
                    <a:pt x="7" y="464"/>
                  </a:lnTo>
                  <a:lnTo>
                    <a:pt x="11" y="464"/>
                  </a:lnTo>
                  <a:lnTo>
                    <a:pt x="11" y="460"/>
                  </a:lnTo>
                  <a:lnTo>
                    <a:pt x="14" y="460"/>
                  </a:lnTo>
                  <a:lnTo>
                    <a:pt x="18" y="457"/>
                  </a:lnTo>
                  <a:lnTo>
                    <a:pt x="22" y="453"/>
                  </a:lnTo>
                  <a:lnTo>
                    <a:pt x="22" y="449"/>
                  </a:lnTo>
                  <a:lnTo>
                    <a:pt x="25" y="446"/>
                  </a:lnTo>
                  <a:lnTo>
                    <a:pt x="29" y="446"/>
                  </a:lnTo>
                  <a:lnTo>
                    <a:pt x="33" y="442"/>
                  </a:lnTo>
                  <a:lnTo>
                    <a:pt x="36" y="438"/>
                  </a:lnTo>
                  <a:lnTo>
                    <a:pt x="40" y="438"/>
                  </a:lnTo>
                  <a:lnTo>
                    <a:pt x="40" y="435"/>
                  </a:lnTo>
                  <a:lnTo>
                    <a:pt x="43" y="435"/>
                  </a:lnTo>
                  <a:lnTo>
                    <a:pt x="47" y="431"/>
                  </a:lnTo>
                  <a:lnTo>
                    <a:pt x="51" y="431"/>
                  </a:lnTo>
                  <a:lnTo>
                    <a:pt x="51" y="427"/>
                  </a:lnTo>
                  <a:lnTo>
                    <a:pt x="54" y="423"/>
                  </a:lnTo>
                  <a:lnTo>
                    <a:pt x="58" y="423"/>
                  </a:lnTo>
                  <a:lnTo>
                    <a:pt x="62" y="420"/>
                  </a:lnTo>
                  <a:lnTo>
                    <a:pt x="65" y="416"/>
                  </a:lnTo>
                  <a:lnTo>
                    <a:pt x="69" y="416"/>
                  </a:lnTo>
                  <a:lnTo>
                    <a:pt x="69" y="409"/>
                  </a:lnTo>
                  <a:lnTo>
                    <a:pt x="72" y="405"/>
                  </a:lnTo>
                  <a:lnTo>
                    <a:pt x="76" y="405"/>
                  </a:lnTo>
                  <a:lnTo>
                    <a:pt x="80" y="405"/>
                  </a:lnTo>
                  <a:lnTo>
                    <a:pt x="80" y="401"/>
                  </a:lnTo>
                  <a:lnTo>
                    <a:pt x="83" y="401"/>
                  </a:lnTo>
                  <a:lnTo>
                    <a:pt x="87" y="398"/>
                  </a:lnTo>
                  <a:lnTo>
                    <a:pt x="91" y="398"/>
                  </a:lnTo>
                  <a:lnTo>
                    <a:pt x="91" y="394"/>
                  </a:lnTo>
                  <a:lnTo>
                    <a:pt x="94" y="390"/>
                  </a:lnTo>
                  <a:lnTo>
                    <a:pt x="98" y="385"/>
                  </a:lnTo>
                  <a:lnTo>
                    <a:pt x="101" y="378"/>
                  </a:lnTo>
                  <a:lnTo>
                    <a:pt x="105" y="378"/>
                  </a:lnTo>
                  <a:lnTo>
                    <a:pt x="109" y="374"/>
                  </a:lnTo>
                  <a:lnTo>
                    <a:pt x="112" y="367"/>
                  </a:lnTo>
                  <a:lnTo>
                    <a:pt x="116" y="367"/>
                  </a:lnTo>
                  <a:lnTo>
                    <a:pt x="120" y="363"/>
                  </a:lnTo>
                  <a:lnTo>
                    <a:pt x="123" y="361"/>
                  </a:lnTo>
                  <a:lnTo>
                    <a:pt x="127" y="361"/>
                  </a:lnTo>
                  <a:lnTo>
                    <a:pt x="130" y="356"/>
                  </a:lnTo>
                  <a:lnTo>
                    <a:pt x="130" y="352"/>
                  </a:lnTo>
                  <a:lnTo>
                    <a:pt x="134" y="352"/>
                  </a:lnTo>
                  <a:lnTo>
                    <a:pt x="138" y="352"/>
                  </a:lnTo>
                  <a:lnTo>
                    <a:pt x="141" y="348"/>
                  </a:lnTo>
                  <a:lnTo>
                    <a:pt x="145" y="348"/>
                  </a:lnTo>
                  <a:lnTo>
                    <a:pt x="149" y="348"/>
                  </a:lnTo>
                  <a:lnTo>
                    <a:pt x="149" y="337"/>
                  </a:lnTo>
                  <a:lnTo>
                    <a:pt x="152" y="337"/>
                  </a:lnTo>
                  <a:lnTo>
                    <a:pt x="156" y="337"/>
                  </a:lnTo>
                  <a:lnTo>
                    <a:pt x="159" y="337"/>
                  </a:lnTo>
                  <a:lnTo>
                    <a:pt x="163" y="337"/>
                  </a:lnTo>
                  <a:lnTo>
                    <a:pt x="167" y="334"/>
                  </a:lnTo>
                  <a:lnTo>
                    <a:pt x="170" y="330"/>
                  </a:lnTo>
                  <a:lnTo>
                    <a:pt x="174" y="326"/>
                  </a:lnTo>
                  <a:lnTo>
                    <a:pt x="178" y="326"/>
                  </a:lnTo>
                  <a:lnTo>
                    <a:pt x="181" y="323"/>
                  </a:lnTo>
                  <a:lnTo>
                    <a:pt x="185" y="323"/>
                  </a:lnTo>
                  <a:lnTo>
                    <a:pt x="187" y="323"/>
                  </a:lnTo>
                  <a:lnTo>
                    <a:pt x="187" y="319"/>
                  </a:lnTo>
                  <a:lnTo>
                    <a:pt x="192" y="319"/>
                  </a:lnTo>
                  <a:lnTo>
                    <a:pt x="196" y="315"/>
                  </a:lnTo>
                  <a:lnTo>
                    <a:pt x="199" y="311"/>
                  </a:lnTo>
                  <a:lnTo>
                    <a:pt x="203" y="308"/>
                  </a:lnTo>
                  <a:lnTo>
                    <a:pt x="207" y="308"/>
                  </a:lnTo>
                  <a:lnTo>
                    <a:pt x="207" y="304"/>
                  </a:lnTo>
                  <a:lnTo>
                    <a:pt x="210" y="300"/>
                  </a:lnTo>
                  <a:lnTo>
                    <a:pt x="214" y="297"/>
                  </a:lnTo>
                  <a:lnTo>
                    <a:pt x="216" y="293"/>
                  </a:lnTo>
                  <a:lnTo>
                    <a:pt x="216" y="289"/>
                  </a:lnTo>
                  <a:lnTo>
                    <a:pt x="221" y="289"/>
                  </a:lnTo>
                  <a:lnTo>
                    <a:pt x="225" y="286"/>
                  </a:lnTo>
                  <a:lnTo>
                    <a:pt x="227" y="286"/>
                  </a:lnTo>
                  <a:lnTo>
                    <a:pt x="232" y="282"/>
                  </a:lnTo>
                  <a:lnTo>
                    <a:pt x="236" y="278"/>
                  </a:lnTo>
                  <a:lnTo>
                    <a:pt x="238" y="274"/>
                  </a:lnTo>
                  <a:lnTo>
                    <a:pt x="243" y="271"/>
                  </a:lnTo>
                  <a:lnTo>
                    <a:pt x="245" y="271"/>
                  </a:lnTo>
                  <a:lnTo>
                    <a:pt x="245" y="267"/>
                  </a:lnTo>
                  <a:lnTo>
                    <a:pt x="249" y="267"/>
                  </a:lnTo>
                  <a:lnTo>
                    <a:pt x="254" y="267"/>
                  </a:lnTo>
                  <a:lnTo>
                    <a:pt x="256" y="263"/>
                  </a:lnTo>
                  <a:lnTo>
                    <a:pt x="260" y="260"/>
                  </a:lnTo>
                  <a:lnTo>
                    <a:pt x="265" y="256"/>
                  </a:lnTo>
                  <a:lnTo>
                    <a:pt x="267" y="252"/>
                  </a:lnTo>
                  <a:lnTo>
                    <a:pt x="267" y="249"/>
                  </a:lnTo>
                  <a:lnTo>
                    <a:pt x="271" y="245"/>
                  </a:lnTo>
                  <a:lnTo>
                    <a:pt x="274" y="241"/>
                  </a:lnTo>
                  <a:lnTo>
                    <a:pt x="274" y="237"/>
                  </a:lnTo>
                  <a:lnTo>
                    <a:pt x="278" y="237"/>
                  </a:lnTo>
                  <a:lnTo>
                    <a:pt x="282" y="237"/>
                  </a:lnTo>
                  <a:lnTo>
                    <a:pt x="285" y="237"/>
                  </a:lnTo>
                  <a:lnTo>
                    <a:pt x="285" y="234"/>
                  </a:lnTo>
                  <a:lnTo>
                    <a:pt x="289" y="230"/>
                  </a:lnTo>
                  <a:lnTo>
                    <a:pt x="294" y="230"/>
                  </a:lnTo>
                  <a:lnTo>
                    <a:pt x="296" y="226"/>
                  </a:lnTo>
                  <a:lnTo>
                    <a:pt x="296" y="223"/>
                  </a:lnTo>
                  <a:lnTo>
                    <a:pt x="300" y="223"/>
                  </a:lnTo>
                  <a:lnTo>
                    <a:pt x="303" y="223"/>
                  </a:lnTo>
                  <a:lnTo>
                    <a:pt x="307" y="219"/>
                  </a:lnTo>
                  <a:lnTo>
                    <a:pt x="311" y="215"/>
                  </a:lnTo>
                  <a:lnTo>
                    <a:pt x="314" y="215"/>
                  </a:lnTo>
                  <a:lnTo>
                    <a:pt x="314" y="212"/>
                  </a:lnTo>
                  <a:lnTo>
                    <a:pt x="318" y="208"/>
                  </a:lnTo>
                  <a:lnTo>
                    <a:pt x="322" y="208"/>
                  </a:lnTo>
                  <a:lnTo>
                    <a:pt x="325" y="208"/>
                  </a:lnTo>
                  <a:lnTo>
                    <a:pt x="329" y="204"/>
                  </a:lnTo>
                  <a:lnTo>
                    <a:pt x="332" y="204"/>
                  </a:lnTo>
                  <a:lnTo>
                    <a:pt x="336" y="199"/>
                  </a:lnTo>
                  <a:lnTo>
                    <a:pt x="340" y="197"/>
                  </a:lnTo>
                  <a:lnTo>
                    <a:pt x="343" y="197"/>
                  </a:lnTo>
                  <a:lnTo>
                    <a:pt x="347" y="193"/>
                  </a:lnTo>
                  <a:lnTo>
                    <a:pt x="351" y="193"/>
                  </a:lnTo>
                  <a:lnTo>
                    <a:pt x="354" y="188"/>
                  </a:lnTo>
                  <a:lnTo>
                    <a:pt x="354" y="186"/>
                  </a:lnTo>
                  <a:lnTo>
                    <a:pt x="358" y="186"/>
                  </a:lnTo>
                  <a:lnTo>
                    <a:pt x="361" y="182"/>
                  </a:lnTo>
                  <a:lnTo>
                    <a:pt x="365" y="182"/>
                  </a:lnTo>
                  <a:lnTo>
                    <a:pt x="365" y="177"/>
                  </a:lnTo>
                  <a:lnTo>
                    <a:pt x="369" y="177"/>
                  </a:lnTo>
                  <a:lnTo>
                    <a:pt x="372" y="175"/>
                  </a:lnTo>
                  <a:lnTo>
                    <a:pt x="376" y="171"/>
                  </a:lnTo>
                  <a:lnTo>
                    <a:pt x="380" y="171"/>
                  </a:lnTo>
                  <a:lnTo>
                    <a:pt x="383" y="171"/>
                  </a:lnTo>
                  <a:lnTo>
                    <a:pt x="383" y="166"/>
                  </a:lnTo>
                  <a:lnTo>
                    <a:pt x="387" y="166"/>
                  </a:lnTo>
                  <a:lnTo>
                    <a:pt x="390" y="162"/>
                  </a:lnTo>
                  <a:lnTo>
                    <a:pt x="394" y="160"/>
                  </a:lnTo>
                  <a:lnTo>
                    <a:pt x="398" y="155"/>
                  </a:lnTo>
                  <a:lnTo>
                    <a:pt x="401" y="151"/>
                  </a:lnTo>
                  <a:lnTo>
                    <a:pt x="405" y="151"/>
                  </a:lnTo>
                  <a:lnTo>
                    <a:pt x="405" y="149"/>
                  </a:lnTo>
                  <a:lnTo>
                    <a:pt x="409" y="144"/>
                  </a:lnTo>
                  <a:lnTo>
                    <a:pt x="412" y="140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19" y="138"/>
                  </a:lnTo>
                  <a:lnTo>
                    <a:pt x="423" y="138"/>
                  </a:lnTo>
                  <a:lnTo>
                    <a:pt x="427" y="133"/>
                  </a:lnTo>
                  <a:lnTo>
                    <a:pt x="430" y="133"/>
                  </a:lnTo>
                  <a:lnTo>
                    <a:pt x="434" y="133"/>
                  </a:lnTo>
                  <a:lnTo>
                    <a:pt x="434" y="125"/>
                  </a:lnTo>
                  <a:lnTo>
                    <a:pt x="438" y="125"/>
                  </a:lnTo>
                  <a:lnTo>
                    <a:pt x="441" y="122"/>
                  </a:lnTo>
                  <a:lnTo>
                    <a:pt x="445" y="118"/>
                  </a:lnTo>
                  <a:lnTo>
                    <a:pt x="448" y="118"/>
                  </a:lnTo>
                  <a:lnTo>
                    <a:pt x="452" y="114"/>
                  </a:lnTo>
                  <a:lnTo>
                    <a:pt x="456" y="114"/>
                  </a:lnTo>
                  <a:lnTo>
                    <a:pt x="459" y="111"/>
                  </a:lnTo>
                  <a:lnTo>
                    <a:pt x="463" y="111"/>
                  </a:lnTo>
                  <a:lnTo>
                    <a:pt x="463" y="107"/>
                  </a:lnTo>
                  <a:lnTo>
                    <a:pt x="467" y="107"/>
                  </a:lnTo>
                  <a:lnTo>
                    <a:pt x="470" y="107"/>
                  </a:lnTo>
                  <a:lnTo>
                    <a:pt x="474" y="103"/>
                  </a:lnTo>
                  <a:lnTo>
                    <a:pt x="478" y="103"/>
                  </a:lnTo>
                  <a:lnTo>
                    <a:pt x="481" y="99"/>
                  </a:lnTo>
                  <a:lnTo>
                    <a:pt x="481" y="92"/>
                  </a:lnTo>
                  <a:lnTo>
                    <a:pt x="485" y="92"/>
                  </a:lnTo>
                  <a:lnTo>
                    <a:pt x="488" y="92"/>
                  </a:lnTo>
                  <a:lnTo>
                    <a:pt x="492" y="92"/>
                  </a:lnTo>
                  <a:lnTo>
                    <a:pt x="496" y="88"/>
                  </a:lnTo>
                  <a:lnTo>
                    <a:pt x="499" y="88"/>
                  </a:lnTo>
                  <a:lnTo>
                    <a:pt x="503" y="85"/>
                  </a:lnTo>
                  <a:lnTo>
                    <a:pt x="503" y="81"/>
                  </a:lnTo>
                  <a:lnTo>
                    <a:pt x="507" y="81"/>
                  </a:lnTo>
                  <a:lnTo>
                    <a:pt x="510" y="77"/>
                  </a:lnTo>
                  <a:lnTo>
                    <a:pt x="514" y="74"/>
                  </a:lnTo>
                  <a:lnTo>
                    <a:pt x="517" y="70"/>
                  </a:lnTo>
                  <a:lnTo>
                    <a:pt x="521" y="70"/>
                  </a:lnTo>
                  <a:lnTo>
                    <a:pt x="521" y="66"/>
                  </a:lnTo>
                  <a:lnTo>
                    <a:pt x="525" y="62"/>
                  </a:lnTo>
                  <a:lnTo>
                    <a:pt x="528" y="62"/>
                  </a:lnTo>
                  <a:lnTo>
                    <a:pt x="532" y="59"/>
                  </a:lnTo>
                  <a:lnTo>
                    <a:pt x="536" y="55"/>
                  </a:lnTo>
                  <a:lnTo>
                    <a:pt x="539" y="55"/>
                  </a:lnTo>
                  <a:lnTo>
                    <a:pt x="543" y="55"/>
                  </a:lnTo>
                  <a:lnTo>
                    <a:pt x="543" y="51"/>
                  </a:lnTo>
                  <a:lnTo>
                    <a:pt x="545" y="51"/>
                  </a:lnTo>
                  <a:lnTo>
                    <a:pt x="550" y="48"/>
                  </a:lnTo>
                  <a:lnTo>
                    <a:pt x="550" y="44"/>
                  </a:lnTo>
                  <a:lnTo>
                    <a:pt x="554" y="44"/>
                  </a:lnTo>
                  <a:lnTo>
                    <a:pt x="556" y="40"/>
                  </a:lnTo>
                  <a:lnTo>
                    <a:pt x="561" y="40"/>
                  </a:lnTo>
                  <a:lnTo>
                    <a:pt x="561" y="37"/>
                  </a:lnTo>
                  <a:lnTo>
                    <a:pt x="565" y="33"/>
                  </a:lnTo>
                  <a:lnTo>
                    <a:pt x="567" y="29"/>
                  </a:lnTo>
                  <a:lnTo>
                    <a:pt x="572" y="25"/>
                  </a:lnTo>
                  <a:lnTo>
                    <a:pt x="574" y="22"/>
                  </a:lnTo>
                  <a:lnTo>
                    <a:pt x="578" y="18"/>
                  </a:lnTo>
                  <a:lnTo>
                    <a:pt x="583" y="18"/>
                  </a:lnTo>
                  <a:lnTo>
                    <a:pt x="583" y="14"/>
                  </a:lnTo>
                  <a:lnTo>
                    <a:pt x="585" y="11"/>
                  </a:lnTo>
                  <a:lnTo>
                    <a:pt x="590" y="7"/>
                  </a:lnTo>
                  <a:lnTo>
                    <a:pt x="594" y="3"/>
                  </a:lnTo>
                  <a:lnTo>
                    <a:pt x="596" y="3"/>
                  </a:lnTo>
                  <a:lnTo>
                    <a:pt x="601" y="3"/>
                  </a:lnTo>
                  <a:lnTo>
                    <a:pt x="601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86" name="Freeform 276">
              <a:extLst>
                <a:ext uri="{FF2B5EF4-FFF2-40B4-BE49-F238E27FC236}">
                  <a16:creationId xmlns:a16="http://schemas.microsoft.com/office/drawing/2014/main" id="{2B39B340-64B4-44DE-815A-4E4AEBC93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2" y="2568575"/>
              <a:ext cx="1009650" cy="614362"/>
            </a:xfrm>
            <a:custGeom>
              <a:avLst/>
              <a:gdLst>
                <a:gd name="T0" fmla="*/ 11 w 636"/>
                <a:gd name="T1" fmla="*/ 383 h 387"/>
                <a:gd name="T2" fmla="*/ 22 w 636"/>
                <a:gd name="T3" fmla="*/ 379 h 387"/>
                <a:gd name="T4" fmla="*/ 35 w 636"/>
                <a:gd name="T5" fmla="*/ 368 h 387"/>
                <a:gd name="T6" fmla="*/ 46 w 636"/>
                <a:gd name="T7" fmla="*/ 363 h 387"/>
                <a:gd name="T8" fmla="*/ 57 w 636"/>
                <a:gd name="T9" fmla="*/ 357 h 387"/>
                <a:gd name="T10" fmla="*/ 68 w 636"/>
                <a:gd name="T11" fmla="*/ 350 h 387"/>
                <a:gd name="T12" fmla="*/ 79 w 636"/>
                <a:gd name="T13" fmla="*/ 337 h 387"/>
                <a:gd name="T14" fmla="*/ 89 w 636"/>
                <a:gd name="T15" fmla="*/ 326 h 387"/>
                <a:gd name="T16" fmla="*/ 104 w 636"/>
                <a:gd name="T17" fmla="*/ 323 h 387"/>
                <a:gd name="T18" fmla="*/ 115 w 636"/>
                <a:gd name="T19" fmla="*/ 319 h 387"/>
                <a:gd name="T20" fmla="*/ 126 w 636"/>
                <a:gd name="T21" fmla="*/ 312 h 387"/>
                <a:gd name="T22" fmla="*/ 140 w 636"/>
                <a:gd name="T23" fmla="*/ 308 h 387"/>
                <a:gd name="T24" fmla="*/ 155 w 636"/>
                <a:gd name="T25" fmla="*/ 304 h 387"/>
                <a:gd name="T26" fmla="*/ 166 w 636"/>
                <a:gd name="T27" fmla="*/ 300 h 387"/>
                <a:gd name="T28" fmla="*/ 176 w 636"/>
                <a:gd name="T29" fmla="*/ 293 h 387"/>
                <a:gd name="T30" fmla="*/ 191 w 636"/>
                <a:gd name="T31" fmla="*/ 286 h 387"/>
                <a:gd name="T32" fmla="*/ 202 w 636"/>
                <a:gd name="T33" fmla="*/ 278 h 387"/>
                <a:gd name="T34" fmla="*/ 216 w 636"/>
                <a:gd name="T35" fmla="*/ 271 h 387"/>
                <a:gd name="T36" fmla="*/ 227 w 636"/>
                <a:gd name="T37" fmla="*/ 263 h 387"/>
                <a:gd name="T38" fmla="*/ 242 w 636"/>
                <a:gd name="T39" fmla="*/ 256 h 387"/>
                <a:gd name="T40" fmla="*/ 256 w 636"/>
                <a:gd name="T41" fmla="*/ 245 h 387"/>
                <a:gd name="T42" fmla="*/ 267 w 636"/>
                <a:gd name="T43" fmla="*/ 238 h 387"/>
                <a:gd name="T44" fmla="*/ 282 w 636"/>
                <a:gd name="T45" fmla="*/ 230 h 387"/>
                <a:gd name="T46" fmla="*/ 296 w 636"/>
                <a:gd name="T47" fmla="*/ 226 h 387"/>
                <a:gd name="T48" fmla="*/ 311 w 636"/>
                <a:gd name="T49" fmla="*/ 219 h 387"/>
                <a:gd name="T50" fmla="*/ 324 w 636"/>
                <a:gd name="T51" fmla="*/ 208 h 387"/>
                <a:gd name="T52" fmla="*/ 340 w 636"/>
                <a:gd name="T53" fmla="*/ 201 h 387"/>
                <a:gd name="T54" fmla="*/ 349 w 636"/>
                <a:gd name="T55" fmla="*/ 197 h 387"/>
                <a:gd name="T56" fmla="*/ 360 w 636"/>
                <a:gd name="T57" fmla="*/ 186 h 387"/>
                <a:gd name="T58" fmla="*/ 375 w 636"/>
                <a:gd name="T59" fmla="*/ 178 h 387"/>
                <a:gd name="T60" fmla="*/ 386 w 636"/>
                <a:gd name="T61" fmla="*/ 167 h 387"/>
                <a:gd name="T62" fmla="*/ 400 w 636"/>
                <a:gd name="T63" fmla="*/ 156 h 387"/>
                <a:gd name="T64" fmla="*/ 411 w 636"/>
                <a:gd name="T65" fmla="*/ 149 h 387"/>
                <a:gd name="T66" fmla="*/ 422 w 636"/>
                <a:gd name="T67" fmla="*/ 138 h 387"/>
                <a:gd name="T68" fmla="*/ 436 w 636"/>
                <a:gd name="T69" fmla="*/ 127 h 387"/>
                <a:gd name="T70" fmla="*/ 451 w 636"/>
                <a:gd name="T71" fmla="*/ 122 h 387"/>
                <a:gd name="T72" fmla="*/ 465 w 636"/>
                <a:gd name="T73" fmla="*/ 107 h 387"/>
                <a:gd name="T74" fmla="*/ 476 w 636"/>
                <a:gd name="T75" fmla="*/ 100 h 387"/>
                <a:gd name="T76" fmla="*/ 491 w 636"/>
                <a:gd name="T77" fmla="*/ 89 h 387"/>
                <a:gd name="T78" fmla="*/ 502 w 636"/>
                <a:gd name="T79" fmla="*/ 85 h 387"/>
                <a:gd name="T80" fmla="*/ 516 w 636"/>
                <a:gd name="T81" fmla="*/ 77 h 387"/>
                <a:gd name="T82" fmla="*/ 527 w 636"/>
                <a:gd name="T83" fmla="*/ 66 h 387"/>
                <a:gd name="T84" fmla="*/ 542 w 636"/>
                <a:gd name="T85" fmla="*/ 59 h 387"/>
                <a:gd name="T86" fmla="*/ 556 w 636"/>
                <a:gd name="T87" fmla="*/ 48 h 387"/>
                <a:gd name="T88" fmla="*/ 567 w 636"/>
                <a:gd name="T89" fmla="*/ 40 h 387"/>
                <a:gd name="T90" fmla="*/ 578 w 636"/>
                <a:gd name="T91" fmla="*/ 33 h 387"/>
                <a:gd name="T92" fmla="*/ 592 w 636"/>
                <a:gd name="T93" fmla="*/ 22 h 387"/>
                <a:gd name="T94" fmla="*/ 607 w 636"/>
                <a:gd name="T95" fmla="*/ 11 h 387"/>
                <a:gd name="T96" fmla="*/ 618 w 636"/>
                <a:gd name="T97" fmla="*/ 7 h 387"/>
                <a:gd name="T98" fmla="*/ 631 w 636"/>
                <a:gd name="T9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6" h="387">
                  <a:moveTo>
                    <a:pt x="0" y="387"/>
                  </a:moveTo>
                  <a:lnTo>
                    <a:pt x="2" y="387"/>
                  </a:lnTo>
                  <a:lnTo>
                    <a:pt x="6" y="383"/>
                  </a:lnTo>
                  <a:lnTo>
                    <a:pt x="11" y="383"/>
                  </a:lnTo>
                  <a:lnTo>
                    <a:pt x="13" y="383"/>
                  </a:lnTo>
                  <a:lnTo>
                    <a:pt x="17" y="383"/>
                  </a:lnTo>
                  <a:lnTo>
                    <a:pt x="17" y="379"/>
                  </a:lnTo>
                  <a:lnTo>
                    <a:pt x="22" y="379"/>
                  </a:lnTo>
                  <a:lnTo>
                    <a:pt x="24" y="374"/>
                  </a:lnTo>
                  <a:lnTo>
                    <a:pt x="28" y="372"/>
                  </a:lnTo>
                  <a:lnTo>
                    <a:pt x="31" y="372"/>
                  </a:lnTo>
                  <a:lnTo>
                    <a:pt x="35" y="368"/>
                  </a:lnTo>
                  <a:lnTo>
                    <a:pt x="39" y="368"/>
                  </a:lnTo>
                  <a:lnTo>
                    <a:pt x="39" y="363"/>
                  </a:lnTo>
                  <a:lnTo>
                    <a:pt x="42" y="363"/>
                  </a:lnTo>
                  <a:lnTo>
                    <a:pt x="46" y="363"/>
                  </a:lnTo>
                  <a:lnTo>
                    <a:pt x="50" y="361"/>
                  </a:lnTo>
                  <a:lnTo>
                    <a:pt x="50" y="357"/>
                  </a:lnTo>
                  <a:lnTo>
                    <a:pt x="53" y="357"/>
                  </a:lnTo>
                  <a:lnTo>
                    <a:pt x="57" y="357"/>
                  </a:lnTo>
                  <a:lnTo>
                    <a:pt x="60" y="352"/>
                  </a:lnTo>
                  <a:lnTo>
                    <a:pt x="64" y="352"/>
                  </a:lnTo>
                  <a:lnTo>
                    <a:pt x="68" y="352"/>
                  </a:lnTo>
                  <a:lnTo>
                    <a:pt x="68" y="350"/>
                  </a:lnTo>
                  <a:lnTo>
                    <a:pt x="71" y="350"/>
                  </a:lnTo>
                  <a:lnTo>
                    <a:pt x="75" y="341"/>
                  </a:lnTo>
                  <a:lnTo>
                    <a:pt x="79" y="341"/>
                  </a:lnTo>
                  <a:lnTo>
                    <a:pt x="79" y="337"/>
                  </a:lnTo>
                  <a:lnTo>
                    <a:pt x="82" y="335"/>
                  </a:lnTo>
                  <a:lnTo>
                    <a:pt x="86" y="335"/>
                  </a:lnTo>
                  <a:lnTo>
                    <a:pt x="86" y="330"/>
                  </a:lnTo>
                  <a:lnTo>
                    <a:pt x="89" y="326"/>
                  </a:lnTo>
                  <a:lnTo>
                    <a:pt x="93" y="326"/>
                  </a:lnTo>
                  <a:lnTo>
                    <a:pt x="97" y="326"/>
                  </a:lnTo>
                  <a:lnTo>
                    <a:pt x="100" y="323"/>
                  </a:lnTo>
                  <a:lnTo>
                    <a:pt x="104" y="323"/>
                  </a:lnTo>
                  <a:lnTo>
                    <a:pt x="108" y="323"/>
                  </a:lnTo>
                  <a:lnTo>
                    <a:pt x="108" y="319"/>
                  </a:lnTo>
                  <a:lnTo>
                    <a:pt x="111" y="319"/>
                  </a:lnTo>
                  <a:lnTo>
                    <a:pt x="115" y="319"/>
                  </a:lnTo>
                  <a:lnTo>
                    <a:pt x="118" y="315"/>
                  </a:lnTo>
                  <a:lnTo>
                    <a:pt x="118" y="312"/>
                  </a:lnTo>
                  <a:lnTo>
                    <a:pt x="122" y="312"/>
                  </a:lnTo>
                  <a:lnTo>
                    <a:pt x="126" y="312"/>
                  </a:lnTo>
                  <a:lnTo>
                    <a:pt x="129" y="312"/>
                  </a:lnTo>
                  <a:lnTo>
                    <a:pt x="133" y="308"/>
                  </a:lnTo>
                  <a:lnTo>
                    <a:pt x="137" y="308"/>
                  </a:lnTo>
                  <a:lnTo>
                    <a:pt x="140" y="308"/>
                  </a:lnTo>
                  <a:lnTo>
                    <a:pt x="144" y="308"/>
                  </a:lnTo>
                  <a:lnTo>
                    <a:pt x="147" y="308"/>
                  </a:lnTo>
                  <a:lnTo>
                    <a:pt x="151" y="308"/>
                  </a:lnTo>
                  <a:lnTo>
                    <a:pt x="155" y="304"/>
                  </a:lnTo>
                  <a:lnTo>
                    <a:pt x="155" y="300"/>
                  </a:lnTo>
                  <a:lnTo>
                    <a:pt x="158" y="300"/>
                  </a:lnTo>
                  <a:lnTo>
                    <a:pt x="162" y="300"/>
                  </a:lnTo>
                  <a:lnTo>
                    <a:pt x="166" y="300"/>
                  </a:lnTo>
                  <a:lnTo>
                    <a:pt x="166" y="297"/>
                  </a:lnTo>
                  <a:lnTo>
                    <a:pt x="169" y="297"/>
                  </a:lnTo>
                  <a:lnTo>
                    <a:pt x="173" y="293"/>
                  </a:lnTo>
                  <a:lnTo>
                    <a:pt x="176" y="293"/>
                  </a:lnTo>
                  <a:lnTo>
                    <a:pt x="180" y="293"/>
                  </a:lnTo>
                  <a:lnTo>
                    <a:pt x="184" y="293"/>
                  </a:lnTo>
                  <a:lnTo>
                    <a:pt x="187" y="289"/>
                  </a:lnTo>
                  <a:lnTo>
                    <a:pt x="191" y="286"/>
                  </a:lnTo>
                  <a:lnTo>
                    <a:pt x="195" y="286"/>
                  </a:lnTo>
                  <a:lnTo>
                    <a:pt x="195" y="282"/>
                  </a:lnTo>
                  <a:lnTo>
                    <a:pt x="198" y="278"/>
                  </a:lnTo>
                  <a:lnTo>
                    <a:pt x="202" y="278"/>
                  </a:lnTo>
                  <a:lnTo>
                    <a:pt x="205" y="278"/>
                  </a:lnTo>
                  <a:lnTo>
                    <a:pt x="209" y="271"/>
                  </a:lnTo>
                  <a:lnTo>
                    <a:pt x="213" y="271"/>
                  </a:lnTo>
                  <a:lnTo>
                    <a:pt x="216" y="271"/>
                  </a:lnTo>
                  <a:lnTo>
                    <a:pt x="216" y="267"/>
                  </a:lnTo>
                  <a:lnTo>
                    <a:pt x="220" y="267"/>
                  </a:lnTo>
                  <a:lnTo>
                    <a:pt x="224" y="267"/>
                  </a:lnTo>
                  <a:lnTo>
                    <a:pt x="227" y="263"/>
                  </a:lnTo>
                  <a:lnTo>
                    <a:pt x="231" y="263"/>
                  </a:lnTo>
                  <a:lnTo>
                    <a:pt x="234" y="263"/>
                  </a:lnTo>
                  <a:lnTo>
                    <a:pt x="238" y="263"/>
                  </a:lnTo>
                  <a:lnTo>
                    <a:pt x="242" y="256"/>
                  </a:lnTo>
                  <a:lnTo>
                    <a:pt x="245" y="252"/>
                  </a:lnTo>
                  <a:lnTo>
                    <a:pt x="249" y="252"/>
                  </a:lnTo>
                  <a:lnTo>
                    <a:pt x="253" y="249"/>
                  </a:lnTo>
                  <a:lnTo>
                    <a:pt x="256" y="245"/>
                  </a:lnTo>
                  <a:lnTo>
                    <a:pt x="260" y="245"/>
                  </a:lnTo>
                  <a:lnTo>
                    <a:pt x="262" y="241"/>
                  </a:lnTo>
                  <a:lnTo>
                    <a:pt x="262" y="238"/>
                  </a:lnTo>
                  <a:lnTo>
                    <a:pt x="267" y="238"/>
                  </a:lnTo>
                  <a:lnTo>
                    <a:pt x="271" y="234"/>
                  </a:lnTo>
                  <a:lnTo>
                    <a:pt x="274" y="230"/>
                  </a:lnTo>
                  <a:lnTo>
                    <a:pt x="278" y="230"/>
                  </a:lnTo>
                  <a:lnTo>
                    <a:pt x="282" y="230"/>
                  </a:lnTo>
                  <a:lnTo>
                    <a:pt x="285" y="230"/>
                  </a:lnTo>
                  <a:lnTo>
                    <a:pt x="289" y="230"/>
                  </a:lnTo>
                  <a:lnTo>
                    <a:pt x="291" y="230"/>
                  </a:lnTo>
                  <a:lnTo>
                    <a:pt x="296" y="226"/>
                  </a:lnTo>
                  <a:lnTo>
                    <a:pt x="300" y="226"/>
                  </a:lnTo>
                  <a:lnTo>
                    <a:pt x="302" y="223"/>
                  </a:lnTo>
                  <a:lnTo>
                    <a:pt x="307" y="219"/>
                  </a:lnTo>
                  <a:lnTo>
                    <a:pt x="311" y="219"/>
                  </a:lnTo>
                  <a:lnTo>
                    <a:pt x="313" y="215"/>
                  </a:lnTo>
                  <a:lnTo>
                    <a:pt x="318" y="212"/>
                  </a:lnTo>
                  <a:lnTo>
                    <a:pt x="320" y="212"/>
                  </a:lnTo>
                  <a:lnTo>
                    <a:pt x="324" y="208"/>
                  </a:lnTo>
                  <a:lnTo>
                    <a:pt x="329" y="204"/>
                  </a:lnTo>
                  <a:lnTo>
                    <a:pt x="331" y="204"/>
                  </a:lnTo>
                  <a:lnTo>
                    <a:pt x="335" y="201"/>
                  </a:lnTo>
                  <a:lnTo>
                    <a:pt x="340" y="201"/>
                  </a:lnTo>
                  <a:lnTo>
                    <a:pt x="342" y="201"/>
                  </a:lnTo>
                  <a:lnTo>
                    <a:pt x="342" y="197"/>
                  </a:lnTo>
                  <a:lnTo>
                    <a:pt x="346" y="197"/>
                  </a:lnTo>
                  <a:lnTo>
                    <a:pt x="349" y="197"/>
                  </a:lnTo>
                  <a:lnTo>
                    <a:pt x="353" y="193"/>
                  </a:lnTo>
                  <a:lnTo>
                    <a:pt x="357" y="189"/>
                  </a:lnTo>
                  <a:lnTo>
                    <a:pt x="360" y="189"/>
                  </a:lnTo>
                  <a:lnTo>
                    <a:pt x="360" y="186"/>
                  </a:lnTo>
                  <a:lnTo>
                    <a:pt x="364" y="186"/>
                  </a:lnTo>
                  <a:lnTo>
                    <a:pt x="368" y="182"/>
                  </a:lnTo>
                  <a:lnTo>
                    <a:pt x="371" y="178"/>
                  </a:lnTo>
                  <a:lnTo>
                    <a:pt x="375" y="178"/>
                  </a:lnTo>
                  <a:lnTo>
                    <a:pt x="378" y="175"/>
                  </a:lnTo>
                  <a:lnTo>
                    <a:pt x="382" y="171"/>
                  </a:lnTo>
                  <a:lnTo>
                    <a:pt x="382" y="167"/>
                  </a:lnTo>
                  <a:lnTo>
                    <a:pt x="386" y="167"/>
                  </a:lnTo>
                  <a:lnTo>
                    <a:pt x="389" y="164"/>
                  </a:lnTo>
                  <a:lnTo>
                    <a:pt x="393" y="164"/>
                  </a:lnTo>
                  <a:lnTo>
                    <a:pt x="397" y="156"/>
                  </a:lnTo>
                  <a:lnTo>
                    <a:pt x="400" y="156"/>
                  </a:lnTo>
                  <a:lnTo>
                    <a:pt x="400" y="151"/>
                  </a:lnTo>
                  <a:lnTo>
                    <a:pt x="404" y="151"/>
                  </a:lnTo>
                  <a:lnTo>
                    <a:pt x="407" y="151"/>
                  </a:lnTo>
                  <a:lnTo>
                    <a:pt x="411" y="149"/>
                  </a:lnTo>
                  <a:lnTo>
                    <a:pt x="411" y="144"/>
                  </a:lnTo>
                  <a:lnTo>
                    <a:pt x="415" y="140"/>
                  </a:lnTo>
                  <a:lnTo>
                    <a:pt x="418" y="140"/>
                  </a:lnTo>
                  <a:lnTo>
                    <a:pt x="422" y="138"/>
                  </a:lnTo>
                  <a:lnTo>
                    <a:pt x="426" y="138"/>
                  </a:lnTo>
                  <a:lnTo>
                    <a:pt x="429" y="133"/>
                  </a:lnTo>
                  <a:lnTo>
                    <a:pt x="433" y="129"/>
                  </a:lnTo>
                  <a:lnTo>
                    <a:pt x="436" y="127"/>
                  </a:lnTo>
                  <a:lnTo>
                    <a:pt x="440" y="127"/>
                  </a:lnTo>
                  <a:lnTo>
                    <a:pt x="444" y="127"/>
                  </a:lnTo>
                  <a:lnTo>
                    <a:pt x="447" y="127"/>
                  </a:lnTo>
                  <a:lnTo>
                    <a:pt x="451" y="122"/>
                  </a:lnTo>
                  <a:lnTo>
                    <a:pt x="455" y="118"/>
                  </a:lnTo>
                  <a:lnTo>
                    <a:pt x="458" y="114"/>
                  </a:lnTo>
                  <a:lnTo>
                    <a:pt x="462" y="111"/>
                  </a:lnTo>
                  <a:lnTo>
                    <a:pt x="465" y="107"/>
                  </a:lnTo>
                  <a:lnTo>
                    <a:pt x="469" y="107"/>
                  </a:lnTo>
                  <a:lnTo>
                    <a:pt x="469" y="103"/>
                  </a:lnTo>
                  <a:lnTo>
                    <a:pt x="473" y="100"/>
                  </a:lnTo>
                  <a:lnTo>
                    <a:pt x="476" y="100"/>
                  </a:lnTo>
                  <a:lnTo>
                    <a:pt x="480" y="96"/>
                  </a:lnTo>
                  <a:lnTo>
                    <a:pt x="484" y="92"/>
                  </a:lnTo>
                  <a:lnTo>
                    <a:pt x="487" y="92"/>
                  </a:lnTo>
                  <a:lnTo>
                    <a:pt x="491" y="89"/>
                  </a:lnTo>
                  <a:lnTo>
                    <a:pt x="491" y="85"/>
                  </a:lnTo>
                  <a:lnTo>
                    <a:pt x="494" y="85"/>
                  </a:lnTo>
                  <a:lnTo>
                    <a:pt x="498" y="85"/>
                  </a:lnTo>
                  <a:lnTo>
                    <a:pt x="502" y="85"/>
                  </a:lnTo>
                  <a:lnTo>
                    <a:pt x="505" y="81"/>
                  </a:lnTo>
                  <a:lnTo>
                    <a:pt x="509" y="81"/>
                  </a:lnTo>
                  <a:lnTo>
                    <a:pt x="513" y="77"/>
                  </a:lnTo>
                  <a:lnTo>
                    <a:pt x="516" y="77"/>
                  </a:lnTo>
                  <a:lnTo>
                    <a:pt x="520" y="74"/>
                  </a:lnTo>
                  <a:lnTo>
                    <a:pt x="520" y="70"/>
                  </a:lnTo>
                  <a:lnTo>
                    <a:pt x="523" y="70"/>
                  </a:lnTo>
                  <a:lnTo>
                    <a:pt x="527" y="66"/>
                  </a:lnTo>
                  <a:lnTo>
                    <a:pt x="531" y="63"/>
                  </a:lnTo>
                  <a:lnTo>
                    <a:pt x="534" y="59"/>
                  </a:lnTo>
                  <a:lnTo>
                    <a:pt x="538" y="59"/>
                  </a:lnTo>
                  <a:lnTo>
                    <a:pt x="542" y="59"/>
                  </a:lnTo>
                  <a:lnTo>
                    <a:pt x="545" y="52"/>
                  </a:lnTo>
                  <a:lnTo>
                    <a:pt x="549" y="52"/>
                  </a:lnTo>
                  <a:lnTo>
                    <a:pt x="553" y="52"/>
                  </a:lnTo>
                  <a:lnTo>
                    <a:pt x="556" y="48"/>
                  </a:lnTo>
                  <a:lnTo>
                    <a:pt x="560" y="44"/>
                  </a:lnTo>
                  <a:lnTo>
                    <a:pt x="563" y="44"/>
                  </a:lnTo>
                  <a:lnTo>
                    <a:pt x="567" y="44"/>
                  </a:lnTo>
                  <a:lnTo>
                    <a:pt x="567" y="40"/>
                  </a:lnTo>
                  <a:lnTo>
                    <a:pt x="571" y="40"/>
                  </a:lnTo>
                  <a:lnTo>
                    <a:pt x="574" y="40"/>
                  </a:lnTo>
                  <a:lnTo>
                    <a:pt x="578" y="37"/>
                  </a:lnTo>
                  <a:lnTo>
                    <a:pt x="578" y="33"/>
                  </a:lnTo>
                  <a:lnTo>
                    <a:pt x="582" y="29"/>
                  </a:lnTo>
                  <a:lnTo>
                    <a:pt x="585" y="29"/>
                  </a:lnTo>
                  <a:lnTo>
                    <a:pt x="589" y="26"/>
                  </a:lnTo>
                  <a:lnTo>
                    <a:pt x="592" y="22"/>
                  </a:lnTo>
                  <a:lnTo>
                    <a:pt x="596" y="22"/>
                  </a:lnTo>
                  <a:lnTo>
                    <a:pt x="600" y="22"/>
                  </a:lnTo>
                  <a:lnTo>
                    <a:pt x="603" y="14"/>
                  </a:lnTo>
                  <a:lnTo>
                    <a:pt x="607" y="11"/>
                  </a:lnTo>
                  <a:lnTo>
                    <a:pt x="611" y="11"/>
                  </a:lnTo>
                  <a:lnTo>
                    <a:pt x="614" y="11"/>
                  </a:lnTo>
                  <a:lnTo>
                    <a:pt x="618" y="11"/>
                  </a:lnTo>
                  <a:lnTo>
                    <a:pt x="618" y="7"/>
                  </a:lnTo>
                  <a:lnTo>
                    <a:pt x="620" y="7"/>
                  </a:lnTo>
                  <a:lnTo>
                    <a:pt x="625" y="7"/>
                  </a:lnTo>
                  <a:lnTo>
                    <a:pt x="629" y="3"/>
                  </a:lnTo>
                  <a:lnTo>
                    <a:pt x="631" y="0"/>
                  </a:lnTo>
                  <a:lnTo>
                    <a:pt x="636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87" name="Freeform 277">
              <a:extLst>
                <a:ext uri="{FF2B5EF4-FFF2-40B4-BE49-F238E27FC236}">
                  <a16:creationId xmlns:a16="http://schemas.microsoft.com/office/drawing/2014/main" id="{BEC7A31B-79E9-4023-8C36-F29D08AAF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612" y="1978025"/>
              <a:ext cx="992187" cy="590550"/>
            </a:xfrm>
            <a:custGeom>
              <a:avLst/>
              <a:gdLst>
                <a:gd name="T0" fmla="*/ 11 w 625"/>
                <a:gd name="T1" fmla="*/ 364 h 372"/>
                <a:gd name="T2" fmla="*/ 22 w 625"/>
                <a:gd name="T3" fmla="*/ 357 h 372"/>
                <a:gd name="T4" fmla="*/ 35 w 625"/>
                <a:gd name="T5" fmla="*/ 346 h 372"/>
                <a:gd name="T6" fmla="*/ 51 w 625"/>
                <a:gd name="T7" fmla="*/ 342 h 372"/>
                <a:gd name="T8" fmla="*/ 62 w 625"/>
                <a:gd name="T9" fmla="*/ 331 h 372"/>
                <a:gd name="T10" fmla="*/ 68 w 625"/>
                <a:gd name="T11" fmla="*/ 315 h 372"/>
                <a:gd name="T12" fmla="*/ 79 w 625"/>
                <a:gd name="T13" fmla="*/ 311 h 372"/>
                <a:gd name="T14" fmla="*/ 90 w 625"/>
                <a:gd name="T15" fmla="*/ 300 h 372"/>
                <a:gd name="T16" fmla="*/ 100 w 625"/>
                <a:gd name="T17" fmla="*/ 298 h 372"/>
                <a:gd name="T18" fmla="*/ 111 w 625"/>
                <a:gd name="T19" fmla="*/ 289 h 372"/>
                <a:gd name="T20" fmla="*/ 126 w 625"/>
                <a:gd name="T21" fmla="*/ 282 h 372"/>
                <a:gd name="T22" fmla="*/ 140 w 625"/>
                <a:gd name="T23" fmla="*/ 274 h 372"/>
                <a:gd name="T24" fmla="*/ 151 w 625"/>
                <a:gd name="T25" fmla="*/ 267 h 372"/>
                <a:gd name="T26" fmla="*/ 166 w 625"/>
                <a:gd name="T27" fmla="*/ 263 h 372"/>
                <a:gd name="T28" fmla="*/ 180 w 625"/>
                <a:gd name="T29" fmla="*/ 249 h 372"/>
                <a:gd name="T30" fmla="*/ 191 w 625"/>
                <a:gd name="T31" fmla="*/ 245 h 372"/>
                <a:gd name="T32" fmla="*/ 206 w 625"/>
                <a:gd name="T33" fmla="*/ 241 h 372"/>
                <a:gd name="T34" fmla="*/ 220 w 625"/>
                <a:gd name="T35" fmla="*/ 237 h 372"/>
                <a:gd name="T36" fmla="*/ 235 w 625"/>
                <a:gd name="T37" fmla="*/ 234 h 372"/>
                <a:gd name="T38" fmla="*/ 245 w 625"/>
                <a:gd name="T39" fmla="*/ 226 h 372"/>
                <a:gd name="T40" fmla="*/ 260 w 625"/>
                <a:gd name="T41" fmla="*/ 223 h 372"/>
                <a:gd name="T42" fmla="*/ 271 w 625"/>
                <a:gd name="T43" fmla="*/ 215 h 372"/>
                <a:gd name="T44" fmla="*/ 282 w 625"/>
                <a:gd name="T45" fmla="*/ 208 h 372"/>
                <a:gd name="T46" fmla="*/ 296 w 625"/>
                <a:gd name="T47" fmla="*/ 197 h 372"/>
                <a:gd name="T48" fmla="*/ 307 w 625"/>
                <a:gd name="T49" fmla="*/ 189 h 372"/>
                <a:gd name="T50" fmla="*/ 322 w 625"/>
                <a:gd name="T51" fmla="*/ 186 h 372"/>
                <a:gd name="T52" fmla="*/ 336 w 625"/>
                <a:gd name="T53" fmla="*/ 175 h 372"/>
                <a:gd name="T54" fmla="*/ 351 w 625"/>
                <a:gd name="T55" fmla="*/ 163 h 372"/>
                <a:gd name="T56" fmla="*/ 364 w 625"/>
                <a:gd name="T57" fmla="*/ 156 h 372"/>
                <a:gd name="T58" fmla="*/ 375 w 625"/>
                <a:gd name="T59" fmla="*/ 145 h 372"/>
                <a:gd name="T60" fmla="*/ 382 w 625"/>
                <a:gd name="T61" fmla="*/ 130 h 372"/>
                <a:gd name="T62" fmla="*/ 393 w 625"/>
                <a:gd name="T63" fmla="*/ 125 h 372"/>
                <a:gd name="T64" fmla="*/ 404 w 625"/>
                <a:gd name="T65" fmla="*/ 114 h 372"/>
                <a:gd name="T66" fmla="*/ 418 w 625"/>
                <a:gd name="T67" fmla="*/ 112 h 372"/>
                <a:gd name="T68" fmla="*/ 429 w 625"/>
                <a:gd name="T69" fmla="*/ 108 h 372"/>
                <a:gd name="T70" fmla="*/ 444 w 625"/>
                <a:gd name="T71" fmla="*/ 103 h 372"/>
                <a:gd name="T72" fmla="*/ 451 w 625"/>
                <a:gd name="T73" fmla="*/ 92 h 372"/>
                <a:gd name="T74" fmla="*/ 466 w 625"/>
                <a:gd name="T75" fmla="*/ 86 h 372"/>
                <a:gd name="T76" fmla="*/ 476 w 625"/>
                <a:gd name="T77" fmla="*/ 70 h 372"/>
                <a:gd name="T78" fmla="*/ 487 w 625"/>
                <a:gd name="T79" fmla="*/ 63 h 372"/>
                <a:gd name="T80" fmla="*/ 502 w 625"/>
                <a:gd name="T81" fmla="*/ 59 h 372"/>
                <a:gd name="T82" fmla="*/ 516 w 625"/>
                <a:gd name="T83" fmla="*/ 55 h 372"/>
                <a:gd name="T84" fmla="*/ 531 w 625"/>
                <a:gd name="T85" fmla="*/ 55 h 372"/>
                <a:gd name="T86" fmla="*/ 542 w 625"/>
                <a:gd name="T87" fmla="*/ 44 h 372"/>
                <a:gd name="T88" fmla="*/ 553 w 625"/>
                <a:gd name="T89" fmla="*/ 29 h 372"/>
                <a:gd name="T90" fmla="*/ 567 w 625"/>
                <a:gd name="T91" fmla="*/ 26 h 372"/>
                <a:gd name="T92" fmla="*/ 582 w 625"/>
                <a:gd name="T93" fmla="*/ 22 h 372"/>
                <a:gd name="T94" fmla="*/ 592 w 625"/>
                <a:gd name="T95" fmla="*/ 11 h 372"/>
                <a:gd name="T96" fmla="*/ 607 w 625"/>
                <a:gd name="T97" fmla="*/ 3 h 372"/>
                <a:gd name="T98" fmla="*/ 622 w 625"/>
                <a:gd name="T9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5" h="372">
                  <a:moveTo>
                    <a:pt x="0" y="372"/>
                  </a:moveTo>
                  <a:lnTo>
                    <a:pt x="4" y="372"/>
                  </a:lnTo>
                  <a:lnTo>
                    <a:pt x="6" y="368"/>
                  </a:lnTo>
                  <a:lnTo>
                    <a:pt x="11" y="364"/>
                  </a:lnTo>
                  <a:lnTo>
                    <a:pt x="13" y="361"/>
                  </a:lnTo>
                  <a:lnTo>
                    <a:pt x="17" y="361"/>
                  </a:lnTo>
                  <a:lnTo>
                    <a:pt x="22" y="361"/>
                  </a:lnTo>
                  <a:lnTo>
                    <a:pt x="22" y="357"/>
                  </a:lnTo>
                  <a:lnTo>
                    <a:pt x="24" y="357"/>
                  </a:lnTo>
                  <a:lnTo>
                    <a:pt x="29" y="353"/>
                  </a:lnTo>
                  <a:lnTo>
                    <a:pt x="33" y="346"/>
                  </a:lnTo>
                  <a:lnTo>
                    <a:pt x="35" y="346"/>
                  </a:lnTo>
                  <a:lnTo>
                    <a:pt x="40" y="342"/>
                  </a:lnTo>
                  <a:lnTo>
                    <a:pt x="42" y="342"/>
                  </a:lnTo>
                  <a:lnTo>
                    <a:pt x="46" y="342"/>
                  </a:lnTo>
                  <a:lnTo>
                    <a:pt x="51" y="342"/>
                  </a:lnTo>
                  <a:lnTo>
                    <a:pt x="51" y="335"/>
                  </a:lnTo>
                  <a:lnTo>
                    <a:pt x="53" y="335"/>
                  </a:lnTo>
                  <a:lnTo>
                    <a:pt x="57" y="331"/>
                  </a:lnTo>
                  <a:lnTo>
                    <a:pt x="62" y="331"/>
                  </a:lnTo>
                  <a:lnTo>
                    <a:pt x="62" y="326"/>
                  </a:lnTo>
                  <a:lnTo>
                    <a:pt x="64" y="326"/>
                  </a:lnTo>
                  <a:lnTo>
                    <a:pt x="68" y="320"/>
                  </a:lnTo>
                  <a:lnTo>
                    <a:pt x="68" y="315"/>
                  </a:lnTo>
                  <a:lnTo>
                    <a:pt x="71" y="315"/>
                  </a:lnTo>
                  <a:lnTo>
                    <a:pt x="75" y="315"/>
                  </a:lnTo>
                  <a:lnTo>
                    <a:pt x="79" y="315"/>
                  </a:lnTo>
                  <a:lnTo>
                    <a:pt x="79" y="311"/>
                  </a:lnTo>
                  <a:lnTo>
                    <a:pt x="82" y="309"/>
                  </a:lnTo>
                  <a:lnTo>
                    <a:pt x="86" y="304"/>
                  </a:lnTo>
                  <a:lnTo>
                    <a:pt x="90" y="304"/>
                  </a:lnTo>
                  <a:lnTo>
                    <a:pt x="90" y="300"/>
                  </a:lnTo>
                  <a:lnTo>
                    <a:pt x="93" y="300"/>
                  </a:lnTo>
                  <a:lnTo>
                    <a:pt x="97" y="300"/>
                  </a:lnTo>
                  <a:lnTo>
                    <a:pt x="100" y="300"/>
                  </a:lnTo>
                  <a:lnTo>
                    <a:pt x="100" y="298"/>
                  </a:lnTo>
                  <a:lnTo>
                    <a:pt x="104" y="298"/>
                  </a:lnTo>
                  <a:lnTo>
                    <a:pt x="108" y="298"/>
                  </a:lnTo>
                  <a:lnTo>
                    <a:pt x="108" y="293"/>
                  </a:lnTo>
                  <a:lnTo>
                    <a:pt x="111" y="289"/>
                  </a:lnTo>
                  <a:lnTo>
                    <a:pt x="115" y="287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6" y="282"/>
                  </a:lnTo>
                  <a:lnTo>
                    <a:pt x="129" y="278"/>
                  </a:lnTo>
                  <a:lnTo>
                    <a:pt x="133" y="274"/>
                  </a:lnTo>
                  <a:lnTo>
                    <a:pt x="137" y="274"/>
                  </a:lnTo>
                  <a:lnTo>
                    <a:pt x="140" y="274"/>
                  </a:lnTo>
                  <a:lnTo>
                    <a:pt x="144" y="274"/>
                  </a:lnTo>
                  <a:lnTo>
                    <a:pt x="148" y="274"/>
                  </a:lnTo>
                  <a:lnTo>
                    <a:pt x="148" y="271"/>
                  </a:lnTo>
                  <a:lnTo>
                    <a:pt x="151" y="267"/>
                  </a:lnTo>
                  <a:lnTo>
                    <a:pt x="155" y="267"/>
                  </a:lnTo>
                  <a:lnTo>
                    <a:pt x="158" y="267"/>
                  </a:lnTo>
                  <a:lnTo>
                    <a:pt x="162" y="263"/>
                  </a:lnTo>
                  <a:lnTo>
                    <a:pt x="166" y="263"/>
                  </a:lnTo>
                  <a:lnTo>
                    <a:pt x="169" y="260"/>
                  </a:lnTo>
                  <a:lnTo>
                    <a:pt x="173" y="252"/>
                  </a:lnTo>
                  <a:lnTo>
                    <a:pt x="177" y="249"/>
                  </a:lnTo>
                  <a:lnTo>
                    <a:pt x="180" y="249"/>
                  </a:lnTo>
                  <a:lnTo>
                    <a:pt x="184" y="249"/>
                  </a:lnTo>
                  <a:lnTo>
                    <a:pt x="187" y="249"/>
                  </a:lnTo>
                  <a:lnTo>
                    <a:pt x="187" y="245"/>
                  </a:lnTo>
                  <a:lnTo>
                    <a:pt x="191" y="245"/>
                  </a:lnTo>
                  <a:lnTo>
                    <a:pt x="195" y="245"/>
                  </a:lnTo>
                  <a:lnTo>
                    <a:pt x="198" y="245"/>
                  </a:lnTo>
                  <a:lnTo>
                    <a:pt x="202" y="245"/>
                  </a:lnTo>
                  <a:lnTo>
                    <a:pt x="206" y="241"/>
                  </a:lnTo>
                  <a:lnTo>
                    <a:pt x="209" y="237"/>
                  </a:lnTo>
                  <a:lnTo>
                    <a:pt x="213" y="237"/>
                  </a:lnTo>
                  <a:lnTo>
                    <a:pt x="216" y="237"/>
                  </a:lnTo>
                  <a:lnTo>
                    <a:pt x="220" y="237"/>
                  </a:lnTo>
                  <a:lnTo>
                    <a:pt x="224" y="237"/>
                  </a:lnTo>
                  <a:lnTo>
                    <a:pt x="227" y="237"/>
                  </a:lnTo>
                  <a:lnTo>
                    <a:pt x="231" y="234"/>
                  </a:lnTo>
                  <a:lnTo>
                    <a:pt x="235" y="234"/>
                  </a:lnTo>
                  <a:lnTo>
                    <a:pt x="238" y="234"/>
                  </a:lnTo>
                  <a:lnTo>
                    <a:pt x="238" y="230"/>
                  </a:lnTo>
                  <a:lnTo>
                    <a:pt x="242" y="230"/>
                  </a:lnTo>
                  <a:lnTo>
                    <a:pt x="245" y="226"/>
                  </a:lnTo>
                  <a:lnTo>
                    <a:pt x="249" y="223"/>
                  </a:lnTo>
                  <a:lnTo>
                    <a:pt x="253" y="223"/>
                  </a:lnTo>
                  <a:lnTo>
                    <a:pt x="256" y="223"/>
                  </a:lnTo>
                  <a:lnTo>
                    <a:pt x="260" y="223"/>
                  </a:lnTo>
                  <a:lnTo>
                    <a:pt x="264" y="219"/>
                  </a:lnTo>
                  <a:lnTo>
                    <a:pt x="267" y="219"/>
                  </a:lnTo>
                  <a:lnTo>
                    <a:pt x="267" y="215"/>
                  </a:lnTo>
                  <a:lnTo>
                    <a:pt x="271" y="215"/>
                  </a:lnTo>
                  <a:lnTo>
                    <a:pt x="274" y="215"/>
                  </a:lnTo>
                  <a:lnTo>
                    <a:pt x="274" y="212"/>
                  </a:lnTo>
                  <a:lnTo>
                    <a:pt x="278" y="208"/>
                  </a:lnTo>
                  <a:lnTo>
                    <a:pt x="282" y="208"/>
                  </a:lnTo>
                  <a:lnTo>
                    <a:pt x="285" y="204"/>
                  </a:lnTo>
                  <a:lnTo>
                    <a:pt x="289" y="200"/>
                  </a:lnTo>
                  <a:lnTo>
                    <a:pt x="293" y="197"/>
                  </a:lnTo>
                  <a:lnTo>
                    <a:pt x="296" y="197"/>
                  </a:lnTo>
                  <a:lnTo>
                    <a:pt x="296" y="189"/>
                  </a:lnTo>
                  <a:lnTo>
                    <a:pt x="300" y="189"/>
                  </a:lnTo>
                  <a:lnTo>
                    <a:pt x="302" y="189"/>
                  </a:lnTo>
                  <a:lnTo>
                    <a:pt x="307" y="189"/>
                  </a:lnTo>
                  <a:lnTo>
                    <a:pt x="311" y="189"/>
                  </a:lnTo>
                  <a:lnTo>
                    <a:pt x="313" y="186"/>
                  </a:lnTo>
                  <a:lnTo>
                    <a:pt x="318" y="186"/>
                  </a:lnTo>
                  <a:lnTo>
                    <a:pt x="322" y="186"/>
                  </a:lnTo>
                  <a:lnTo>
                    <a:pt x="325" y="186"/>
                  </a:lnTo>
                  <a:lnTo>
                    <a:pt x="329" y="186"/>
                  </a:lnTo>
                  <a:lnTo>
                    <a:pt x="331" y="178"/>
                  </a:lnTo>
                  <a:lnTo>
                    <a:pt x="336" y="175"/>
                  </a:lnTo>
                  <a:lnTo>
                    <a:pt x="340" y="171"/>
                  </a:lnTo>
                  <a:lnTo>
                    <a:pt x="342" y="171"/>
                  </a:lnTo>
                  <a:lnTo>
                    <a:pt x="347" y="171"/>
                  </a:lnTo>
                  <a:lnTo>
                    <a:pt x="351" y="163"/>
                  </a:lnTo>
                  <a:lnTo>
                    <a:pt x="353" y="163"/>
                  </a:lnTo>
                  <a:lnTo>
                    <a:pt x="358" y="160"/>
                  </a:lnTo>
                  <a:lnTo>
                    <a:pt x="360" y="156"/>
                  </a:lnTo>
                  <a:lnTo>
                    <a:pt x="364" y="156"/>
                  </a:lnTo>
                  <a:lnTo>
                    <a:pt x="364" y="152"/>
                  </a:lnTo>
                  <a:lnTo>
                    <a:pt x="369" y="152"/>
                  </a:lnTo>
                  <a:lnTo>
                    <a:pt x="371" y="145"/>
                  </a:lnTo>
                  <a:lnTo>
                    <a:pt x="375" y="145"/>
                  </a:lnTo>
                  <a:lnTo>
                    <a:pt x="375" y="138"/>
                  </a:lnTo>
                  <a:lnTo>
                    <a:pt x="380" y="138"/>
                  </a:lnTo>
                  <a:lnTo>
                    <a:pt x="382" y="138"/>
                  </a:lnTo>
                  <a:lnTo>
                    <a:pt x="382" y="130"/>
                  </a:lnTo>
                  <a:lnTo>
                    <a:pt x="386" y="130"/>
                  </a:lnTo>
                  <a:lnTo>
                    <a:pt x="389" y="130"/>
                  </a:lnTo>
                  <a:lnTo>
                    <a:pt x="393" y="130"/>
                  </a:lnTo>
                  <a:lnTo>
                    <a:pt x="393" y="125"/>
                  </a:lnTo>
                  <a:lnTo>
                    <a:pt x="397" y="123"/>
                  </a:lnTo>
                  <a:lnTo>
                    <a:pt x="400" y="123"/>
                  </a:lnTo>
                  <a:lnTo>
                    <a:pt x="404" y="119"/>
                  </a:lnTo>
                  <a:lnTo>
                    <a:pt x="404" y="114"/>
                  </a:lnTo>
                  <a:lnTo>
                    <a:pt x="408" y="114"/>
                  </a:lnTo>
                  <a:lnTo>
                    <a:pt x="411" y="114"/>
                  </a:lnTo>
                  <a:lnTo>
                    <a:pt x="415" y="112"/>
                  </a:lnTo>
                  <a:lnTo>
                    <a:pt x="418" y="112"/>
                  </a:lnTo>
                  <a:lnTo>
                    <a:pt x="422" y="112"/>
                  </a:lnTo>
                  <a:lnTo>
                    <a:pt x="422" y="108"/>
                  </a:lnTo>
                  <a:lnTo>
                    <a:pt x="426" y="108"/>
                  </a:lnTo>
                  <a:lnTo>
                    <a:pt x="429" y="108"/>
                  </a:lnTo>
                  <a:lnTo>
                    <a:pt x="433" y="103"/>
                  </a:lnTo>
                  <a:lnTo>
                    <a:pt x="437" y="103"/>
                  </a:lnTo>
                  <a:lnTo>
                    <a:pt x="440" y="103"/>
                  </a:lnTo>
                  <a:lnTo>
                    <a:pt x="444" y="103"/>
                  </a:lnTo>
                  <a:lnTo>
                    <a:pt x="444" y="101"/>
                  </a:lnTo>
                  <a:lnTo>
                    <a:pt x="447" y="101"/>
                  </a:lnTo>
                  <a:lnTo>
                    <a:pt x="451" y="101"/>
                  </a:lnTo>
                  <a:lnTo>
                    <a:pt x="451" y="92"/>
                  </a:lnTo>
                  <a:lnTo>
                    <a:pt x="455" y="88"/>
                  </a:lnTo>
                  <a:lnTo>
                    <a:pt x="458" y="88"/>
                  </a:lnTo>
                  <a:lnTo>
                    <a:pt x="462" y="86"/>
                  </a:lnTo>
                  <a:lnTo>
                    <a:pt x="466" y="86"/>
                  </a:lnTo>
                  <a:lnTo>
                    <a:pt x="469" y="81"/>
                  </a:lnTo>
                  <a:lnTo>
                    <a:pt x="473" y="77"/>
                  </a:lnTo>
                  <a:lnTo>
                    <a:pt x="473" y="70"/>
                  </a:lnTo>
                  <a:lnTo>
                    <a:pt x="476" y="70"/>
                  </a:lnTo>
                  <a:lnTo>
                    <a:pt x="480" y="70"/>
                  </a:lnTo>
                  <a:lnTo>
                    <a:pt x="480" y="66"/>
                  </a:lnTo>
                  <a:lnTo>
                    <a:pt x="484" y="63"/>
                  </a:lnTo>
                  <a:lnTo>
                    <a:pt x="487" y="63"/>
                  </a:lnTo>
                  <a:lnTo>
                    <a:pt x="491" y="59"/>
                  </a:lnTo>
                  <a:lnTo>
                    <a:pt x="495" y="59"/>
                  </a:lnTo>
                  <a:lnTo>
                    <a:pt x="498" y="59"/>
                  </a:lnTo>
                  <a:lnTo>
                    <a:pt x="502" y="59"/>
                  </a:lnTo>
                  <a:lnTo>
                    <a:pt x="505" y="59"/>
                  </a:lnTo>
                  <a:lnTo>
                    <a:pt x="509" y="59"/>
                  </a:lnTo>
                  <a:lnTo>
                    <a:pt x="513" y="59"/>
                  </a:lnTo>
                  <a:lnTo>
                    <a:pt x="516" y="55"/>
                  </a:lnTo>
                  <a:lnTo>
                    <a:pt x="520" y="55"/>
                  </a:lnTo>
                  <a:lnTo>
                    <a:pt x="524" y="55"/>
                  </a:lnTo>
                  <a:lnTo>
                    <a:pt x="527" y="55"/>
                  </a:lnTo>
                  <a:lnTo>
                    <a:pt x="531" y="55"/>
                  </a:lnTo>
                  <a:lnTo>
                    <a:pt x="531" y="51"/>
                  </a:lnTo>
                  <a:lnTo>
                    <a:pt x="534" y="51"/>
                  </a:lnTo>
                  <a:lnTo>
                    <a:pt x="538" y="51"/>
                  </a:lnTo>
                  <a:lnTo>
                    <a:pt x="542" y="44"/>
                  </a:lnTo>
                  <a:lnTo>
                    <a:pt x="542" y="40"/>
                  </a:lnTo>
                  <a:lnTo>
                    <a:pt x="545" y="37"/>
                  </a:lnTo>
                  <a:lnTo>
                    <a:pt x="549" y="29"/>
                  </a:lnTo>
                  <a:lnTo>
                    <a:pt x="553" y="29"/>
                  </a:lnTo>
                  <a:lnTo>
                    <a:pt x="556" y="29"/>
                  </a:lnTo>
                  <a:lnTo>
                    <a:pt x="560" y="29"/>
                  </a:lnTo>
                  <a:lnTo>
                    <a:pt x="563" y="29"/>
                  </a:lnTo>
                  <a:lnTo>
                    <a:pt x="567" y="26"/>
                  </a:lnTo>
                  <a:lnTo>
                    <a:pt x="571" y="26"/>
                  </a:lnTo>
                  <a:lnTo>
                    <a:pt x="574" y="26"/>
                  </a:lnTo>
                  <a:lnTo>
                    <a:pt x="578" y="22"/>
                  </a:lnTo>
                  <a:lnTo>
                    <a:pt x="582" y="22"/>
                  </a:lnTo>
                  <a:lnTo>
                    <a:pt x="585" y="14"/>
                  </a:lnTo>
                  <a:lnTo>
                    <a:pt x="589" y="14"/>
                  </a:lnTo>
                  <a:lnTo>
                    <a:pt x="589" y="11"/>
                  </a:lnTo>
                  <a:lnTo>
                    <a:pt x="592" y="11"/>
                  </a:lnTo>
                  <a:lnTo>
                    <a:pt x="596" y="7"/>
                  </a:lnTo>
                  <a:lnTo>
                    <a:pt x="600" y="7"/>
                  </a:lnTo>
                  <a:lnTo>
                    <a:pt x="603" y="7"/>
                  </a:lnTo>
                  <a:lnTo>
                    <a:pt x="607" y="3"/>
                  </a:lnTo>
                  <a:lnTo>
                    <a:pt x="611" y="0"/>
                  </a:lnTo>
                  <a:lnTo>
                    <a:pt x="614" y="0"/>
                  </a:lnTo>
                  <a:lnTo>
                    <a:pt x="618" y="0"/>
                  </a:lnTo>
                  <a:lnTo>
                    <a:pt x="622" y="0"/>
                  </a:lnTo>
                  <a:lnTo>
                    <a:pt x="625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88" name="Freeform 278">
              <a:extLst>
                <a:ext uri="{FF2B5EF4-FFF2-40B4-BE49-F238E27FC236}">
                  <a16:creationId xmlns:a16="http://schemas.microsoft.com/office/drawing/2014/main" id="{0016AB63-8232-432F-BB54-2D588CA84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800" y="1600200"/>
              <a:ext cx="698500" cy="377825"/>
            </a:xfrm>
            <a:custGeom>
              <a:avLst/>
              <a:gdLst>
                <a:gd name="T0" fmla="*/ 7 w 440"/>
                <a:gd name="T1" fmla="*/ 234 h 238"/>
                <a:gd name="T2" fmla="*/ 18 w 440"/>
                <a:gd name="T3" fmla="*/ 227 h 238"/>
                <a:gd name="T4" fmla="*/ 29 w 440"/>
                <a:gd name="T5" fmla="*/ 227 h 238"/>
                <a:gd name="T6" fmla="*/ 40 w 440"/>
                <a:gd name="T7" fmla="*/ 223 h 238"/>
                <a:gd name="T8" fmla="*/ 51 w 440"/>
                <a:gd name="T9" fmla="*/ 219 h 238"/>
                <a:gd name="T10" fmla="*/ 62 w 440"/>
                <a:gd name="T11" fmla="*/ 208 h 238"/>
                <a:gd name="T12" fmla="*/ 68 w 440"/>
                <a:gd name="T13" fmla="*/ 193 h 238"/>
                <a:gd name="T14" fmla="*/ 79 w 440"/>
                <a:gd name="T15" fmla="*/ 182 h 238"/>
                <a:gd name="T16" fmla="*/ 91 w 440"/>
                <a:gd name="T17" fmla="*/ 178 h 238"/>
                <a:gd name="T18" fmla="*/ 102 w 440"/>
                <a:gd name="T19" fmla="*/ 167 h 238"/>
                <a:gd name="T20" fmla="*/ 113 w 440"/>
                <a:gd name="T21" fmla="*/ 164 h 238"/>
                <a:gd name="T22" fmla="*/ 119 w 440"/>
                <a:gd name="T23" fmla="*/ 151 h 238"/>
                <a:gd name="T24" fmla="*/ 130 w 440"/>
                <a:gd name="T25" fmla="*/ 149 h 238"/>
                <a:gd name="T26" fmla="*/ 141 w 440"/>
                <a:gd name="T27" fmla="*/ 149 h 238"/>
                <a:gd name="T28" fmla="*/ 151 w 440"/>
                <a:gd name="T29" fmla="*/ 149 h 238"/>
                <a:gd name="T30" fmla="*/ 159 w 440"/>
                <a:gd name="T31" fmla="*/ 140 h 238"/>
                <a:gd name="T32" fmla="*/ 170 w 440"/>
                <a:gd name="T33" fmla="*/ 140 h 238"/>
                <a:gd name="T34" fmla="*/ 180 w 440"/>
                <a:gd name="T35" fmla="*/ 140 h 238"/>
                <a:gd name="T36" fmla="*/ 191 w 440"/>
                <a:gd name="T37" fmla="*/ 127 h 238"/>
                <a:gd name="T38" fmla="*/ 202 w 440"/>
                <a:gd name="T39" fmla="*/ 111 h 238"/>
                <a:gd name="T40" fmla="*/ 213 w 440"/>
                <a:gd name="T41" fmla="*/ 111 h 238"/>
                <a:gd name="T42" fmla="*/ 224 w 440"/>
                <a:gd name="T43" fmla="*/ 96 h 238"/>
                <a:gd name="T44" fmla="*/ 235 w 440"/>
                <a:gd name="T45" fmla="*/ 89 h 238"/>
                <a:gd name="T46" fmla="*/ 246 w 440"/>
                <a:gd name="T47" fmla="*/ 74 h 238"/>
                <a:gd name="T48" fmla="*/ 257 w 440"/>
                <a:gd name="T49" fmla="*/ 66 h 238"/>
                <a:gd name="T50" fmla="*/ 267 w 440"/>
                <a:gd name="T51" fmla="*/ 66 h 238"/>
                <a:gd name="T52" fmla="*/ 278 w 440"/>
                <a:gd name="T53" fmla="*/ 55 h 238"/>
                <a:gd name="T54" fmla="*/ 289 w 440"/>
                <a:gd name="T55" fmla="*/ 55 h 238"/>
                <a:gd name="T56" fmla="*/ 300 w 440"/>
                <a:gd name="T57" fmla="*/ 48 h 238"/>
                <a:gd name="T58" fmla="*/ 311 w 440"/>
                <a:gd name="T59" fmla="*/ 48 h 238"/>
                <a:gd name="T60" fmla="*/ 322 w 440"/>
                <a:gd name="T61" fmla="*/ 48 h 238"/>
                <a:gd name="T62" fmla="*/ 333 w 440"/>
                <a:gd name="T63" fmla="*/ 48 h 238"/>
                <a:gd name="T64" fmla="*/ 344 w 440"/>
                <a:gd name="T65" fmla="*/ 37 h 238"/>
                <a:gd name="T66" fmla="*/ 351 w 440"/>
                <a:gd name="T67" fmla="*/ 26 h 238"/>
                <a:gd name="T68" fmla="*/ 362 w 440"/>
                <a:gd name="T69" fmla="*/ 26 h 238"/>
                <a:gd name="T70" fmla="*/ 373 w 440"/>
                <a:gd name="T71" fmla="*/ 11 h 238"/>
                <a:gd name="T72" fmla="*/ 382 w 440"/>
                <a:gd name="T73" fmla="*/ 11 h 238"/>
                <a:gd name="T74" fmla="*/ 393 w 440"/>
                <a:gd name="T75" fmla="*/ 11 h 238"/>
                <a:gd name="T76" fmla="*/ 404 w 440"/>
                <a:gd name="T77" fmla="*/ 11 h 238"/>
                <a:gd name="T78" fmla="*/ 411 w 440"/>
                <a:gd name="T79" fmla="*/ 0 h 238"/>
                <a:gd name="T80" fmla="*/ 422 w 440"/>
                <a:gd name="T81" fmla="*/ 0 h 238"/>
                <a:gd name="T82" fmla="*/ 433 w 440"/>
                <a:gd name="T8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0" h="238">
                  <a:moveTo>
                    <a:pt x="0" y="238"/>
                  </a:moveTo>
                  <a:lnTo>
                    <a:pt x="4" y="238"/>
                  </a:lnTo>
                  <a:lnTo>
                    <a:pt x="7" y="234"/>
                  </a:lnTo>
                  <a:lnTo>
                    <a:pt x="11" y="227"/>
                  </a:lnTo>
                  <a:lnTo>
                    <a:pt x="15" y="227"/>
                  </a:lnTo>
                  <a:lnTo>
                    <a:pt x="18" y="227"/>
                  </a:lnTo>
                  <a:lnTo>
                    <a:pt x="22" y="227"/>
                  </a:lnTo>
                  <a:lnTo>
                    <a:pt x="26" y="227"/>
                  </a:lnTo>
                  <a:lnTo>
                    <a:pt x="29" y="227"/>
                  </a:lnTo>
                  <a:lnTo>
                    <a:pt x="33" y="227"/>
                  </a:lnTo>
                  <a:lnTo>
                    <a:pt x="35" y="227"/>
                  </a:lnTo>
                  <a:lnTo>
                    <a:pt x="40" y="223"/>
                  </a:lnTo>
                  <a:lnTo>
                    <a:pt x="44" y="223"/>
                  </a:lnTo>
                  <a:lnTo>
                    <a:pt x="46" y="223"/>
                  </a:lnTo>
                  <a:lnTo>
                    <a:pt x="51" y="219"/>
                  </a:lnTo>
                  <a:lnTo>
                    <a:pt x="55" y="215"/>
                  </a:lnTo>
                  <a:lnTo>
                    <a:pt x="57" y="212"/>
                  </a:lnTo>
                  <a:lnTo>
                    <a:pt x="62" y="208"/>
                  </a:lnTo>
                  <a:lnTo>
                    <a:pt x="62" y="197"/>
                  </a:lnTo>
                  <a:lnTo>
                    <a:pt x="64" y="193"/>
                  </a:lnTo>
                  <a:lnTo>
                    <a:pt x="68" y="193"/>
                  </a:lnTo>
                  <a:lnTo>
                    <a:pt x="73" y="193"/>
                  </a:lnTo>
                  <a:lnTo>
                    <a:pt x="75" y="190"/>
                  </a:lnTo>
                  <a:lnTo>
                    <a:pt x="79" y="182"/>
                  </a:lnTo>
                  <a:lnTo>
                    <a:pt x="84" y="182"/>
                  </a:lnTo>
                  <a:lnTo>
                    <a:pt x="86" y="182"/>
                  </a:lnTo>
                  <a:lnTo>
                    <a:pt x="91" y="178"/>
                  </a:lnTo>
                  <a:lnTo>
                    <a:pt x="93" y="178"/>
                  </a:lnTo>
                  <a:lnTo>
                    <a:pt x="97" y="175"/>
                  </a:lnTo>
                  <a:lnTo>
                    <a:pt x="102" y="167"/>
                  </a:lnTo>
                  <a:lnTo>
                    <a:pt x="104" y="164"/>
                  </a:lnTo>
                  <a:lnTo>
                    <a:pt x="108" y="164"/>
                  </a:lnTo>
                  <a:lnTo>
                    <a:pt x="113" y="164"/>
                  </a:lnTo>
                  <a:lnTo>
                    <a:pt x="113" y="160"/>
                  </a:lnTo>
                  <a:lnTo>
                    <a:pt x="115" y="151"/>
                  </a:lnTo>
                  <a:lnTo>
                    <a:pt x="119" y="151"/>
                  </a:lnTo>
                  <a:lnTo>
                    <a:pt x="122" y="151"/>
                  </a:lnTo>
                  <a:lnTo>
                    <a:pt x="126" y="151"/>
                  </a:lnTo>
                  <a:lnTo>
                    <a:pt x="130" y="149"/>
                  </a:lnTo>
                  <a:lnTo>
                    <a:pt x="133" y="149"/>
                  </a:lnTo>
                  <a:lnTo>
                    <a:pt x="137" y="149"/>
                  </a:lnTo>
                  <a:lnTo>
                    <a:pt x="141" y="149"/>
                  </a:lnTo>
                  <a:lnTo>
                    <a:pt x="144" y="149"/>
                  </a:lnTo>
                  <a:lnTo>
                    <a:pt x="148" y="149"/>
                  </a:lnTo>
                  <a:lnTo>
                    <a:pt x="151" y="149"/>
                  </a:lnTo>
                  <a:lnTo>
                    <a:pt x="151" y="140"/>
                  </a:lnTo>
                  <a:lnTo>
                    <a:pt x="155" y="140"/>
                  </a:lnTo>
                  <a:lnTo>
                    <a:pt x="159" y="140"/>
                  </a:lnTo>
                  <a:lnTo>
                    <a:pt x="162" y="140"/>
                  </a:lnTo>
                  <a:lnTo>
                    <a:pt x="166" y="140"/>
                  </a:lnTo>
                  <a:lnTo>
                    <a:pt x="170" y="140"/>
                  </a:lnTo>
                  <a:lnTo>
                    <a:pt x="173" y="140"/>
                  </a:lnTo>
                  <a:lnTo>
                    <a:pt x="177" y="140"/>
                  </a:lnTo>
                  <a:lnTo>
                    <a:pt x="180" y="140"/>
                  </a:lnTo>
                  <a:lnTo>
                    <a:pt x="184" y="140"/>
                  </a:lnTo>
                  <a:lnTo>
                    <a:pt x="188" y="138"/>
                  </a:lnTo>
                  <a:lnTo>
                    <a:pt x="191" y="127"/>
                  </a:lnTo>
                  <a:lnTo>
                    <a:pt x="195" y="118"/>
                  </a:lnTo>
                  <a:lnTo>
                    <a:pt x="199" y="111"/>
                  </a:lnTo>
                  <a:lnTo>
                    <a:pt x="202" y="111"/>
                  </a:lnTo>
                  <a:lnTo>
                    <a:pt x="206" y="111"/>
                  </a:lnTo>
                  <a:lnTo>
                    <a:pt x="209" y="111"/>
                  </a:lnTo>
                  <a:lnTo>
                    <a:pt x="213" y="111"/>
                  </a:lnTo>
                  <a:lnTo>
                    <a:pt x="217" y="103"/>
                  </a:lnTo>
                  <a:lnTo>
                    <a:pt x="220" y="96"/>
                  </a:lnTo>
                  <a:lnTo>
                    <a:pt x="224" y="96"/>
                  </a:lnTo>
                  <a:lnTo>
                    <a:pt x="228" y="96"/>
                  </a:lnTo>
                  <a:lnTo>
                    <a:pt x="231" y="89"/>
                  </a:lnTo>
                  <a:lnTo>
                    <a:pt x="235" y="89"/>
                  </a:lnTo>
                  <a:lnTo>
                    <a:pt x="238" y="81"/>
                  </a:lnTo>
                  <a:lnTo>
                    <a:pt x="242" y="74"/>
                  </a:lnTo>
                  <a:lnTo>
                    <a:pt x="246" y="74"/>
                  </a:lnTo>
                  <a:lnTo>
                    <a:pt x="249" y="66"/>
                  </a:lnTo>
                  <a:lnTo>
                    <a:pt x="253" y="66"/>
                  </a:lnTo>
                  <a:lnTo>
                    <a:pt x="257" y="66"/>
                  </a:lnTo>
                  <a:lnTo>
                    <a:pt x="260" y="66"/>
                  </a:lnTo>
                  <a:lnTo>
                    <a:pt x="264" y="66"/>
                  </a:lnTo>
                  <a:lnTo>
                    <a:pt x="267" y="66"/>
                  </a:lnTo>
                  <a:lnTo>
                    <a:pt x="271" y="66"/>
                  </a:lnTo>
                  <a:lnTo>
                    <a:pt x="275" y="66"/>
                  </a:lnTo>
                  <a:lnTo>
                    <a:pt x="278" y="55"/>
                  </a:lnTo>
                  <a:lnTo>
                    <a:pt x="282" y="55"/>
                  </a:lnTo>
                  <a:lnTo>
                    <a:pt x="286" y="55"/>
                  </a:lnTo>
                  <a:lnTo>
                    <a:pt x="289" y="55"/>
                  </a:lnTo>
                  <a:lnTo>
                    <a:pt x="293" y="5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7" y="48"/>
                  </a:lnTo>
                  <a:lnTo>
                    <a:pt x="311" y="48"/>
                  </a:lnTo>
                  <a:lnTo>
                    <a:pt x="315" y="48"/>
                  </a:lnTo>
                  <a:lnTo>
                    <a:pt x="318" y="48"/>
                  </a:lnTo>
                  <a:lnTo>
                    <a:pt x="322" y="48"/>
                  </a:lnTo>
                  <a:lnTo>
                    <a:pt x="325" y="48"/>
                  </a:lnTo>
                  <a:lnTo>
                    <a:pt x="329" y="48"/>
                  </a:lnTo>
                  <a:lnTo>
                    <a:pt x="333" y="48"/>
                  </a:lnTo>
                  <a:lnTo>
                    <a:pt x="336" y="48"/>
                  </a:lnTo>
                  <a:lnTo>
                    <a:pt x="340" y="48"/>
                  </a:lnTo>
                  <a:lnTo>
                    <a:pt x="344" y="37"/>
                  </a:lnTo>
                  <a:lnTo>
                    <a:pt x="347" y="37"/>
                  </a:lnTo>
                  <a:lnTo>
                    <a:pt x="347" y="26"/>
                  </a:lnTo>
                  <a:lnTo>
                    <a:pt x="351" y="26"/>
                  </a:lnTo>
                  <a:lnTo>
                    <a:pt x="353" y="26"/>
                  </a:lnTo>
                  <a:lnTo>
                    <a:pt x="358" y="26"/>
                  </a:lnTo>
                  <a:lnTo>
                    <a:pt x="362" y="26"/>
                  </a:lnTo>
                  <a:lnTo>
                    <a:pt x="364" y="26"/>
                  </a:lnTo>
                  <a:lnTo>
                    <a:pt x="369" y="11"/>
                  </a:lnTo>
                  <a:lnTo>
                    <a:pt x="373" y="11"/>
                  </a:lnTo>
                  <a:lnTo>
                    <a:pt x="376" y="11"/>
                  </a:lnTo>
                  <a:lnTo>
                    <a:pt x="380" y="11"/>
                  </a:lnTo>
                  <a:lnTo>
                    <a:pt x="382" y="11"/>
                  </a:lnTo>
                  <a:lnTo>
                    <a:pt x="387" y="11"/>
                  </a:lnTo>
                  <a:lnTo>
                    <a:pt x="391" y="11"/>
                  </a:lnTo>
                  <a:lnTo>
                    <a:pt x="393" y="11"/>
                  </a:lnTo>
                  <a:lnTo>
                    <a:pt x="398" y="11"/>
                  </a:lnTo>
                  <a:lnTo>
                    <a:pt x="402" y="11"/>
                  </a:lnTo>
                  <a:lnTo>
                    <a:pt x="404" y="11"/>
                  </a:lnTo>
                  <a:lnTo>
                    <a:pt x="404" y="0"/>
                  </a:lnTo>
                  <a:lnTo>
                    <a:pt x="409" y="0"/>
                  </a:lnTo>
                  <a:lnTo>
                    <a:pt x="411" y="0"/>
                  </a:lnTo>
                  <a:lnTo>
                    <a:pt x="415" y="0"/>
                  </a:lnTo>
                  <a:lnTo>
                    <a:pt x="420" y="0"/>
                  </a:lnTo>
                  <a:lnTo>
                    <a:pt x="422" y="0"/>
                  </a:lnTo>
                  <a:lnTo>
                    <a:pt x="426" y="0"/>
                  </a:lnTo>
                  <a:lnTo>
                    <a:pt x="431" y="0"/>
                  </a:lnTo>
                  <a:lnTo>
                    <a:pt x="433" y="0"/>
                  </a:lnTo>
                  <a:lnTo>
                    <a:pt x="437" y="0"/>
                  </a:lnTo>
                  <a:lnTo>
                    <a:pt x="440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50F2C0-0626-4A30-888E-F05054FF2F80}"/>
              </a:ext>
            </a:extLst>
          </p:cNvPr>
          <p:cNvGrpSpPr/>
          <p:nvPr/>
        </p:nvGrpSpPr>
        <p:grpSpPr>
          <a:xfrm>
            <a:off x="2376487" y="2197700"/>
            <a:ext cx="4595813" cy="2709862"/>
            <a:chOff x="2376487" y="2041525"/>
            <a:chExt cx="4595813" cy="2709862"/>
          </a:xfrm>
        </p:grpSpPr>
        <p:sp>
          <p:nvSpPr>
            <p:cNvPr id="290" name="Freeform 279">
              <a:extLst>
                <a:ext uri="{FF2B5EF4-FFF2-40B4-BE49-F238E27FC236}">
                  <a16:creationId xmlns:a16="http://schemas.microsoft.com/office/drawing/2014/main" id="{F98B508D-3151-4D4B-81EA-25DA0A91D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487" y="4008437"/>
              <a:ext cx="963612" cy="742950"/>
            </a:xfrm>
            <a:custGeom>
              <a:avLst/>
              <a:gdLst>
                <a:gd name="T0" fmla="*/ 8 w 607"/>
                <a:gd name="T1" fmla="*/ 464 h 468"/>
                <a:gd name="T2" fmla="*/ 18 w 607"/>
                <a:gd name="T3" fmla="*/ 457 h 468"/>
                <a:gd name="T4" fmla="*/ 29 w 607"/>
                <a:gd name="T5" fmla="*/ 446 h 468"/>
                <a:gd name="T6" fmla="*/ 44 w 607"/>
                <a:gd name="T7" fmla="*/ 438 h 468"/>
                <a:gd name="T8" fmla="*/ 55 w 607"/>
                <a:gd name="T9" fmla="*/ 431 h 468"/>
                <a:gd name="T10" fmla="*/ 69 w 607"/>
                <a:gd name="T11" fmla="*/ 424 h 468"/>
                <a:gd name="T12" fmla="*/ 80 w 607"/>
                <a:gd name="T13" fmla="*/ 412 h 468"/>
                <a:gd name="T14" fmla="*/ 95 w 607"/>
                <a:gd name="T15" fmla="*/ 401 h 468"/>
                <a:gd name="T16" fmla="*/ 105 w 607"/>
                <a:gd name="T17" fmla="*/ 390 h 468"/>
                <a:gd name="T18" fmla="*/ 113 w 607"/>
                <a:gd name="T19" fmla="*/ 383 h 468"/>
                <a:gd name="T20" fmla="*/ 124 w 607"/>
                <a:gd name="T21" fmla="*/ 372 h 468"/>
                <a:gd name="T22" fmla="*/ 133 w 607"/>
                <a:gd name="T23" fmla="*/ 364 h 468"/>
                <a:gd name="T24" fmla="*/ 149 w 607"/>
                <a:gd name="T25" fmla="*/ 353 h 468"/>
                <a:gd name="T26" fmla="*/ 160 w 607"/>
                <a:gd name="T27" fmla="*/ 346 h 468"/>
                <a:gd name="T28" fmla="*/ 173 w 607"/>
                <a:gd name="T29" fmla="*/ 335 h 468"/>
                <a:gd name="T30" fmla="*/ 184 w 607"/>
                <a:gd name="T31" fmla="*/ 327 h 468"/>
                <a:gd name="T32" fmla="*/ 200 w 607"/>
                <a:gd name="T33" fmla="*/ 316 h 468"/>
                <a:gd name="T34" fmla="*/ 213 w 607"/>
                <a:gd name="T35" fmla="*/ 305 h 468"/>
                <a:gd name="T36" fmla="*/ 220 w 607"/>
                <a:gd name="T37" fmla="*/ 289 h 468"/>
                <a:gd name="T38" fmla="*/ 231 w 607"/>
                <a:gd name="T39" fmla="*/ 287 h 468"/>
                <a:gd name="T40" fmla="*/ 246 w 607"/>
                <a:gd name="T41" fmla="*/ 272 h 468"/>
                <a:gd name="T42" fmla="*/ 260 w 607"/>
                <a:gd name="T43" fmla="*/ 261 h 468"/>
                <a:gd name="T44" fmla="*/ 271 w 607"/>
                <a:gd name="T45" fmla="*/ 250 h 468"/>
                <a:gd name="T46" fmla="*/ 286 w 607"/>
                <a:gd name="T47" fmla="*/ 245 h 468"/>
                <a:gd name="T48" fmla="*/ 297 w 607"/>
                <a:gd name="T49" fmla="*/ 234 h 468"/>
                <a:gd name="T50" fmla="*/ 311 w 607"/>
                <a:gd name="T51" fmla="*/ 230 h 468"/>
                <a:gd name="T52" fmla="*/ 326 w 607"/>
                <a:gd name="T53" fmla="*/ 215 h 468"/>
                <a:gd name="T54" fmla="*/ 340 w 607"/>
                <a:gd name="T55" fmla="*/ 201 h 468"/>
                <a:gd name="T56" fmla="*/ 351 w 607"/>
                <a:gd name="T57" fmla="*/ 189 h 468"/>
                <a:gd name="T58" fmla="*/ 362 w 607"/>
                <a:gd name="T59" fmla="*/ 178 h 468"/>
                <a:gd name="T60" fmla="*/ 376 w 607"/>
                <a:gd name="T61" fmla="*/ 167 h 468"/>
                <a:gd name="T62" fmla="*/ 387 w 607"/>
                <a:gd name="T63" fmla="*/ 156 h 468"/>
                <a:gd name="T64" fmla="*/ 398 w 607"/>
                <a:gd name="T65" fmla="*/ 149 h 468"/>
                <a:gd name="T66" fmla="*/ 413 w 607"/>
                <a:gd name="T67" fmla="*/ 145 h 468"/>
                <a:gd name="T68" fmla="*/ 427 w 607"/>
                <a:gd name="T69" fmla="*/ 141 h 468"/>
                <a:gd name="T70" fmla="*/ 442 w 607"/>
                <a:gd name="T71" fmla="*/ 130 h 468"/>
                <a:gd name="T72" fmla="*/ 453 w 607"/>
                <a:gd name="T73" fmla="*/ 123 h 468"/>
                <a:gd name="T74" fmla="*/ 467 w 607"/>
                <a:gd name="T75" fmla="*/ 112 h 468"/>
                <a:gd name="T76" fmla="*/ 482 w 607"/>
                <a:gd name="T77" fmla="*/ 97 h 468"/>
                <a:gd name="T78" fmla="*/ 491 w 607"/>
                <a:gd name="T79" fmla="*/ 90 h 468"/>
                <a:gd name="T80" fmla="*/ 502 w 607"/>
                <a:gd name="T81" fmla="*/ 82 h 468"/>
                <a:gd name="T82" fmla="*/ 513 w 607"/>
                <a:gd name="T83" fmla="*/ 75 h 468"/>
                <a:gd name="T84" fmla="*/ 524 w 607"/>
                <a:gd name="T85" fmla="*/ 60 h 468"/>
                <a:gd name="T86" fmla="*/ 535 w 607"/>
                <a:gd name="T87" fmla="*/ 49 h 468"/>
                <a:gd name="T88" fmla="*/ 546 w 607"/>
                <a:gd name="T89" fmla="*/ 40 h 468"/>
                <a:gd name="T90" fmla="*/ 557 w 607"/>
                <a:gd name="T91" fmla="*/ 29 h 468"/>
                <a:gd name="T92" fmla="*/ 568 w 607"/>
                <a:gd name="T93" fmla="*/ 18 h 468"/>
                <a:gd name="T94" fmla="*/ 578 w 607"/>
                <a:gd name="T95" fmla="*/ 14 h 468"/>
                <a:gd name="T96" fmla="*/ 593 w 607"/>
                <a:gd name="T97" fmla="*/ 11 h 468"/>
                <a:gd name="T98" fmla="*/ 604 w 607"/>
                <a:gd name="T9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7" h="468">
                  <a:moveTo>
                    <a:pt x="0" y="468"/>
                  </a:moveTo>
                  <a:lnTo>
                    <a:pt x="4" y="468"/>
                  </a:lnTo>
                  <a:lnTo>
                    <a:pt x="8" y="468"/>
                  </a:lnTo>
                  <a:lnTo>
                    <a:pt x="8" y="464"/>
                  </a:lnTo>
                  <a:lnTo>
                    <a:pt x="11" y="462"/>
                  </a:lnTo>
                  <a:lnTo>
                    <a:pt x="15" y="462"/>
                  </a:lnTo>
                  <a:lnTo>
                    <a:pt x="15" y="457"/>
                  </a:lnTo>
                  <a:lnTo>
                    <a:pt x="18" y="457"/>
                  </a:lnTo>
                  <a:lnTo>
                    <a:pt x="22" y="453"/>
                  </a:lnTo>
                  <a:lnTo>
                    <a:pt x="26" y="453"/>
                  </a:lnTo>
                  <a:lnTo>
                    <a:pt x="26" y="449"/>
                  </a:lnTo>
                  <a:lnTo>
                    <a:pt x="29" y="446"/>
                  </a:lnTo>
                  <a:lnTo>
                    <a:pt x="33" y="446"/>
                  </a:lnTo>
                  <a:lnTo>
                    <a:pt x="37" y="442"/>
                  </a:lnTo>
                  <a:lnTo>
                    <a:pt x="40" y="438"/>
                  </a:lnTo>
                  <a:lnTo>
                    <a:pt x="44" y="438"/>
                  </a:lnTo>
                  <a:lnTo>
                    <a:pt x="44" y="435"/>
                  </a:lnTo>
                  <a:lnTo>
                    <a:pt x="47" y="435"/>
                  </a:lnTo>
                  <a:lnTo>
                    <a:pt x="51" y="435"/>
                  </a:lnTo>
                  <a:lnTo>
                    <a:pt x="55" y="431"/>
                  </a:lnTo>
                  <a:lnTo>
                    <a:pt x="58" y="427"/>
                  </a:lnTo>
                  <a:lnTo>
                    <a:pt x="62" y="427"/>
                  </a:lnTo>
                  <a:lnTo>
                    <a:pt x="66" y="424"/>
                  </a:lnTo>
                  <a:lnTo>
                    <a:pt x="69" y="424"/>
                  </a:lnTo>
                  <a:lnTo>
                    <a:pt x="73" y="424"/>
                  </a:lnTo>
                  <a:lnTo>
                    <a:pt x="76" y="420"/>
                  </a:lnTo>
                  <a:lnTo>
                    <a:pt x="76" y="412"/>
                  </a:lnTo>
                  <a:lnTo>
                    <a:pt x="80" y="412"/>
                  </a:lnTo>
                  <a:lnTo>
                    <a:pt x="84" y="409"/>
                  </a:lnTo>
                  <a:lnTo>
                    <a:pt x="87" y="409"/>
                  </a:lnTo>
                  <a:lnTo>
                    <a:pt x="91" y="405"/>
                  </a:lnTo>
                  <a:lnTo>
                    <a:pt x="95" y="401"/>
                  </a:lnTo>
                  <a:lnTo>
                    <a:pt x="95" y="398"/>
                  </a:lnTo>
                  <a:lnTo>
                    <a:pt x="98" y="394"/>
                  </a:lnTo>
                  <a:lnTo>
                    <a:pt x="102" y="390"/>
                  </a:lnTo>
                  <a:lnTo>
                    <a:pt x="105" y="390"/>
                  </a:lnTo>
                  <a:lnTo>
                    <a:pt x="105" y="387"/>
                  </a:lnTo>
                  <a:lnTo>
                    <a:pt x="109" y="387"/>
                  </a:lnTo>
                  <a:lnTo>
                    <a:pt x="113" y="387"/>
                  </a:lnTo>
                  <a:lnTo>
                    <a:pt x="113" y="383"/>
                  </a:lnTo>
                  <a:lnTo>
                    <a:pt x="116" y="383"/>
                  </a:lnTo>
                  <a:lnTo>
                    <a:pt x="120" y="379"/>
                  </a:lnTo>
                  <a:lnTo>
                    <a:pt x="124" y="375"/>
                  </a:lnTo>
                  <a:lnTo>
                    <a:pt x="124" y="372"/>
                  </a:lnTo>
                  <a:lnTo>
                    <a:pt x="127" y="372"/>
                  </a:lnTo>
                  <a:lnTo>
                    <a:pt x="131" y="368"/>
                  </a:lnTo>
                  <a:lnTo>
                    <a:pt x="133" y="368"/>
                  </a:lnTo>
                  <a:lnTo>
                    <a:pt x="133" y="364"/>
                  </a:lnTo>
                  <a:lnTo>
                    <a:pt x="138" y="364"/>
                  </a:lnTo>
                  <a:lnTo>
                    <a:pt x="142" y="357"/>
                  </a:lnTo>
                  <a:lnTo>
                    <a:pt x="144" y="357"/>
                  </a:lnTo>
                  <a:lnTo>
                    <a:pt x="149" y="353"/>
                  </a:lnTo>
                  <a:lnTo>
                    <a:pt x="153" y="350"/>
                  </a:lnTo>
                  <a:lnTo>
                    <a:pt x="153" y="346"/>
                  </a:lnTo>
                  <a:lnTo>
                    <a:pt x="155" y="346"/>
                  </a:lnTo>
                  <a:lnTo>
                    <a:pt x="160" y="346"/>
                  </a:lnTo>
                  <a:lnTo>
                    <a:pt x="162" y="342"/>
                  </a:lnTo>
                  <a:lnTo>
                    <a:pt x="166" y="338"/>
                  </a:lnTo>
                  <a:lnTo>
                    <a:pt x="171" y="338"/>
                  </a:lnTo>
                  <a:lnTo>
                    <a:pt x="173" y="335"/>
                  </a:lnTo>
                  <a:lnTo>
                    <a:pt x="177" y="331"/>
                  </a:lnTo>
                  <a:lnTo>
                    <a:pt x="182" y="331"/>
                  </a:lnTo>
                  <a:lnTo>
                    <a:pt x="182" y="327"/>
                  </a:lnTo>
                  <a:lnTo>
                    <a:pt x="184" y="327"/>
                  </a:lnTo>
                  <a:lnTo>
                    <a:pt x="188" y="324"/>
                  </a:lnTo>
                  <a:lnTo>
                    <a:pt x="191" y="320"/>
                  </a:lnTo>
                  <a:lnTo>
                    <a:pt x="195" y="316"/>
                  </a:lnTo>
                  <a:lnTo>
                    <a:pt x="200" y="316"/>
                  </a:lnTo>
                  <a:lnTo>
                    <a:pt x="202" y="313"/>
                  </a:lnTo>
                  <a:lnTo>
                    <a:pt x="206" y="309"/>
                  </a:lnTo>
                  <a:lnTo>
                    <a:pt x="211" y="309"/>
                  </a:lnTo>
                  <a:lnTo>
                    <a:pt x="213" y="305"/>
                  </a:lnTo>
                  <a:lnTo>
                    <a:pt x="213" y="301"/>
                  </a:lnTo>
                  <a:lnTo>
                    <a:pt x="217" y="301"/>
                  </a:lnTo>
                  <a:lnTo>
                    <a:pt x="220" y="294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8" y="289"/>
                  </a:lnTo>
                  <a:lnTo>
                    <a:pt x="231" y="289"/>
                  </a:lnTo>
                  <a:lnTo>
                    <a:pt x="231" y="287"/>
                  </a:lnTo>
                  <a:lnTo>
                    <a:pt x="235" y="283"/>
                  </a:lnTo>
                  <a:lnTo>
                    <a:pt x="239" y="278"/>
                  </a:lnTo>
                  <a:lnTo>
                    <a:pt x="242" y="276"/>
                  </a:lnTo>
                  <a:lnTo>
                    <a:pt x="246" y="272"/>
                  </a:lnTo>
                  <a:lnTo>
                    <a:pt x="249" y="272"/>
                  </a:lnTo>
                  <a:lnTo>
                    <a:pt x="253" y="263"/>
                  </a:lnTo>
                  <a:lnTo>
                    <a:pt x="257" y="261"/>
                  </a:lnTo>
                  <a:lnTo>
                    <a:pt x="260" y="261"/>
                  </a:lnTo>
                  <a:lnTo>
                    <a:pt x="264" y="256"/>
                  </a:lnTo>
                  <a:lnTo>
                    <a:pt x="268" y="252"/>
                  </a:lnTo>
                  <a:lnTo>
                    <a:pt x="271" y="252"/>
                  </a:lnTo>
                  <a:lnTo>
                    <a:pt x="271" y="250"/>
                  </a:lnTo>
                  <a:lnTo>
                    <a:pt x="275" y="245"/>
                  </a:lnTo>
                  <a:lnTo>
                    <a:pt x="278" y="245"/>
                  </a:lnTo>
                  <a:lnTo>
                    <a:pt x="282" y="245"/>
                  </a:lnTo>
                  <a:lnTo>
                    <a:pt x="286" y="245"/>
                  </a:lnTo>
                  <a:lnTo>
                    <a:pt x="289" y="241"/>
                  </a:lnTo>
                  <a:lnTo>
                    <a:pt x="289" y="239"/>
                  </a:lnTo>
                  <a:lnTo>
                    <a:pt x="293" y="239"/>
                  </a:lnTo>
                  <a:lnTo>
                    <a:pt x="297" y="234"/>
                  </a:lnTo>
                  <a:lnTo>
                    <a:pt x="300" y="234"/>
                  </a:lnTo>
                  <a:lnTo>
                    <a:pt x="304" y="230"/>
                  </a:lnTo>
                  <a:lnTo>
                    <a:pt x="307" y="230"/>
                  </a:lnTo>
                  <a:lnTo>
                    <a:pt x="311" y="230"/>
                  </a:lnTo>
                  <a:lnTo>
                    <a:pt x="315" y="226"/>
                  </a:lnTo>
                  <a:lnTo>
                    <a:pt x="318" y="223"/>
                  </a:lnTo>
                  <a:lnTo>
                    <a:pt x="322" y="219"/>
                  </a:lnTo>
                  <a:lnTo>
                    <a:pt x="326" y="215"/>
                  </a:lnTo>
                  <a:lnTo>
                    <a:pt x="329" y="215"/>
                  </a:lnTo>
                  <a:lnTo>
                    <a:pt x="333" y="208"/>
                  </a:lnTo>
                  <a:lnTo>
                    <a:pt x="336" y="204"/>
                  </a:lnTo>
                  <a:lnTo>
                    <a:pt x="340" y="201"/>
                  </a:lnTo>
                  <a:lnTo>
                    <a:pt x="340" y="197"/>
                  </a:lnTo>
                  <a:lnTo>
                    <a:pt x="344" y="193"/>
                  </a:lnTo>
                  <a:lnTo>
                    <a:pt x="347" y="193"/>
                  </a:lnTo>
                  <a:lnTo>
                    <a:pt x="351" y="189"/>
                  </a:lnTo>
                  <a:lnTo>
                    <a:pt x="355" y="189"/>
                  </a:lnTo>
                  <a:lnTo>
                    <a:pt x="358" y="182"/>
                  </a:lnTo>
                  <a:lnTo>
                    <a:pt x="358" y="178"/>
                  </a:lnTo>
                  <a:lnTo>
                    <a:pt x="362" y="178"/>
                  </a:lnTo>
                  <a:lnTo>
                    <a:pt x="366" y="175"/>
                  </a:lnTo>
                  <a:lnTo>
                    <a:pt x="369" y="171"/>
                  </a:lnTo>
                  <a:lnTo>
                    <a:pt x="373" y="171"/>
                  </a:lnTo>
                  <a:lnTo>
                    <a:pt x="376" y="167"/>
                  </a:lnTo>
                  <a:lnTo>
                    <a:pt x="380" y="167"/>
                  </a:lnTo>
                  <a:lnTo>
                    <a:pt x="380" y="164"/>
                  </a:lnTo>
                  <a:lnTo>
                    <a:pt x="384" y="160"/>
                  </a:lnTo>
                  <a:lnTo>
                    <a:pt x="387" y="156"/>
                  </a:lnTo>
                  <a:lnTo>
                    <a:pt x="391" y="152"/>
                  </a:lnTo>
                  <a:lnTo>
                    <a:pt x="395" y="152"/>
                  </a:lnTo>
                  <a:lnTo>
                    <a:pt x="398" y="152"/>
                  </a:lnTo>
                  <a:lnTo>
                    <a:pt x="398" y="149"/>
                  </a:lnTo>
                  <a:lnTo>
                    <a:pt x="402" y="149"/>
                  </a:lnTo>
                  <a:lnTo>
                    <a:pt x="405" y="149"/>
                  </a:lnTo>
                  <a:lnTo>
                    <a:pt x="409" y="145"/>
                  </a:lnTo>
                  <a:lnTo>
                    <a:pt x="413" y="145"/>
                  </a:lnTo>
                  <a:lnTo>
                    <a:pt x="416" y="145"/>
                  </a:lnTo>
                  <a:lnTo>
                    <a:pt x="420" y="141"/>
                  </a:lnTo>
                  <a:lnTo>
                    <a:pt x="424" y="141"/>
                  </a:lnTo>
                  <a:lnTo>
                    <a:pt x="427" y="141"/>
                  </a:lnTo>
                  <a:lnTo>
                    <a:pt x="431" y="134"/>
                  </a:lnTo>
                  <a:lnTo>
                    <a:pt x="434" y="130"/>
                  </a:lnTo>
                  <a:lnTo>
                    <a:pt x="438" y="130"/>
                  </a:lnTo>
                  <a:lnTo>
                    <a:pt x="442" y="130"/>
                  </a:lnTo>
                  <a:lnTo>
                    <a:pt x="445" y="127"/>
                  </a:lnTo>
                  <a:lnTo>
                    <a:pt x="449" y="127"/>
                  </a:lnTo>
                  <a:lnTo>
                    <a:pt x="449" y="123"/>
                  </a:lnTo>
                  <a:lnTo>
                    <a:pt x="453" y="123"/>
                  </a:lnTo>
                  <a:lnTo>
                    <a:pt x="456" y="119"/>
                  </a:lnTo>
                  <a:lnTo>
                    <a:pt x="460" y="119"/>
                  </a:lnTo>
                  <a:lnTo>
                    <a:pt x="462" y="115"/>
                  </a:lnTo>
                  <a:lnTo>
                    <a:pt x="467" y="112"/>
                  </a:lnTo>
                  <a:lnTo>
                    <a:pt x="471" y="104"/>
                  </a:lnTo>
                  <a:lnTo>
                    <a:pt x="473" y="104"/>
                  </a:lnTo>
                  <a:lnTo>
                    <a:pt x="478" y="101"/>
                  </a:lnTo>
                  <a:lnTo>
                    <a:pt x="482" y="97"/>
                  </a:lnTo>
                  <a:lnTo>
                    <a:pt x="484" y="97"/>
                  </a:lnTo>
                  <a:lnTo>
                    <a:pt x="489" y="93"/>
                  </a:lnTo>
                  <a:lnTo>
                    <a:pt x="489" y="90"/>
                  </a:lnTo>
                  <a:lnTo>
                    <a:pt x="491" y="90"/>
                  </a:lnTo>
                  <a:lnTo>
                    <a:pt x="496" y="90"/>
                  </a:lnTo>
                  <a:lnTo>
                    <a:pt x="496" y="86"/>
                  </a:lnTo>
                  <a:lnTo>
                    <a:pt x="500" y="86"/>
                  </a:lnTo>
                  <a:lnTo>
                    <a:pt x="502" y="82"/>
                  </a:lnTo>
                  <a:lnTo>
                    <a:pt x="507" y="82"/>
                  </a:lnTo>
                  <a:lnTo>
                    <a:pt x="507" y="77"/>
                  </a:lnTo>
                  <a:lnTo>
                    <a:pt x="511" y="77"/>
                  </a:lnTo>
                  <a:lnTo>
                    <a:pt x="513" y="75"/>
                  </a:lnTo>
                  <a:lnTo>
                    <a:pt x="518" y="71"/>
                  </a:lnTo>
                  <a:lnTo>
                    <a:pt x="518" y="66"/>
                  </a:lnTo>
                  <a:lnTo>
                    <a:pt x="520" y="64"/>
                  </a:lnTo>
                  <a:lnTo>
                    <a:pt x="524" y="60"/>
                  </a:lnTo>
                  <a:lnTo>
                    <a:pt x="529" y="55"/>
                  </a:lnTo>
                  <a:lnTo>
                    <a:pt x="531" y="55"/>
                  </a:lnTo>
                  <a:lnTo>
                    <a:pt x="535" y="51"/>
                  </a:lnTo>
                  <a:lnTo>
                    <a:pt x="535" y="49"/>
                  </a:lnTo>
                  <a:lnTo>
                    <a:pt x="540" y="44"/>
                  </a:lnTo>
                  <a:lnTo>
                    <a:pt x="542" y="44"/>
                  </a:lnTo>
                  <a:lnTo>
                    <a:pt x="546" y="44"/>
                  </a:lnTo>
                  <a:lnTo>
                    <a:pt x="546" y="40"/>
                  </a:lnTo>
                  <a:lnTo>
                    <a:pt x="549" y="38"/>
                  </a:lnTo>
                  <a:lnTo>
                    <a:pt x="553" y="38"/>
                  </a:lnTo>
                  <a:lnTo>
                    <a:pt x="557" y="33"/>
                  </a:lnTo>
                  <a:lnTo>
                    <a:pt x="557" y="29"/>
                  </a:lnTo>
                  <a:lnTo>
                    <a:pt x="560" y="26"/>
                  </a:lnTo>
                  <a:lnTo>
                    <a:pt x="564" y="26"/>
                  </a:lnTo>
                  <a:lnTo>
                    <a:pt x="564" y="22"/>
                  </a:lnTo>
                  <a:lnTo>
                    <a:pt x="568" y="18"/>
                  </a:lnTo>
                  <a:lnTo>
                    <a:pt x="571" y="18"/>
                  </a:lnTo>
                  <a:lnTo>
                    <a:pt x="575" y="18"/>
                  </a:lnTo>
                  <a:lnTo>
                    <a:pt x="575" y="14"/>
                  </a:lnTo>
                  <a:lnTo>
                    <a:pt x="578" y="14"/>
                  </a:lnTo>
                  <a:lnTo>
                    <a:pt x="582" y="11"/>
                  </a:lnTo>
                  <a:lnTo>
                    <a:pt x="586" y="11"/>
                  </a:lnTo>
                  <a:lnTo>
                    <a:pt x="589" y="11"/>
                  </a:lnTo>
                  <a:lnTo>
                    <a:pt x="593" y="11"/>
                  </a:lnTo>
                  <a:lnTo>
                    <a:pt x="593" y="7"/>
                  </a:lnTo>
                  <a:lnTo>
                    <a:pt x="597" y="3"/>
                  </a:lnTo>
                  <a:lnTo>
                    <a:pt x="600" y="3"/>
                  </a:lnTo>
                  <a:lnTo>
                    <a:pt x="604" y="0"/>
                  </a:lnTo>
                  <a:lnTo>
                    <a:pt x="607" y="0"/>
                  </a:lnTo>
                </a:path>
              </a:pathLst>
            </a:custGeom>
            <a:noFill/>
            <a:ln w="3016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91" name="Freeform 280">
              <a:extLst>
                <a:ext uri="{FF2B5EF4-FFF2-40B4-BE49-F238E27FC236}">
                  <a16:creationId xmlns:a16="http://schemas.microsoft.com/office/drawing/2014/main" id="{5C764B08-987B-40A2-A2C6-7D4BB5598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3359150"/>
              <a:ext cx="981075" cy="649287"/>
            </a:xfrm>
            <a:custGeom>
              <a:avLst/>
              <a:gdLst>
                <a:gd name="T0" fmla="*/ 11 w 618"/>
                <a:gd name="T1" fmla="*/ 398 h 409"/>
                <a:gd name="T2" fmla="*/ 22 w 618"/>
                <a:gd name="T3" fmla="*/ 386 h 409"/>
                <a:gd name="T4" fmla="*/ 33 w 618"/>
                <a:gd name="T5" fmla="*/ 379 h 409"/>
                <a:gd name="T6" fmla="*/ 48 w 618"/>
                <a:gd name="T7" fmla="*/ 368 h 409"/>
                <a:gd name="T8" fmla="*/ 55 w 618"/>
                <a:gd name="T9" fmla="*/ 357 h 409"/>
                <a:gd name="T10" fmla="*/ 69 w 618"/>
                <a:gd name="T11" fmla="*/ 357 h 409"/>
                <a:gd name="T12" fmla="*/ 80 w 618"/>
                <a:gd name="T13" fmla="*/ 342 h 409"/>
                <a:gd name="T14" fmla="*/ 95 w 618"/>
                <a:gd name="T15" fmla="*/ 338 h 409"/>
                <a:gd name="T16" fmla="*/ 106 w 618"/>
                <a:gd name="T17" fmla="*/ 327 h 409"/>
                <a:gd name="T18" fmla="*/ 120 w 618"/>
                <a:gd name="T19" fmla="*/ 316 h 409"/>
                <a:gd name="T20" fmla="*/ 135 w 618"/>
                <a:gd name="T21" fmla="*/ 301 h 409"/>
                <a:gd name="T22" fmla="*/ 149 w 618"/>
                <a:gd name="T23" fmla="*/ 294 h 409"/>
                <a:gd name="T24" fmla="*/ 164 w 618"/>
                <a:gd name="T25" fmla="*/ 283 h 409"/>
                <a:gd name="T26" fmla="*/ 173 w 618"/>
                <a:gd name="T27" fmla="*/ 279 h 409"/>
                <a:gd name="T28" fmla="*/ 185 w 618"/>
                <a:gd name="T29" fmla="*/ 274 h 409"/>
                <a:gd name="T30" fmla="*/ 196 w 618"/>
                <a:gd name="T31" fmla="*/ 261 h 409"/>
                <a:gd name="T32" fmla="*/ 207 w 618"/>
                <a:gd name="T33" fmla="*/ 256 h 409"/>
                <a:gd name="T34" fmla="*/ 222 w 618"/>
                <a:gd name="T35" fmla="*/ 250 h 409"/>
                <a:gd name="T36" fmla="*/ 231 w 618"/>
                <a:gd name="T37" fmla="*/ 237 h 409"/>
                <a:gd name="T38" fmla="*/ 242 w 618"/>
                <a:gd name="T39" fmla="*/ 234 h 409"/>
                <a:gd name="T40" fmla="*/ 257 w 618"/>
                <a:gd name="T41" fmla="*/ 230 h 409"/>
                <a:gd name="T42" fmla="*/ 268 w 618"/>
                <a:gd name="T43" fmla="*/ 223 h 409"/>
                <a:gd name="T44" fmla="*/ 280 w 618"/>
                <a:gd name="T45" fmla="*/ 212 h 409"/>
                <a:gd name="T46" fmla="*/ 289 w 618"/>
                <a:gd name="T47" fmla="*/ 204 h 409"/>
                <a:gd name="T48" fmla="*/ 300 w 618"/>
                <a:gd name="T49" fmla="*/ 197 h 409"/>
                <a:gd name="T50" fmla="*/ 311 w 618"/>
                <a:gd name="T51" fmla="*/ 186 h 409"/>
                <a:gd name="T52" fmla="*/ 326 w 618"/>
                <a:gd name="T53" fmla="*/ 175 h 409"/>
                <a:gd name="T54" fmla="*/ 340 w 618"/>
                <a:gd name="T55" fmla="*/ 171 h 409"/>
                <a:gd name="T56" fmla="*/ 351 w 618"/>
                <a:gd name="T57" fmla="*/ 167 h 409"/>
                <a:gd name="T58" fmla="*/ 362 w 618"/>
                <a:gd name="T59" fmla="*/ 152 h 409"/>
                <a:gd name="T60" fmla="*/ 373 w 618"/>
                <a:gd name="T61" fmla="*/ 145 h 409"/>
                <a:gd name="T62" fmla="*/ 387 w 618"/>
                <a:gd name="T63" fmla="*/ 138 h 409"/>
                <a:gd name="T64" fmla="*/ 398 w 618"/>
                <a:gd name="T65" fmla="*/ 126 h 409"/>
                <a:gd name="T66" fmla="*/ 413 w 618"/>
                <a:gd name="T67" fmla="*/ 123 h 409"/>
                <a:gd name="T68" fmla="*/ 427 w 618"/>
                <a:gd name="T69" fmla="*/ 115 h 409"/>
                <a:gd name="T70" fmla="*/ 438 w 618"/>
                <a:gd name="T71" fmla="*/ 104 h 409"/>
                <a:gd name="T72" fmla="*/ 453 w 618"/>
                <a:gd name="T73" fmla="*/ 97 h 409"/>
                <a:gd name="T74" fmla="*/ 467 w 618"/>
                <a:gd name="T75" fmla="*/ 93 h 409"/>
                <a:gd name="T76" fmla="*/ 478 w 618"/>
                <a:gd name="T77" fmla="*/ 82 h 409"/>
                <a:gd name="T78" fmla="*/ 493 w 618"/>
                <a:gd name="T79" fmla="*/ 77 h 409"/>
                <a:gd name="T80" fmla="*/ 503 w 618"/>
                <a:gd name="T81" fmla="*/ 75 h 409"/>
                <a:gd name="T82" fmla="*/ 518 w 618"/>
                <a:gd name="T83" fmla="*/ 66 h 409"/>
                <a:gd name="T84" fmla="*/ 529 w 618"/>
                <a:gd name="T85" fmla="*/ 55 h 409"/>
                <a:gd name="T86" fmla="*/ 540 w 618"/>
                <a:gd name="T87" fmla="*/ 44 h 409"/>
                <a:gd name="T88" fmla="*/ 553 w 618"/>
                <a:gd name="T89" fmla="*/ 40 h 409"/>
                <a:gd name="T90" fmla="*/ 564 w 618"/>
                <a:gd name="T91" fmla="*/ 38 h 409"/>
                <a:gd name="T92" fmla="*/ 580 w 618"/>
                <a:gd name="T93" fmla="*/ 27 h 409"/>
                <a:gd name="T94" fmla="*/ 593 w 618"/>
                <a:gd name="T95" fmla="*/ 18 h 409"/>
                <a:gd name="T96" fmla="*/ 604 w 618"/>
                <a:gd name="T97" fmla="*/ 11 h 409"/>
                <a:gd name="T98" fmla="*/ 615 w 618"/>
                <a:gd name="T99" fmla="*/ 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8" h="409">
                  <a:moveTo>
                    <a:pt x="0" y="409"/>
                  </a:moveTo>
                  <a:lnTo>
                    <a:pt x="4" y="405"/>
                  </a:lnTo>
                  <a:lnTo>
                    <a:pt x="8" y="401"/>
                  </a:lnTo>
                  <a:lnTo>
                    <a:pt x="11" y="398"/>
                  </a:lnTo>
                  <a:lnTo>
                    <a:pt x="15" y="398"/>
                  </a:lnTo>
                  <a:lnTo>
                    <a:pt x="19" y="394"/>
                  </a:lnTo>
                  <a:lnTo>
                    <a:pt x="19" y="390"/>
                  </a:lnTo>
                  <a:lnTo>
                    <a:pt x="22" y="386"/>
                  </a:lnTo>
                  <a:lnTo>
                    <a:pt x="26" y="386"/>
                  </a:lnTo>
                  <a:lnTo>
                    <a:pt x="26" y="383"/>
                  </a:lnTo>
                  <a:lnTo>
                    <a:pt x="29" y="379"/>
                  </a:lnTo>
                  <a:lnTo>
                    <a:pt x="33" y="379"/>
                  </a:lnTo>
                  <a:lnTo>
                    <a:pt x="37" y="372"/>
                  </a:lnTo>
                  <a:lnTo>
                    <a:pt x="40" y="372"/>
                  </a:lnTo>
                  <a:lnTo>
                    <a:pt x="44" y="372"/>
                  </a:lnTo>
                  <a:lnTo>
                    <a:pt x="48" y="368"/>
                  </a:lnTo>
                  <a:lnTo>
                    <a:pt x="48" y="364"/>
                  </a:lnTo>
                  <a:lnTo>
                    <a:pt x="51" y="361"/>
                  </a:lnTo>
                  <a:lnTo>
                    <a:pt x="55" y="361"/>
                  </a:lnTo>
                  <a:lnTo>
                    <a:pt x="55" y="357"/>
                  </a:lnTo>
                  <a:lnTo>
                    <a:pt x="58" y="357"/>
                  </a:lnTo>
                  <a:lnTo>
                    <a:pt x="62" y="357"/>
                  </a:lnTo>
                  <a:lnTo>
                    <a:pt x="66" y="357"/>
                  </a:lnTo>
                  <a:lnTo>
                    <a:pt x="69" y="357"/>
                  </a:lnTo>
                  <a:lnTo>
                    <a:pt x="73" y="353"/>
                  </a:lnTo>
                  <a:lnTo>
                    <a:pt x="77" y="349"/>
                  </a:lnTo>
                  <a:lnTo>
                    <a:pt x="77" y="342"/>
                  </a:lnTo>
                  <a:lnTo>
                    <a:pt x="80" y="342"/>
                  </a:lnTo>
                  <a:lnTo>
                    <a:pt x="84" y="338"/>
                  </a:lnTo>
                  <a:lnTo>
                    <a:pt x="87" y="338"/>
                  </a:lnTo>
                  <a:lnTo>
                    <a:pt x="91" y="338"/>
                  </a:lnTo>
                  <a:lnTo>
                    <a:pt x="95" y="338"/>
                  </a:lnTo>
                  <a:lnTo>
                    <a:pt x="95" y="335"/>
                  </a:lnTo>
                  <a:lnTo>
                    <a:pt x="98" y="331"/>
                  </a:lnTo>
                  <a:lnTo>
                    <a:pt x="102" y="327"/>
                  </a:lnTo>
                  <a:lnTo>
                    <a:pt x="106" y="327"/>
                  </a:lnTo>
                  <a:lnTo>
                    <a:pt x="109" y="324"/>
                  </a:lnTo>
                  <a:lnTo>
                    <a:pt x="113" y="324"/>
                  </a:lnTo>
                  <a:lnTo>
                    <a:pt x="116" y="320"/>
                  </a:lnTo>
                  <a:lnTo>
                    <a:pt x="120" y="316"/>
                  </a:lnTo>
                  <a:lnTo>
                    <a:pt x="124" y="312"/>
                  </a:lnTo>
                  <a:lnTo>
                    <a:pt x="127" y="309"/>
                  </a:lnTo>
                  <a:lnTo>
                    <a:pt x="131" y="309"/>
                  </a:lnTo>
                  <a:lnTo>
                    <a:pt x="135" y="301"/>
                  </a:lnTo>
                  <a:lnTo>
                    <a:pt x="138" y="298"/>
                  </a:lnTo>
                  <a:lnTo>
                    <a:pt x="142" y="298"/>
                  </a:lnTo>
                  <a:lnTo>
                    <a:pt x="145" y="294"/>
                  </a:lnTo>
                  <a:lnTo>
                    <a:pt x="149" y="294"/>
                  </a:lnTo>
                  <a:lnTo>
                    <a:pt x="153" y="290"/>
                  </a:lnTo>
                  <a:lnTo>
                    <a:pt x="156" y="287"/>
                  </a:lnTo>
                  <a:lnTo>
                    <a:pt x="160" y="287"/>
                  </a:lnTo>
                  <a:lnTo>
                    <a:pt x="164" y="283"/>
                  </a:lnTo>
                  <a:lnTo>
                    <a:pt x="167" y="283"/>
                  </a:lnTo>
                  <a:lnTo>
                    <a:pt x="171" y="283"/>
                  </a:lnTo>
                  <a:lnTo>
                    <a:pt x="173" y="283"/>
                  </a:lnTo>
                  <a:lnTo>
                    <a:pt x="173" y="279"/>
                  </a:lnTo>
                  <a:lnTo>
                    <a:pt x="178" y="279"/>
                  </a:lnTo>
                  <a:lnTo>
                    <a:pt x="182" y="279"/>
                  </a:lnTo>
                  <a:lnTo>
                    <a:pt x="185" y="279"/>
                  </a:lnTo>
                  <a:lnTo>
                    <a:pt x="185" y="274"/>
                  </a:lnTo>
                  <a:lnTo>
                    <a:pt x="189" y="274"/>
                  </a:lnTo>
                  <a:lnTo>
                    <a:pt x="193" y="267"/>
                  </a:lnTo>
                  <a:lnTo>
                    <a:pt x="193" y="263"/>
                  </a:lnTo>
                  <a:lnTo>
                    <a:pt x="196" y="261"/>
                  </a:lnTo>
                  <a:lnTo>
                    <a:pt x="200" y="261"/>
                  </a:lnTo>
                  <a:lnTo>
                    <a:pt x="202" y="261"/>
                  </a:lnTo>
                  <a:lnTo>
                    <a:pt x="202" y="256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3" y="252"/>
                  </a:lnTo>
                  <a:lnTo>
                    <a:pt x="218" y="250"/>
                  </a:lnTo>
                  <a:lnTo>
                    <a:pt x="222" y="250"/>
                  </a:lnTo>
                  <a:lnTo>
                    <a:pt x="224" y="250"/>
                  </a:lnTo>
                  <a:lnTo>
                    <a:pt x="224" y="245"/>
                  </a:lnTo>
                  <a:lnTo>
                    <a:pt x="229" y="241"/>
                  </a:lnTo>
                  <a:lnTo>
                    <a:pt x="231" y="237"/>
                  </a:lnTo>
                  <a:lnTo>
                    <a:pt x="235" y="237"/>
                  </a:lnTo>
                  <a:lnTo>
                    <a:pt x="240" y="237"/>
                  </a:lnTo>
                  <a:lnTo>
                    <a:pt x="242" y="237"/>
                  </a:lnTo>
                  <a:lnTo>
                    <a:pt x="242" y="234"/>
                  </a:lnTo>
                  <a:lnTo>
                    <a:pt x="246" y="234"/>
                  </a:lnTo>
                  <a:lnTo>
                    <a:pt x="251" y="234"/>
                  </a:lnTo>
                  <a:lnTo>
                    <a:pt x="253" y="230"/>
                  </a:lnTo>
                  <a:lnTo>
                    <a:pt x="257" y="230"/>
                  </a:lnTo>
                  <a:lnTo>
                    <a:pt x="260" y="230"/>
                  </a:lnTo>
                  <a:lnTo>
                    <a:pt x="260" y="226"/>
                  </a:lnTo>
                  <a:lnTo>
                    <a:pt x="264" y="223"/>
                  </a:lnTo>
                  <a:lnTo>
                    <a:pt x="268" y="223"/>
                  </a:lnTo>
                  <a:lnTo>
                    <a:pt x="271" y="219"/>
                  </a:lnTo>
                  <a:lnTo>
                    <a:pt x="271" y="215"/>
                  </a:lnTo>
                  <a:lnTo>
                    <a:pt x="275" y="215"/>
                  </a:lnTo>
                  <a:lnTo>
                    <a:pt x="280" y="212"/>
                  </a:lnTo>
                  <a:lnTo>
                    <a:pt x="282" y="212"/>
                  </a:lnTo>
                  <a:lnTo>
                    <a:pt x="282" y="208"/>
                  </a:lnTo>
                  <a:lnTo>
                    <a:pt x="286" y="204"/>
                  </a:lnTo>
                  <a:lnTo>
                    <a:pt x="289" y="204"/>
                  </a:lnTo>
                  <a:lnTo>
                    <a:pt x="293" y="204"/>
                  </a:lnTo>
                  <a:lnTo>
                    <a:pt x="293" y="200"/>
                  </a:lnTo>
                  <a:lnTo>
                    <a:pt x="297" y="197"/>
                  </a:lnTo>
                  <a:lnTo>
                    <a:pt x="300" y="197"/>
                  </a:lnTo>
                  <a:lnTo>
                    <a:pt x="300" y="189"/>
                  </a:lnTo>
                  <a:lnTo>
                    <a:pt x="304" y="186"/>
                  </a:lnTo>
                  <a:lnTo>
                    <a:pt x="308" y="186"/>
                  </a:lnTo>
                  <a:lnTo>
                    <a:pt x="311" y="186"/>
                  </a:lnTo>
                  <a:lnTo>
                    <a:pt x="315" y="186"/>
                  </a:lnTo>
                  <a:lnTo>
                    <a:pt x="318" y="186"/>
                  </a:lnTo>
                  <a:lnTo>
                    <a:pt x="322" y="178"/>
                  </a:lnTo>
                  <a:lnTo>
                    <a:pt x="326" y="175"/>
                  </a:lnTo>
                  <a:lnTo>
                    <a:pt x="329" y="175"/>
                  </a:lnTo>
                  <a:lnTo>
                    <a:pt x="333" y="175"/>
                  </a:lnTo>
                  <a:lnTo>
                    <a:pt x="337" y="175"/>
                  </a:lnTo>
                  <a:lnTo>
                    <a:pt x="340" y="171"/>
                  </a:lnTo>
                  <a:lnTo>
                    <a:pt x="340" y="167"/>
                  </a:lnTo>
                  <a:lnTo>
                    <a:pt x="344" y="167"/>
                  </a:lnTo>
                  <a:lnTo>
                    <a:pt x="347" y="167"/>
                  </a:lnTo>
                  <a:lnTo>
                    <a:pt x="351" y="167"/>
                  </a:lnTo>
                  <a:lnTo>
                    <a:pt x="351" y="163"/>
                  </a:lnTo>
                  <a:lnTo>
                    <a:pt x="355" y="160"/>
                  </a:lnTo>
                  <a:lnTo>
                    <a:pt x="358" y="156"/>
                  </a:lnTo>
                  <a:lnTo>
                    <a:pt x="362" y="152"/>
                  </a:lnTo>
                  <a:lnTo>
                    <a:pt x="366" y="152"/>
                  </a:lnTo>
                  <a:lnTo>
                    <a:pt x="369" y="152"/>
                  </a:lnTo>
                  <a:lnTo>
                    <a:pt x="369" y="149"/>
                  </a:lnTo>
                  <a:lnTo>
                    <a:pt x="373" y="145"/>
                  </a:lnTo>
                  <a:lnTo>
                    <a:pt x="376" y="145"/>
                  </a:lnTo>
                  <a:lnTo>
                    <a:pt x="380" y="141"/>
                  </a:lnTo>
                  <a:lnTo>
                    <a:pt x="384" y="138"/>
                  </a:lnTo>
                  <a:lnTo>
                    <a:pt x="387" y="138"/>
                  </a:lnTo>
                  <a:lnTo>
                    <a:pt x="391" y="134"/>
                  </a:lnTo>
                  <a:lnTo>
                    <a:pt x="391" y="130"/>
                  </a:lnTo>
                  <a:lnTo>
                    <a:pt x="395" y="130"/>
                  </a:lnTo>
                  <a:lnTo>
                    <a:pt x="398" y="126"/>
                  </a:lnTo>
                  <a:lnTo>
                    <a:pt x="402" y="126"/>
                  </a:lnTo>
                  <a:lnTo>
                    <a:pt x="405" y="126"/>
                  </a:lnTo>
                  <a:lnTo>
                    <a:pt x="409" y="123"/>
                  </a:lnTo>
                  <a:lnTo>
                    <a:pt x="413" y="123"/>
                  </a:lnTo>
                  <a:lnTo>
                    <a:pt x="416" y="119"/>
                  </a:lnTo>
                  <a:lnTo>
                    <a:pt x="420" y="115"/>
                  </a:lnTo>
                  <a:lnTo>
                    <a:pt x="424" y="115"/>
                  </a:lnTo>
                  <a:lnTo>
                    <a:pt x="427" y="115"/>
                  </a:lnTo>
                  <a:lnTo>
                    <a:pt x="431" y="112"/>
                  </a:lnTo>
                  <a:lnTo>
                    <a:pt x="431" y="108"/>
                  </a:lnTo>
                  <a:lnTo>
                    <a:pt x="434" y="108"/>
                  </a:lnTo>
                  <a:lnTo>
                    <a:pt x="438" y="104"/>
                  </a:lnTo>
                  <a:lnTo>
                    <a:pt x="442" y="104"/>
                  </a:lnTo>
                  <a:lnTo>
                    <a:pt x="445" y="104"/>
                  </a:lnTo>
                  <a:lnTo>
                    <a:pt x="449" y="101"/>
                  </a:lnTo>
                  <a:lnTo>
                    <a:pt x="453" y="97"/>
                  </a:lnTo>
                  <a:lnTo>
                    <a:pt x="456" y="97"/>
                  </a:lnTo>
                  <a:lnTo>
                    <a:pt x="460" y="97"/>
                  </a:lnTo>
                  <a:lnTo>
                    <a:pt x="464" y="93"/>
                  </a:lnTo>
                  <a:lnTo>
                    <a:pt x="467" y="93"/>
                  </a:lnTo>
                  <a:lnTo>
                    <a:pt x="467" y="88"/>
                  </a:lnTo>
                  <a:lnTo>
                    <a:pt x="471" y="86"/>
                  </a:lnTo>
                  <a:lnTo>
                    <a:pt x="474" y="86"/>
                  </a:lnTo>
                  <a:lnTo>
                    <a:pt x="478" y="82"/>
                  </a:lnTo>
                  <a:lnTo>
                    <a:pt x="482" y="82"/>
                  </a:lnTo>
                  <a:lnTo>
                    <a:pt x="485" y="77"/>
                  </a:lnTo>
                  <a:lnTo>
                    <a:pt x="489" y="77"/>
                  </a:lnTo>
                  <a:lnTo>
                    <a:pt x="493" y="77"/>
                  </a:lnTo>
                  <a:lnTo>
                    <a:pt x="496" y="77"/>
                  </a:lnTo>
                  <a:lnTo>
                    <a:pt x="500" y="77"/>
                  </a:lnTo>
                  <a:lnTo>
                    <a:pt x="500" y="75"/>
                  </a:lnTo>
                  <a:lnTo>
                    <a:pt x="503" y="75"/>
                  </a:lnTo>
                  <a:lnTo>
                    <a:pt x="507" y="71"/>
                  </a:lnTo>
                  <a:lnTo>
                    <a:pt x="511" y="66"/>
                  </a:lnTo>
                  <a:lnTo>
                    <a:pt x="514" y="66"/>
                  </a:lnTo>
                  <a:lnTo>
                    <a:pt x="518" y="66"/>
                  </a:lnTo>
                  <a:lnTo>
                    <a:pt x="522" y="64"/>
                  </a:lnTo>
                  <a:lnTo>
                    <a:pt x="525" y="60"/>
                  </a:lnTo>
                  <a:lnTo>
                    <a:pt x="529" y="60"/>
                  </a:lnTo>
                  <a:lnTo>
                    <a:pt x="529" y="55"/>
                  </a:lnTo>
                  <a:lnTo>
                    <a:pt x="531" y="55"/>
                  </a:lnTo>
                  <a:lnTo>
                    <a:pt x="536" y="51"/>
                  </a:lnTo>
                  <a:lnTo>
                    <a:pt x="536" y="49"/>
                  </a:lnTo>
                  <a:lnTo>
                    <a:pt x="540" y="44"/>
                  </a:lnTo>
                  <a:lnTo>
                    <a:pt x="542" y="44"/>
                  </a:lnTo>
                  <a:lnTo>
                    <a:pt x="547" y="44"/>
                  </a:lnTo>
                  <a:lnTo>
                    <a:pt x="551" y="40"/>
                  </a:lnTo>
                  <a:lnTo>
                    <a:pt x="553" y="40"/>
                  </a:lnTo>
                  <a:lnTo>
                    <a:pt x="558" y="40"/>
                  </a:lnTo>
                  <a:lnTo>
                    <a:pt x="558" y="38"/>
                  </a:lnTo>
                  <a:lnTo>
                    <a:pt x="560" y="38"/>
                  </a:lnTo>
                  <a:lnTo>
                    <a:pt x="564" y="38"/>
                  </a:lnTo>
                  <a:lnTo>
                    <a:pt x="569" y="29"/>
                  </a:lnTo>
                  <a:lnTo>
                    <a:pt x="571" y="29"/>
                  </a:lnTo>
                  <a:lnTo>
                    <a:pt x="576" y="27"/>
                  </a:lnTo>
                  <a:lnTo>
                    <a:pt x="580" y="27"/>
                  </a:lnTo>
                  <a:lnTo>
                    <a:pt x="582" y="27"/>
                  </a:lnTo>
                  <a:lnTo>
                    <a:pt x="587" y="22"/>
                  </a:lnTo>
                  <a:lnTo>
                    <a:pt x="589" y="22"/>
                  </a:lnTo>
                  <a:lnTo>
                    <a:pt x="593" y="18"/>
                  </a:lnTo>
                  <a:lnTo>
                    <a:pt x="598" y="18"/>
                  </a:lnTo>
                  <a:lnTo>
                    <a:pt x="600" y="14"/>
                  </a:lnTo>
                  <a:lnTo>
                    <a:pt x="604" y="14"/>
                  </a:lnTo>
                  <a:lnTo>
                    <a:pt x="604" y="11"/>
                  </a:lnTo>
                  <a:lnTo>
                    <a:pt x="609" y="11"/>
                  </a:lnTo>
                  <a:lnTo>
                    <a:pt x="611" y="11"/>
                  </a:lnTo>
                  <a:lnTo>
                    <a:pt x="615" y="7"/>
                  </a:lnTo>
                  <a:lnTo>
                    <a:pt x="615" y="3"/>
                  </a:lnTo>
                  <a:lnTo>
                    <a:pt x="618" y="0"/>
                  </a:lnTo>
                </a:path>
              </a:pathLst>
            </a:custGeom>
            <a:noFill/>
            <a:ln w="3016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92" name="Freeform 281">
              <a:extLst>
                <a:ext uri="{FF2B5EF4-FFF2-40B4-BE49-F238E27FC236}">
                  <a16:creationId xmlns:a16="http://schemas.microsoft.com/office/drawing/2014/main" id="{1BA3A402-015D-48EC-891A-8D38D39A5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175" y="2828925"/>
              <a:ext cx="1041400" cy="530225"/>
            </a:xfrm>
            <a:custGeom>
              <a:avLst/>
              <a:gdLst>
                <a:gd name="T0" fmla="*/ 11 w 656"/>
                <a:gd name="T1" fmla="*/ 330 h 334"/>
                <a:gd name="T2" fmla="*/ 26 w 656"/>
                <a:gd name="T3" fmla="*/ 322 h 334"/>
                <a:gd name="T4" fmla="*/ 37 w 656"/>
                <a:gd name="T5" fmla="*/ 315 h 334"/>
                <a:gd name="T6" fmla="*/ 51 w 656"/>
                <a:gd name="T7" fmla="*/ 304 h 334"/>
                <a:gd name="T8" fmla="*/ 66 w 656"/>
                <a:gd name="T9" fmla="*/ 300 h 334"/>
                <a:gd name="T10" fmla="*/ 80 w 656"/>
                <a:gd name="T11" fmla="*/ 289 h 334"/>
                <a:gd name="T12" fmla="*/ 95 w 656"/>
                <a:gd name="T13" fmla="*/ 285 h 334"/>
                <a:gd name="T14" fmla="*/ 109 w 656"/>
                <a:gd name="T15" fmla="*/ 278 h 334"/>
                <a:gd name="T16" fmla="*/ 124 w 656"/>
                <a:gd name="T17" fmla="*/ 274 h 334"/>
                <a:gd name="T18" fmla="*/ 135 w 656"/>
                <a:gd name="T19" fmla="*/ 267 h 334"/>
                <a:gd name="T20" fmla="*/ 149 w 656"/>
                <a:gd name="T21" fmla="*/ 263 h 334"/>
                <a:gd name="T22" fmla="*/ 164 w 656"/>
                <a:gd name="T23" fmla="*/ 260 h 334"/>
                <a:gd name="T24" fmla="*/ 178 w 656"/>
                <a:gd name="T25" fmla="*/ 248 h 334"/>
                <a:gd name="T26" fmla="*/ 189 w 656"/>
                <a:gd name="T27" fmla="*/ 245 h 334"/>
                <a:gd name="T28" fmla="*/ 200 w 656"/>
                <a:gd name="T29" fmla="*/ 241 h 334"/>
                <a:gd name="T30" fmla="*/ 214 w 656"/>
                <a:gd name="T31" fmla="*/ 234 h 334"/>
                <a:gd name="T32" fmla="*/ 225 w 656"/>
                <a:gd name="T33" fmla="*/ 223 h 334"/>
                <a:gd name="T34" fmla="*/ 236 w 656"/>
                <a:gd name="T35" fmla="*/ 219 h 334"/>
                <a:gd name="T36" fmla="*/ 247 w 656"/>
                <a:gd name="T37" fmla="*/ 210 h 334"/>
                <a:gd name="T38" fmla="*/ 258 w 656"/>
                <a:gd name="T39" fmla="*/ 204 h 334"/>
                <a:gd name="T40" fmla="*/ 271 w 656"/>
                <a:gd name="T41" fmla="*/ 199 h 334"/>
                <a:gd name="T42" fmla="*/ 282 w 656"/>
                <a:gd name="T43" fmla="*/ 188 h 334"/>
                <a:gd name="T44" fmla="*/ 298 w 656"/>
                <a:gd name="T45" fmla="*/ 182 h 334"/>
                <a:gd name="T46" fmla="*/ 311 w 656"/>
                <a:gd name="T47" fmla="*/ 173 h 334"/>
                <a:gd name="T48" fmla="*/ 326 w 656"/>
                <a:gd name="T49" fmla="*/ 171 h 334"/>
                <a:gd name="T50" fmla="*/ 337 w 656"/>
                <a:gd name="T51" fmla="*/ 162 h 334"/>
                <a:gd name="T52" fmla="*/ 347 w 656"/>
                <a:gd name="T53" fmla="*/ 155 h 334"/>
                <a:gd name="T54" fmla="*/ 358 w 656"/>
                <a:gd name="T55" fmla="*/ 144 h 334"/>
                <a:gd name="T56" fmla="*/ 369 w 656"/>
                <a:gd name="T57" fmla="*/ 136 h 334"/>
                <a:gd name="T58" fmla="*/ 384 w 656"/>
                <a:gd name="T59" fmla="*/ 133 h 334"/>
                <a:gd name="T60" fmla="*/ 395 w 656"/>
                <a:gd name="T61" fmla="*/ 129 h 334"/>
                <a:gd name="T62" fmla="*/ 409 w 656"/>
                <a:gd name="T63" fmla="*/ 118 h 334"/>
                <a:gd name="T64" fmla="*/ 424 w 656"/>
                <a:gd name="T65" fmla="*/ 107 h 334"/>
                <a:gd name="T66" fmla="*/ 434 w 656"/>
                <a:gd name="T67" fmla="*/ 103 h 334"/>
                <a:gd name="T68" fmla="*/ 445 w 656"/>
                <a:gd name="T69" fmla="*/ 96 h 334"/>
                <a:gd name="T70" fmla="*/ 460 w 656"/>
                <a:gd name="T71" fmla="*/ 92 h 334"/>
                <a:gd name="T72" fmla="*/ 474 w 656"/>
                <a:gd name="T73" fmla="*/ 88 h 334"/>
                <a:gd name="T74" fmla="*/ 489 w 656"/>
                <a:gd name="T75" fmla="*/ 81 h 334"/>
                <a:gd name="T76" fmla="*/ 503 w 656"/>
                <a:gd name="T77" fmla="*/ 74 h 334"/>
                <a:gd name="T78" fmla="*/ 518 w 656"/>
                <a:gd name="T79" fmla="*/ 62 h 334"/>
                <a:gd name="T80" fmla="*/ 532 w 656"/>
                <a:gd name="T81" fmla="*/ 55 h 334"/>
                <a:gd name="T82" fmla="*/ 547 w 656"/>
                <a:gd name="T83" fmla="*/ 48 h 334"/>
                <a:gd name="T84" fmla="*/ 561 w 656"/>
                <a:gd name="T85" fmla="*/ 44 h 334"/>
                <a:gd name="T86" fmla="*/ 576 w 656"/>
                <a:gd name="T87" fmla="*/ 44 h 334"/>
                <a:gd name="T88" fmla="*/ 587 w 656"/>
                <a:gd name="T89" fmla="*/ 37 h 334"/>
                <a:gd name="T90" fmla="*/ 600 w 656"/>
                <a:gd name="T91" fmla="*/ 25 h 334"/>
                <a:gd name="T92" fmla="*/ 616 w 656"/>
                <a:gd name="T93" fmla="*/ 22 h 334"/>
                <a:gd name="T94" fmla="*/ 629 w 656"/>
                <a:gd name="T95" fmla="*/ 18 h 334"/>
                <a:gd name="T96" fmla="*/ 640 w 656"/>
                <a:gd name="T97" fmla="*/ 7 h 334"/>
                <a:gd name="T98" fmla="*/ 656 w 656"/>
                <a:gd name="T99" fmla="*/ 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6" h="334">
                  <a:moveTo>
                    <a:pt x="0" y="334"/>
                  </a:moveTo>
                  <a:lnTo>
                    <a:pt x="4" y="334"/>
                  </a:lnTo>
                  <a:lnTo>
                    <a:pt x="8" y="330"/>
                  </a:lnTo>
                  <a:lnTo>
                    <a:pt x="11" y="330"/>
                  </a:lnTo>
                  <a:lnTo>
                    <a:pt x="15" y="330"/>
                  </a:lnTo>
                  <a:lnTo>
                    <a:pt x="19" y="326"/>
                  </a:lnTo>
                  <a:lnTo>
                    <a:pt x="22" y="326"/>
                  </a:lnTo>
                  <a:lnTo>
                    <a:pt x="26" y="322"/>
                  </a:lnTo>
                  <a:lnTo>
                    <a:pt x="26" y="319"/>
                  </a:lnTo>
                  <a:lnTo>
                    <a:pt x="29" y="319"/>
                  </a:lnTo>
                  <a:lnTo>
                    <a:pt x="33" y="319"/>
                  </a:lnTo>
                  <a:lnTo>
                    <a:pt x="37" y="315"/>
                  </a:lnTo>
                  <a:lnTo>
                    <a:pt x="40" y="311"/>
                  </a:lnTo>
                  <a:lnTo>
                    <a:pt x="44" y="308"/>
                  </a:lnTo>
                  <a:lnTo>
                    <a:pt x="48" y="308"/>
                  </a:lnTo>
                  <a:lnTo>
                    <a:pt x="51" y="304"/>
                  </a:lnTo>
                  <a:lnTo>
                    <a:pt x="55" y="304"/>
                  </a:lnTo>
                  <a:lnTo>
                    <a:pt x="58" y="304"/>
                  </a:lnTo>
                  <a:lnTo>
                    <a:pt x="62" y="304"/>
                  </a:lnTo>
                  <a:lnTo>
                    <a:pt x="66" y="300"/>
                  </a:lnTo>
                  <a:lnTo>
                    <a:pt x="69" y="297"/>
                  </a:lnTo>
                  <a:lnTo>
                    <a:pt x="73" y="293"/>
                  </a:lnTo>
                  <a:lnTo>
                    <a:pt x="77" y="293"/>
                  </a:lnTo>
                  <a:lnTo>
                    <a:pt x="80" y="289"/>
                  </a:lnTo>
                  <a:lnTo>
                    <a:pt x="84" y="289"/>
                  </a:lnTo>
                  <a:lnTo>
                    <a:pt x="87" y="289"/>
                  </a:lnTo>
                  <a:lnTo>
                    <a:pt x="91" y="285"/>
                  </a:lnTo>
                  <a:lnTo>
                    <a:pt x="95" y="285"/>
                  </a:lnTo>
                  <a:lnTo>
                    <a:pt x="98" y="285"/>
                  </a:lnTo>
                  <a:lnTo>
                    <a:pt x="102" y="285"/>
                  </a:lnTo>
                  <a:lnTo>
                    <a:pt x="106" y="282"/>
                  </a:lnTo>
                  <a:lnTo>
                    <a:pt x="109" y="278"/>
                  </a:lnTo>
                  <a:lnTo>
                    <a:pt x="113" y="278"/>
                  </a:lnTo>
                  <a:lnTo>
                    <a:pt x="116" y="278"/>
                  </a:lnTo>
                  <a:lnTo>
                    <a:pt x="120" y="274"/>
                  </a:lnTo>
                  <a:lnTo>
                    <a:pt x="124" y="274"/>
                  </a:lnTo>
                  <a:lnTo>
                    <a:pt x="124" y="271"/>
                  </a:lnTo>
                  <a:lnTo>
                    <a:pt x="127" y="271"/>
                  </a:lnTo>
                  <a:lnTo>
                    <a:pt x="131" y="267"/>
                  </a:lnTo>
                  <a:lnTo>
                    <a:pt x="135" y="267"/>
                  </a:lnTo>
                  <a:lnTo>
                    <a:pt x="138" y="267"/>
                  </a:lnTo>
                  <a:lnTo>
                    <a:pt x="142" y="263"/>
                  </a:lnTo>
                  <a:lnTo>
                    <a:pt x="145" y="263"/>
                  </a:lnTo>
                  <a:lnTo>
                    <a:pt x="149" y="263"/>
                  </a:lnTo>
                  <a:lnTo>
                    <a:pt x="153" y="263"/>
                  </a:lnTo>
                  <a:lnTo>
                    <a:pt x="156" y="260"/>
                  </a:lnTo>
                  <a:lnTo>
                    <a:pt x="160" y="260"/>
                  </a:lnTo>
                  <a:lnTo>
                    <a:pt x="164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2" y="248"/>
                  </a:lnTo>
                  <a:lnTo>
                    <a:pt x="185" y="248"/>
                  </a:lnTo>
                  <a:lnTo>
                    <a:pt x="185" y="245"/>
                  </a:lnTo>
                  <a:lnTo>
                    <a:pt x="189" y="245"/>
                  </a:lnTo>
                  <a:lnTo>
                    <a:pt x="193" y="245"/>
                  </a:lnTo>
                  <a:lnTo>
                    <a:pt x="193" y="241"/>
                  </a:lnTo>
                  <a:lnTo>
                    <a:pt x="196" y="241"/>
                  </a:lnTo>
                  <a:lnTo>
                    <a:pt x="200" y="241"/>
                  </a:lnTo>
                  <a:lnTo>
                    <a:pt x="203" y="241"/>
                  </a:lnTo>
                  <a:lnTo>
                    <a:pt x="207" y="237"/>
                  </a:lnTo>
                  <a:lnTo>
                    <a:pt x="211" y="237"/>
                  </a:lnTo>
                  <a:lnTo>
                    <a:pt x="214" y="234"/>
                  </a:lnTo>
                  <a:lnTo>
                    <a:pt x="218" y="230"/>
                  </a:lnTo>
                  <a:lnTo>
                    <a:pt x="222" y="230"/>
                  </a:lnTo>
                  <a:lnTo>
                    <a:pt x="225" y="226"/>
                  </a:lnTo>
                  <a:lnTo>
                    <a:pt x="225" y="223"/>
                  </a:lnTo>
                  <a:lnTo>
                    <a:pt x="229" y="223"/>
                  </a:lnTo>
                  <a:lnTo>
                    <a:pt x="231" y="223"/>
                  </a:lnTo>
                  <a:lnTo>
                    <a:pt x="231" y="219"/>
                  </a:lnTo>
                  <a:lnTo>
                    <a:pt x="236" y="219"/>
                  </a:lnTo>
                  <a:lnTo>
                    <a:pt x="240" y="215"/>
                  </a:lnTo>
                  <a:lnTo>
                    <a:pt x="243" y="215"/>
                  </a:lnTo>
                  <a:lnTo>
                    <a:pt x="243" y="210"/>
                  </a:lnTo>
                  <a:lnTo>
                    <a:pt x="247" y="210"/>
                  </a:lnTo>
                  <a:lnTo>
                    <a:pt x="251" y="208"/>
                  </a:lnTo>
                  <a:lnTo>
                    <a:pt x="254" y="208"/>
                  </a:lnTo>
                  <a:lnTo>
                    <a:pt x="254" y="204"/>
                  </a:lnTo>
                  <a:lnTo>
                    <a:pt x="258" y="204"/>
                  </a:lnTo>
                  <a:lnTo>
                    <a:pt x="260" y="204"/>
                  </a:lnTo>
                  <a:lnTo>
                    <a:pt x="265" y="199"/>
                  </a:lnTo>
                  <a:lnTo>
                    <a:pt x="269" y="199"/>
                  </a:lnTo>
                  <a:lnTo>
                    <a:pt x="271" y="199"/>
                  </a:lnTo>
                  <a:lnTo>
                    <a:pt x="271" y="197"/>
                  </a:lnTo>
                  <a:lnTo>
                    <a:pt x="276" y="193"/>
                  </a:lnTo>
                  <a:lnTo>
                    <a:pt x="280" y="188"/>
                  </a:lnTo>
                  <a:lnTo>
                    <a:pt x="282" y="188"/>
                  </a:lnTo>
                  <a:lnTo>
                    <a:pt x="287" y="186"/>
                  </a:lnTo>
                  <a:lnTo>
                    <a:pt x="289" y="186"/>
                  </a:lnTo>
                  <a:lnTo>
                    <a:pt x="293" y="182"/>
                  </a:lnTo>
                  <a:lnTo>
                    <a:pt x="298" y="182"/>
                  </a:lnTo>
                  <a:lnTo>
                    <a:pt x="300" y="177"/>
                  </a:lnTo>
                  <a:lnTo>
                    <a:pt x="304" y="173"/>
                  </a:lnTo>
                  <a:lnTo>
                    <a:pt x="309" y="173"/>
                  </a:lnTo>
                  <a:lnTo>
                    <a:pt x="311" y="173"/>
                  </a:lnTo>
                  <a:lnTo>
                    <a:pt x="315" y="173"/>
                  </a:lnTo>
                  <a:lnTo>
                    <a:pt x="318" y="173"/>
                  </a:lnTo>
                  <a:lnTo>
                    <a:pt x="322" y="171"/>
                  </a:lnTo>
                  <a:lnTo>
                    <a:pt x="326" y="171"/>
                  </a:lnTo>
                  <a:lnTo>
                    <a:pt x="329" y="166"/>
                  </a:lnTo>
                  <a:lnTo>
                    <a:pt x="329" y="162"/>
                  </a:lnTo>
                  <a:lnTo>
                    <a:pt x="333" y="162"/>
                  </a:lnTo>
                  <a:lnTo>
                    <a:pt x="337" y="162"/>
                  </a:lnTo>
                  <a:lnTo>
                    <a:pt x="340" y="162"/>
                  </a:lnTo>
                  <a:lnTo>
                    <a:pt x="340" y="159"/>
                  </a:lnTo>
                  <a:lnTo>
                    <a:pt x="344" y="155"/>
                  </a:lnTo>
                  <a:lnTo>
                    <a:pt x="347" y="155"/>
                  </a:lnTo>
                  <a:lnTo>
                    <a:pt x="351" y="151"/>
                  </a:lnTo>
                  <a:lnTo>
                    <a:pt x="351" y="144"/>
                  </a:lnTo>
                  <a:lnTo>
                    <a:pt x="355" y="144"/>
                  </a:lnTo>
                  <a:lnTo>
                    <a:pt x="358" y="144"/>
                  </a:lnTo>
                  <a:lnTo>
                    <a:pt x="362" y="144"/>
                  </a:lnTo>
                  <a:lnTo>
                    <a:pt x="366" y="140"/>
                  </a:lnTo>
                  <a:lnTo>
                    <a:pt x="369" y="140"/>
                  </a:lnTo>
                  <a:lnTo>
                    <a:pt x="369" y="136"/>
                  </a:lnTo>
                  <a:lnTo>
                    <a:pt x="373" y="136"/>
                  </a:lnTo>
                  <a:lnTo>
                    <a:pt x="376" y="136"/>
                  </a:lnTo>
                  <a:lnTo>
                    <a:pt x="380" y="133"/>
                  </a:lnTo>
                  <a:lnTo>
                    <a:pt x="384" y="133"/>
                  </a:lnTo>
                  <a:lnTo>
                    <a:pt x="387" y="133"/>
                  </a:lnTo>
                  <a:lnTo>
                    <a:pt x="391" y="133"/>
                  </a:lnTo>
                  <a:lnTo>
                    <a:pt x="391" y="129"/>
                  </a:lnTo>
                  <a:lnTo>
                    <a:pt x="395" y="129"/>
                  </a:lnTo>
                  <a:lnTo>
                    <a:pt x="398" y="125"/>
                  </a:lnTo>
                  <a:lnTo>
                    <a:pt x="402" y="122"/>
                  </a:lnTo>
                  <a:lnTo>
                    <a:pt x="405" y="118"/>
                  </a:lnTo>
                  <a:lnTo>
                    <a:pt x="409" y="118"/>
                  </a:lnTo>
                  <a:lnTo>
                    <a:pt x="413" y="118"/>
                  </a:lnTo>
                  <a:lnTo>
                    <a:pt x="416" y="114"/>
                  </a:lnTo>
                  <a:lnTo>
                    <a:pt x="420" y="114"/>
                  </a:lnTo>
                  <a:lnTo>
                    <a:pt x="424" y="107"/>
                  </a:lnTo>
                  <a:lnTo>
                    <a:pt x="427" y="107"/>
                  </a:lnTo>
                  <a:lnTo>
                    <a:pt x="431" y="107"/>
                  </a:lnTo>
                  <a:lnTo>
                    <a:pt x="431" y="103"/>
                  </a:lnTo>
                  <a:lnTo>
                    <a:pt x="434" y="103"/>
                  </a:lnTo>
                  <a:lnTo>
                    <a:pt x="438" y="99"/>
                  </a:lnTo>
                  <a:lnTo>
                    <a:pt x="438" y="96"/>
                  </a:lnTo>
                  <a:lnTo>
                    <a:pt x="442" y="96"/>
                  </a:lnTo>
                  <a:lnTo>
                    <a:pt x="445" y="96"/>
                  </a:lnTo>
                  <a:lnTo>
                    <a:pt x="449" y="96"/>
                  </a:lnTo>
                  <a:lnTo>
                    <a:pt x="453" y="96"/>
                  </a:lnTo>
                  <a:lnTo>
                    <a:pt x="456" y="96"/>
                  </a:lnTo>
                  <a:lnTo>
                    <a:pt x="460" y="92"/>
                  </a:lnTo>
                  <a:lnTo>
                    <a:pt x="463" y="92"/>
                  </a:lnTo>
                  <a:lnTo>
                    <a:pt x="467" y="92"/>
                  </a:lnTo>
                  <a:lnTo>
                    <a:pt x="471" y="88"/>
                  </a:lnTo>
                  <a:lnTo>
                    <a:pt x="474" y="88"/>
                  </a:lnTo>
                  <a:lnTo>
                    <a:pt x="478" y="85"/>
                  </a:lnTo>
                  <a:lnTo>
                    <a:pt x="482" y="85"/>
                  </a:lnTo>
                  <a:lnTo>
                    <a:pt x="485" y="85"/>
                  </a:lnTo>
                  <a:lnTo>
                    <a:pt x="489" y="81"/>
                  </a:lnTo>
                  <a:lnTo>
                    <a:pt x="492" y="77"/>
                  </a:lnTo>
                  <a:lnTo>
                    <a:pt x="496" y="77"/>
                  </a:lnTo>
                  <a:lnTo>
                    <a:pt x="500" y="77"/>
                  </a:lnTo>
                  <a:lnTo>
                    <a:pt x="503" y="74"/>
                  </a:lnTo>
                  <a:lnTo>
                    <a:pt x="507" y="74"/>
                  </a:lnTo>
                  <a:lnTo>
                    <a:pt x="511" y="70"/>
                  </a:lnTo>
                  <a:lnTo>
                    <a:pt x="514" y="70"/>
                  </a:lnTo>
                  <a:lnTo>
                    <a:pt x="518" y="62"/>
                  </a:lnTo>
                  <a:lnTo>
                    <a:pt x="522" y="62"/>
                  </a:lnTo>
                  <a:lnTo>
                    <a:pt x="525" y="59"/>
                  </a:lnTo>
                  <a:lnTo>
                    <a:pt x="529" y="59"/>
                  </a:lnTo>
                  <a:lnTo>
                    <a:pt x="532" y="55"/>
                  </a:lnTo>
                  <a:lnTo>
                    <a:pt x="536" y="51"/>
                  </a:lnTo>
                  <a:lnTo>
                    <a:pt x="540" y="51"/>
                  </a:lnTo>
                  <a:lnTo>
                    <a:pt x="543" y="51"/>
                  </a:lnTo>
                  <a:lnTo>
                    <a:pt x="547" y="48"/>
                  </a:lnTo>
                  <a:lnTo>
                    <a:pt x="551" y="48"/>
                  </a:lnTo>
                  <a:lnTo>
                    <a:pt x="554" y="48"/>
                  </a:lnTo>
                  <a:lnTo>
                    <a:pt x="558" y="44"/>
                  </a:lnTo>
                  <a:lnTo>
                    <a:pt x="561" y="44"/>
                  </a:lnTo>
                  <a:lnTo>
                    <a:pt x="565" y="44"/>
                  </a:lnTo>
                  <a:lnTo>
                    <a:pt x="569" y="44"/>
                  </a:lnTo>
                  <a:lnTo>
                    <a:pt x="572" y="44"/>
                  </a:lnTo>
                  <a:lnTo>
                    <a:pt x="576" y="44"/>
                  </a:lnTo>
                  <a:lnTo>
                    <a:pt x="576" y="37"/>
                  </a:lnTo>
                  <a:lnTo>
                    <a:pt x="580" y="37"/>
                  </a:lnTo>
                  <a:lnTo>
                    <a:pt x="583" y="37"/>
                  </a:lnTo>
                  <a:lnTo>
                    <a:pt x="587" y="37"/>
                  </a:lnTo>
                  <a:lnTo>
                    <a:pt x="589" y="33"/>
                  </a:lnTo>
                  <a:lnTo>
                    <a:pt x="594" y="33"/>
                  </a:lnTo>
                  <a:lnTo>
                    <a:pt x="598" y="29"/>
                  </a:lnTo>
                  <a:lnTo>
                    <a:pt x="600" y="25"/>
                  </a:lnTo>
                  <a:lnTo>
                    <a:pt x="605" y="25"/>
                  </a:lnTo>
                  <a:lnTo>
                    <a:pt x="609" y="25"/>
                  </a:lnTo>
                  <a:lnTo>
                    <a:pt x="611" y="22"/>
                  </a:lnTo>
                  <a:lnTo>
                    <a:pt x="616" y="22"/>
                  </a:lnTo>
                  <a:lnTo>
                    <a:pt x="618" y="22"/>
                  </a:lnTo>
                  <a:lnTo>
                    <a:pt x="622" y="18"/>
                  </a:lnTo>
                  <a:lnTo>
                    <a:pt x="627" y="18"/>
                  </a:lnTo>
                  <a:lnTo>
                    <a:pt x="629" y="18"/>
                  </a:lnTo>
                  <a:lnTo>
                    <a:pt x="634" y="14"/>
                  </a:lnTo>
                  <a:lnTo>
                    <a:pt x="638" y="14"/>
                  </a:lnTo>
                  <a:lnTo>
                    <a:pt x="638" y="11"/>
                  </a:lnTo>
                  <a:lnTo>
                    <a:pt x="640" y="7"/>
                  </a:lnTo>
                  <a:lnTo>
                    <a:pt x="645" y="7"/>
                  </a:lnTo>
                  <a:lnTo>
                    <a:pt x="647" y="3"/>
                  </a:lnTo>
                  <a:lnTo>
                    <a:pt x="651" y="3"/>
                  </a:lnTo>
                  <a:lnTo>
                    <a:pt x="656" y="3"/>
                  </a:lnTo>
                  <a:lnTo>
                    <a:pt x="656" y="0"/>
                  </a:lnTo>
                </a:path>
              </a:pathLst>
            </a:custGeom>
            <a:noFill/>
            <a:ln w="3016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93" name="Freeform 282">
              <a:extLst>
                <a:ext uri="{FF2B5EF4-FFF2-40B4-BE49-F238E27FC236}">
                  <a16:creationId xmlns:a16="http://schemas.microsoft.com/office/drawing/2014/main" id="{C6FDDD1E-2825-40AF-871C-863B38576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5" y="2319338"/>
              <a:ext cx="1009650" cy="509587"/>
            </a:xfrm>
            <a:custGeom>
              <a:avLst/>
              <a:gdLst>
                <a:gd name="T0" fmla="*/ 11 w 636"/>
                <a:gd name="T1" fmla="*/ 321 h 321"/>
                <a:gd name="T2" fmla="*/ 20 w 636"/>
                <a:gd name="T3" fmla="*/ 317 h 321"/>
                <a:gd name="T4" fmla="*/ 31 w 636"/>
                <a:gd name="T5" fmla="*/ 308 h 321"/>
                <a:gd name="T6" fmla="*/ 42 w 636"/>
                <a:gd name="T7" fmla="*/ 297 h 321"/>
                <a:gd name="T8" fmla="*/ 53 w 636"/>
                <a:gd name="T9" fmla="*/ 290 h 321"/>
                <a:gd name="T10" fmla="*/ 68 w 636"/>
                <a:gd name="T11" fmla="*/ 286 h 321"/>
                <a:gd name="T12" fmla="*/ 78 w 636"/>
                <a:gd name="T13" fmla="*/ 284 h 321"/>
                <a:gd name="T14" fmla="*/ 89 w 636"/>
                <a:gd name="T15" fmla="*/ 279 h 321"/>
                <a:gd name="T16" fmla="*/ 100 w 636"/>
                <a:gd name="T17" fmla="*/ 271 h 321"/>
                <a:gd name="T18" fmla="*/ 111 w 636"/>
                <a:gd name="T19" fmla="*/ 264 h 321"/>
                <a:gd name="T20" fmla="*/ 126 w 636"/>
                <a:gd name="T21" fmla="*/ 253 h 321"/>
                <a:gd name="T22" fmla="*/ 136 w 636"/>
                <a:gd name="T23" fmla="*/ 246 h 321"/>
                <a:gd name="T24" fmla="*/ 151 w 636"/>
                <a:gd name="T25" fmla="*/ 234 h 321"/>
                <a:gd name="T26" fmla="*/ 165 w 636"/>
                <a:gd name="T27" fmla="*/ 234 h 321"/>
                <a:gd name="T28" fmla="*/ 176 w 636"/>
                <a:gd name="T29" fmla="*/ 227 h 321"/>
                <a:gd name="T30" fmla="*/ 191 w 636"/>
                <a:gd name="T31" fmla="*/ 223 h 321"/>
                <a:gd name="T32" fmla="*/ 202 w 636"/>
                <a:gd name="T33" fmla="*/ 209 h 321"/>
                <a:gd name="T34" fmla="*/ 213 w 636"/>
                <a:gd name="T35" fmla="*/ 205 h 321"/>
                <a:gd name="T36" fmla="*/ 223 w 636"/>
                <a:gd name="T37" fmla="*/ 197 h 321"/>
                <a:gd name="T38" fmla="*/ 238 w 636"/>
                <a:gd name="T39" fmla="*/ 190 h 321"/>
                <a:gd name="T40" fmla="*/ 251 w 636"/>
                <a:gd name="T41" fmla="*/ 186 h 321"/>
                <a:gd name="T42" fmla="*/ 267 w 636"/>
                <a:gd name="T43" fmla="*/ 183 h 321"/>
                <a:gd name="T44" fmla="*/ 280 w 636"/>
                <a:gd name="T45" fmla="*/ 179 h 321"/>
                <a:gd name="T46" fmla="*/ 296 w 636"/>
                <a:gd name="T47" fmla="*/ 164 h 321"/>
                <a:gd name="T48" fmla="*/ 309 w 636"/>
                <a:gd name="T49" fmla="*/ 164 h 321"/>
                <a:gd name="T50" fmla="*/ 324 w 636"/>
                <a:gd name="T51" fmla="*/ 157 h 321"/>
                <a:gd name="T52" fmla="*/ 338 w 636"/>
                <a:gd name="T53" fmla="*/ 149 h 321"/>
                <a:gd name="T54" fmla="*/ 353 w 636"/>
                <a:gd name="T55" fmla="*/ 149 h 321"/>
                <a:gd name="T56" fmla="*/ 364 w 636"/>
                <a:gd name="T57" fmla="*/ 134 h 321"/>
                <a:gd name="T58" fmla="*/ 375 w 636"/>
                <a:gd name="T59" fmla="*/ 122 h 321"/>
                <a:gd name="T60" fmla="*/ 389 w 636"/>
                <a:gd name="T61" fmla="*/ 111 h 321"/>
                <a:gd name="T62" fmla="*/ 400 w 636"/>
                <a:gd name="T63" fmla="*/ 105 h 321"/>
                <a:gd name="T64" fmla="*/ 415 w 636"/>
                <a:gd name="T65" fmla="*/ 105 h 321"/>
                <a:gd name="T66" fmla="*/ 425 w 636"/>
                <a:gd name="T67" fmla="*/ 96 h 321"/>
                <a:gd name="T68" fmla="*/ 440 w 636"/>
                <a:gd name="T69" fmla="*/ 94 h 321"/>
                <a:gd name="T70" fmla="*/ 454 w 636"/>
                <a:gd name="T71" fmla="*/ 89 h 321"/>
                <a:gd name="T72" fmla="*/ 469 w 636"/>
                <a:gd name="T73" fmla="*/ 85 h 321"/>
                <a:gd name="T74" fmla="*/ 480 w 636"/>
                <a:gd name="T75" fmla="*/ 78 h 321"/>
                <a:gd name="T76" fmla="*/ 491 w 636"/>
                <a:gd name="T77" fmla="*/ 67 h 321"/>
                <a:gd name="T78" fmla="*/ 505 w 636"/>
                <a:gd name="T79" fmla="*/ 67 h 321"/>
                <a:gd name="T80" fmla="*/ 516 w 636"/>
                <a:gd name="T81" fmla="*/ 56 h 321"/>
                <a:gd name="T82" fmla="*/ 531 w 636"/>
                <a:gd name="T83" fmla="*/ 52 h 321"/>
                <a:gd name="T84" fmla="*/ 541 w 636"/>
                <a:gd name="T85" fmla="*/ 48 h 321"/>
                <a:gd name="T86" fmla="*/ 556 w 636"/>
                <a:gd name="T87" fmla="*/ 45 h 321"/>
                <a:gd name="T88" fmla="*/ 567 w 636"/>
                <a:gd name="T89" fmla="*/ 41 h 321"/>
                <a:gd name="T90" fmla="*/ 581 w 636"/>
                <a:gd name="T91" fmla="*/ 37 h 321"/>
                <a:gd name="T92" fmla="*/ 596 w 636"/>
                <a:gd name="T93" fmla="*/ 30 h 321"/>
                <a:gd name="T94" fmla="*/ 607 w 636"/>
                <a:gd name="T95" fmla="*/ 15 h 321"/>
                <a:gd name="T96" fmla="*/ 620 w 636"/>
                <a:gd name="T97" fmla="*/ 15 h 321"/>
                <a:gd name="T98" fmla="*/ 636 w 636"/>
                <a:gd name="T99" fmla="*/ 4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6" h="321">
                  <a:moveTo>
                    <a:pt x="0" y="321"/>
                  </a:moveTo>
                  <a:lnTo>
                    <a:pt x="2" y="321"/>
                  </a:lnTo>
                  <a:lnTo>
                    <a:pt x="6" y="321"/>
                  </a:lnTo>
                  <a:lnTo>
                    <a:pt x="11" y="321"/>
                  </a:lnTo>
                  <a:lnTo>
                    <a:pt x="11" y="317"/>
                  </a:lnTo>
                  <a:lnTo>
                    <a:pt x="13" y="317"/>
                  </a:lnTo>
                  <a:lnTo>
                    <a:pt x="17" y="317"/>
                  </a:lnTo>
                  <a:lnTo>
                    <a:pt x="20" y="317"/>
                  </a:lnTo>
                  <a:lnTo>
                    <a:pt x="24" y="317"/>
                  </a:lnTo>
                  <a:lnTo>
                    <a:pt x="28" y="313"/>
                  </a:lnTo>
                  <a:lnTo>
                    <a:pt x="28" y="308"/>
                  </a:lnTo>
                  <a:lnTo>
                    <a:pt x="31" y="308"/>
                  </a:lnTo>
                  <a:lnTo>
                    <a:pt x="35" y="306"/>
                  </a:lnTo>
                  <a:lnTo>
                    <a:pt x="39" y="306"/>
                  </a:lnTo>
                  <a:lnTo>
                    <a:pt x="39" y="301"/>
                  </a:lnTo>
                  <a:lnTo>
                    <a:pt x="42" y="297"/>
                  </a:lnTo>
                  <a:lnTo>
                    <a:pt x="46" y="297"/>
                  </a:lnTo>
                  <a:lnTo>
                    <a:pt x="49" y="295"/>
                  </a:lnTo>
                  <a:lnTo>
                    <a:pt x="49" y="290"/>
                  </a:lnTo>
                  <a:lnTo>
                    <a:pt x="53" y="290"/>
                  </a:lnTo>
                  <a:lnTo>
                    <a:pt x="57" y="290"/>
                  </a:lnTo>
                  <a:lnTo>
                    <a:pt x="60" y="286"/>
                  </a:lnTo>
                  <a:lnTo>
                    <a:pt x="64" y="286"/>
                  </a:lnTo>
                  <a:lnTo>
                    <a:pt x="68" y="286"/>
                  </a:lnTo>
                  <a:lnTo>
                    <a:pt x="71" y="286"/>
                  </a:lnTo>
                  <a:lnTo>
                    <a:pt x="75" y="286"/>
                  </a:lnTo>
                  <a:lnTo>
                    <a:pt x="78" y="286"/>
                  </a:lnTo>
                  <a:lnTo>
                    <a:pt x="78" y="284"/>
                  </a:lnTo>
                  <a:lnTo>
                    <a:pt x="82" y="284"/>
                  </a:lnTo>
                  <a:lnTo>
                    <a:pt x="86" y="284"/>
                  </a:lnTo>
                  <a:lnTo>
                    <a:pt x="86" y="279"/>
                  </a:lnTo>
                  <a:lnTo>
                    <a:pt x="89" y="279"/>
                  </a:lnTo>
                  <a:lnTo>
                    <a:pt x="93" y="279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100" y="271"/>
                  </a:lnTo>
                  <a:lnTo>
                    <a:pt x="104" y="271"/>
                  </a:lnTo>
                  <a:lnTo>
                    <a:pt x="107" y="268"/>
                  </a:lnTo>
                  <a:lnTo>
                    <a:pt x="107" y="264"/>
                  </a:lnTo>
                  <a:lnTo>
                    <a:pt x="111" y="264"/>
                  </a:lnTo>
                  <a:lnTo>
                    <a:pt x="115" y="260"/>
                  </a:lnTo>
                  <a:lnTo>
                    <a:pt x="118" y="260"/>
                  </a:lnTo>
                  <a:lnTo>
                    <a:pt x="122" y="253"/>
                  </a:lnTo>
                  <a:lnTo>
                    <a:pt x="126" y="253"/>
                  </a:lnTo>
                  <a:lnTo>
                    <a:pt x="129" y="253"/>
                  </a:lnTo>
                  <a:lnTo>
                    <a:pt x="133" y="249"/>
                  </a:lnTo>
                  <a:lnTo>
                    <a:pt x="136" y="249"/>
                  </a:lnTo>
                  <a:lnTo>
                    <a:pt x="136" y="246"/>
                  </a:lnTo>
                  <a:lnTo>
                    <a:pt x="140" y="242"/>
                  </a:lnTo>
                  <a:lnTo>
                    <a:pt x="144" y="242"/>
                  </a:lnTo>
                  <a:lnTo>
                    <a:pt x="147" y="238"/>
                  </a:lnTo>
                  <a:lnTo>
                    <a:pt x="151" y="234"/>
                  </a:lnTo>
                  <a:lnTo>
                    <a:pt x="155" y="234"/>
                  </a:lnTo>
                  <a:lnTo>
                    <a:pt x="158" y="234"/>
                  </a:lnTo>
                  <a:lnTo>
                    <a:pt x="162" y="234"/>
                  </a:lnTo>
                  <a:lnTo>
                    <a:pt x="165" y="234"/>
                  </a:lnTo>
                  <a:lnTo>
                    <a:pt x="165" y="231"/>
                  </a:lnTo>
                  <a:lnTo>
                    <a:pt x="169" y="231"/>
                  </a:lnTo>
                  <a:lnTo>
                    <a:pt x="173" y="227"/>
                  </a:lnTo>
                  <a:lnTo>
                    <a:pt x="176" y="227"/>
                  </a:lnTo>
                  <a:lnTo>
                    <a:pt x="180" y="227"/>
                  </a:lnTo>
                  <a:lnTo>
                    <a:pt x="184" y="223"/>
                  </a:lnTo>
                  <a:lnTo>
                    <a:pt x="187" y="223"/>
                  </a:lnTo>
                  <a:lnTo>
                    <a:pt x="191" y="223"/>
                  </a:lnTo>
                  <a:lnTo>
                    <a:pt x="194" y="220"/>
                  </a:lnTo>
                  <a:lnTo>
                    <a:pt x="194" y="212"/>
                  </a:lnTo>
                  <a:lnTo>
                    <a:pt x="198" y="212"/>
                  </a:lnTo>
                  <a:lnTo>
                    <a:pt x="202" y="209"/>
                  </a:lnTo>
                  <a:lnTo>
                    <a:pt x="205" y="209"/>
                  </a:lnTo>
                  <a:lnTo>
                    <a:pt x="205" y="205"/>
                  </a:lnTo>
                  <a:lnTo>
                    <a:pt x="209" y="205"/>
                  </a:lnTo>
                  <a:lnTo>
                    <a:pt x="213" y="205"/>
                  </a:lnTo>
                  <a:lnTo>
                    <a:pt x="216" y="205"/>
                  </a:lnTo>
                  <a:lnTo>
                    <a:pt x="220" y="201"/>
                  </a:lnTo>
                  <a:lnTo>
                    <a:pt x="223" y="201"/>
                  </a:lnTo>
                  <a:lnTo>
                    <a:pt x="223" y="197"/>
                  </a:lnTo>
                  <a:lnTo>
                    <a:pt x="227" y="197"/>
                  </a:lnTo>
                  <a:lnTo>
                    <a:pt x="231" y="194"/>
                  </a:lnTo>
                  <a:lnTo>
                    <a:pt x="234" y="190"/>
                  </a:lnTo>
                  <a:lnTo>
                    <a:pt x="238" y="190"/>
                  </a:lnTo>
                  <a:lnTo>
                    <a:pt x="242" y="190"/>
                  </a:lnTo>
                  <a:lnTo>
                    <a:pt x="245" y="190"/>
                  </a:lnTo>
                  <a:lnTo>
                    <a:pt x="249" y="190"/>
                  </a:lnTo>
                  <a:lnTo>
                    <a:pt x="251" y="186"/>
                  </a:lnTo>
                  <a:lnTo>
                    <a:pt x="256" y="186"/>
                  </a:lnTo>
                  <a:lnTo>
                    <a:pt x="260" y="186"/>
                  </a:lnTo>
                  <a:lnTo>
                    <a:pt x="262" y="183"/>
                  </a:lnTo>
                  <a:lnTo>
                    <a:pt x="267" y="183"/>
                  </a:lnTo>
                  <a:lnTo>
                    <a:pt x="271" y="183"/>
                  </a:lnTo>
                  <a:lnTo>
                    <a:pt x="274" y="179"/>
                  </a:lnTo>
                  <a:lnTo>
                    <a:pt x="278" y="179"/>
                  </a:lnTo>
                  <a:lnTo>
                    <a:pt x="280" y="179"/>
                  </a:lnTo>
                  <a:lnTo>
                    <a:pt x="285" y="171"/>
                  </a:lnTo>
                  <a:lnTo>
                    <a:pt x="289" y="171"/>
                  </a:lnTo>
                  <a:lnTo>
                    <a:pt x="291" y="168"/>
                  </a:lnTo>
                  <a:lnTo>
                    <a:pt x="296" y="164"/>
                  </a:lnTo>
                  <a:lnTo>
                    <a:pt x="300" y="164"/>
                  </a:lnTo>
                  <a:lnTo>
                    <a:pt x="302" y="164"/>
                  </a:lnTo>
                  <a:lnTo>
                    <a:pt x="307" y="164"/>
                  </a:lnTo>
                  <a:lnTo>
                    <a:pt x="309" y="164"/>
                  </a:lnTo>
                  <a:lnTo>
                    <a:pt x="313" y="164"/>
                  </a:lnTo>
                  <a:lnTo>
                    <a:pt x="318" y="160"/>
                  </a:lnTo>
                  <a:lnTo>
                    <a:pt x="320" y="157"/>
                  </a:lnTo>
                  <a:lnTo>
                    <a:pt x="324" y="157"/>
                  </a:lnTo>
                  <a:lnTo>
                    <a:pt x="329" y="157"/>
                  </a:lnTo>
                  <a:lnTo>
                    <a:pt x="331" y="157"/>
                  </a:lnTo>
                  <a:lnTo>
                    <a:pt x="335" y="157"/>
                  </a:lnTo>
                  <a:lnTo>
                    <a:pt x="338" y="149"/>
                  </a:lnTo>
                  <a:lnTo>
                    <a:pt x="342" y="149"/>
                  </a:lnTo>
                  <a:lnTo>
                    <a:pt x="346" y="149"/>
                  </a:lnTo>
                  <a:lnTo>
                    <a:pt x="349" y="149"/>
                  </a:lnTo>
                  <a:lnTo>
                    <a:pt x="353" y="149"/>
                  </a:lnTo>
                  <a:lnTo>
                    <a:pt x="357" y="142"/>
                  </a:lnTo>
                  <a:lnTo>
                    <a:pt x="360" y="142"/>
                  </a:lnTo>
                  <a:lnTo>
                    <a:pt x="360" y="138"/>
                  </a:lnTo>
                  <a:lnTo>
                    <a:pt x="364" y="134"/>
                  </a:lnTo>
                  <a:lnTo>
                    <a:pt x="367" y="134"/>
                  </a:lnTo>
                  <a:lnTo>
                    <a:pt x="371" y="131"/>
                  </a:lnTo>
                  <a:lnTo>
                    <a:pt x="371" y="127"/>
                  </a:lnTo>
                  <a:lnTo>
                    <a:pt x="375" y="122"/>
                  </a:lnTo>
                  <a:lnTo>
                    <a:pt x="378" y="122"/>
                  </a:lnTo>
                  <a:lnTo>
                    <a:pt x="382" y="120"/>
                  </a:lnTo>
                  <a:lnTo>
                    <a:pt x="386" y="111"/>
                  </a:lnTo>
                  <a:lnTo>
                    <a:pt x="389" y="111"/>
                  </a:lnTo>
                  <a:lnTo>
                    <a:pt x="393" y="111"/>
                  </a:lnTo>
                  <a:lnTo>
                    <a:pt x="396" y="111"/>
                  </a:lnTo>
                  <a:lnTo>
                    <a:pt x="400" y="109"/>
                  </a:lnTo>
                  <a:lnTo>
                    <a:pt x="400" y="105"/>
                  </a:lnTo>
                  <a:lnTo>
                    <a:pt x="404" y="105"/>
                  </a:lnTo>
                  <a:lnTo>
                    <a:pt x="407" y="105"/>
                  </a:lnTo>
                  <a:lnTo>
                    <a:pt x="411" y="105"/>
                  </a:lnTo>
                  <a:lnTo>
                    <a:pt x="415" y="105"/>
                  </a:lnTo>
                  <a:lnTo>
                    <a:pt x="418" y="105"/>
                  </a:lnTo>
                  <a:lnTo>
                    <a:pt x="422" y="100"/>
                  </a:lnTo>
                  <a:lnTo>
                    <a:pt x="422" y="96"/>
                  </a:lnTo>
                  <a:lnTo>
                    <a:pt x="425" y="96"/>
                  </a:lnTo>
                  <a:lnTo>
                    <a:pt x="429" y="96"/>
                  </a:lnTo>
                  <a:lnTo>
                    <a:pt x="433" y="96"/>
                  </a:lnTo>
                  <a:lnTo>
                    <a:pt x="436" y="94"/>
                  </a:lnTo>
                  <a:lnTo>
                    <a:pt x="440" y="94"/>
                  </a:lnTo>
                  <a:lnTo>
                    <a:pt x="444" y="94"/>
                  </a:lnTo>
                  <a:lnTo>
                    <a:pt x="447" y="94"/>
                  </a:lnTo>
                  <a:lnTo>
                    <a:pt x="451" y="89"/>
                  </a:lnTo>
                  <a:lnTo>
                    <a:pt x="454" y="89"/>
                  </a:lnTo>
                  <a:lnTo>
                    <a:pt x="458" y="89"/>
                  </a:lnTo>
                  <a:lnTo>
                    <a:pt x="462" y="85"/>
                  </a:lnTo>
                  <a:lnTo>
                    <a:pt x="465" y="85"/>
                  </a:lnTo>
                  <a:lnTo>
                    <a:pt x="469" y="85"/>
                  </a:lnTo>
                  <a:lnTo>
                    <a:pt x="469" y="83"/>
                  </a:lnTo>
                  <a:lnTo>
                    <a:pt x="473" y="83"/>
                  </a:lnTo>
                  <a:lnTo>
                    <a:pt x="476" y="78"/>
                  </a:lnTo>
                  <a:lnTo>
                    <a:pt x="480" y="78"/>
                  </a:lnTo>
                  <a:lnTo>
                    <a:pt x="483" y="74"/>
                  </a:lnTo>
                  <a:lnTo>
                    <a:pt x="487" y="74"/>
                  </a:lnTo>
                  <a:lnTo>
                    <a:pt x="491" y="72"/>
                  </a:lnTo>
                  <a:lnTo>
                    <a:pt x="491" y="67"/>
                  </a:lnTo>
                  <a:lnTo>
                    <a:pt x="494" y="67"/>
                  </a:lnTo>
                  <a:lnTo>
                    <a:pt x="498" y="67"/>
                  </a:lnTo>
                  <a:lnTo>
                    <a:pt x="502" y="67"/>
                  </a:lnTo>
                  <a:lnTo>
                    <a:pt x="505" y="67"/>
                  </a:lnTo>
                  <a:lnTo>
                    <a:pt x="509" y="63"/>
                  </a:lnTo>
                  <a:lnTo>
                    <a:pt x="509" y="59"/>
                  </a:lnTo>
                  <a:lnTo>
                    <a:pt x="512" y="59"/>
                  </a:lnTo>
                  <a:lnTo>
                    <a:pt x="516" y="56"/>
                  </a:lnTo>
                  <a:lnTo>
                    <a:pt x="520" y="56"/>
                  </a:lnTo>
                  <a:lnTo>
                    <a:pt x="523" y="52"/>
                  </a:lnTo>
                  <a:lnTo>
                    <a:pt x="527" y="52"/>
                  </a:lnTo>
                  <a:lnTo>
                    <a:pt x="531" y="52"/>
                  </a:lnTo>
                  <a:lnTo>
                    <a:pt x="534" y="52"/>
                  </a:lnTo>
                  <a:lnTo>
                    <a:pt x="538" y="52"/>
                  </a:lnTo>
                  <a:lnTo>
                    <a:pt x="538" y="48"/>
                  </a:lnTo>
                  <a:lnTo>
                    <a:pt x="541" y="48"/>
                  </a:lnTo>
                  <a:lnTo>
                    <a:pt x="545" y="48"/>
                  </a:lnTo>
                  <a:lnTo>
                    <a:pt x="549" y="48"/>
                  </a:lnTo>
                  <a:lnTo>
                    <a:pt x="552" y="45"/>
                  </a:lnTo>
                  <a:lnTo>
                    <a:pt x="556" y="45"/>
                  </a:lnTo>
                  <a:lnTo>
                    <a:pt x="560" y="45"/>
                  </a:lnTo>
                  <a:lnTo>
                    <a:pt x="563" y="45"/>
                  </a:lnTo>
                  <a:lnTo>
                    <a:pt x="567" y="45"/>
                  </a:lnTo>
                  <a:lnTo>
                    <a:pt x="567" y="41"/>
                  </a:lnTo>
                  <a:lnTo>
                    <a:pt x="571" y="37"/>
                  </a:lnTo>
                  <a:lnTo>
                    <a:pt x="574" y="37"/>
                  </a:lnTo>
                  <a:lnTo>
                    <a:pt x="578" y="37"/>
                  </a:lnTo>
                  <a:lnTo>
                    <a:pt x="581" y="37"/>
                  </a:lnTo>
                  <a:lnTo>
                    <a:pt x="585" y="34"/>
                  </a:lnTo>
                  <a:lnTo>
                    <a:pt x="589" y="34"/>
                  </a:lnTo>
                  <a:lnTo>
                    <a:pt x="592" y="34"/>
                  </a:lnTo>
                  <a:lnTo>
                    <a:pt x="596" y="30"/>
                  </a:lnTo>
                  <a:lnTo>
                    <a:pt x="600" y="30"/>
                  </a:lnTo>
                  <a:lnTo>
                    <a:pt x="600" y="26"/>
                  </a:lnTo>
                  <a:lnTo>
                    <a:pt x="603" y="22"/>
                  </a:lnTo>
                  <a:lnTo>
                    <a:pt x="607" y="15"/>
                  </a:lnTo>
                  <a:lnTo>
                    <a:pt x="609" y="15"/>
                  </a:lnTo>
                  <a:lnTo>
                    <a:pt x="614" y="15"/>
                  </a:lnTo>
                  <a:lnTo>
                    <a:pt x="618" y="15"/>
                  </a:lnTo>
                  <a:lnTo>
                    <a:pt x="620" y="15"/>
                  </a:lnTo>
                  <a:lnTo>
                    <a:pt x="625" y="8"/>
                  </a:lnTo>
                  <a:lnTo>
                    <a:pt x="629" y="8"/>
                  </a:lnTo>
                  <a:lnTo>
                    <a:pt x="631" y="8"/>
                  </a:lnTo>
                  <a:lnTo>
                    <a:pt x="636" y="4"/>
                  </a:lnTo>
                  <a:lnTo>
                    <a:pt x="636" y="0"/>
                  </a:lnTo>
                </a:path>
              </a:pathLst>
            </a:custGeom>
            <a:noFill/>
            <a:ln w="3016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94" name="Freeform 283">
              <a:extLst>
                <a:ext uri="{FF2B5EF4-FFF2-40B4-BE49-F238E27FC236}">
                  <a16:creationId xmlns:a16="http://schemas.microsoft.com/office/drawing/2014/main" id="{146884A4-024B-421A-9497-BA16EAC61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5" y="2041525"/>
              <a:ext cx="600075" cy="277812"/>
            </a:xfrm>
            <a:custGeom>
              <a:avLst/>
              <a:gdLst>
                <a:gd name="T0" fmla="*/ 2 w 378"/>
                <a:gd name="T1" fmla="*/ 175 h 175"/>
                <a:gd name="T2" fmla="*/ 11 w 378"/>
                <a:gd name="T3" fmla="*/ 175 h 175"/>
                <a:gd name="T4" fmla="*/ 13 w 378"/>
                <a:gd name="T5" fmla="*/ 172 h 175"/>
                <a:gd name="T6" fmla="*/ 22 w 378"/>
                <a:gd name="T7" fmla="*/ 172 h 175"/>
                <a:gd name="T8" fmla="*/ 24 w 378"/>
                <a:gd name="T9" fmla="*/ 164 h 175"/>
                <a:gd name="T10" fmla="*/ 31 w 378"/>
                <a:gd name="T11" fmla="*/ 164 h 175"/>
                <a:gd name="T12" fmla="*/ 40 w 378"/>
                <a:gd name="T13" fmla="*/ 164 h 175"/>
                <a:gd name="T14" fmla="*/ 46 w 378"/>
                <a:gd name="T15" fmla="*/ 164 h 175"/>
                <a:gd name="T16" fmla="*/ 51 w 378"/>
                <a:gd name="T17" fmla="*/ 160 h 175"/>
                <a:gd name="T18" fmla="*/ 57 w 378"/>
                <a:gd name="T19" fmla="*/ 160 h 175"/>
                <a:gd name="T20" fmla="*/ 64 w 378"/>
                <a:gd name="T21" fmla="*/ 160 h 175"/>
                <a:gd name="T22" fmla="*/ 71 w 378"/>
                <a:gd name="T23" fmla="*/ 153 h 175"/>
                <a:gd name="T24" fmla="*/ 79 w 378"/>
                <a:gd name="T25" fmla="*/ 153 h 175"/>
                <a:gd name="T26" fmla="*/ 86 w 378"/>
                <a:gd name="T27" fmla="*/ 153 h 175"/>
                <a:gd name="T28" fmla="*/ 89 w 378"/>
                <a:gd name="T29" fmla="*/ 149 h 175"/>
                <a:gd name="T30" fmla="*/ 97 w 378"/>
                <a:gd name="T31" fmla="*/ 149 h 175"/>
                <a:gd name="T32" fmla="*/ 104 w 378"/>
                <a:gd name="T33" fmla="*/ 149 h 175"/>
                <a:gd name="T34" fmla="*/ 111 w 378"/>
                <a:gd name="T35" fmla="*/ 149 h 175"/>
                <a:gd name="T36" fmla="*/ 118 w 378"/>
                <a:gd name="T37" fmla="*/ 149 h 175"/>
                <a:gd name="T38" fmla="*/ 126 w 378"/>
                <a:gd name="T39" fmla="*/ 149 h 175"/>
                <a:gd name="T40" fmla="*/ 133 w 378"/>
                <a:gd name="T41" fmla="*/ 149 h 175"/>
                <a:gd name="T42" fmla="*/ 140 w 378"/>
                <a:gd name="T43" fmla="*/ 149 h 175"/>
                <a:gd name="T44" fmla="*/ 147 w 378"/>
                <a:gd name="T45" fmla="*/ 142 h 175"/>
                <a:gd name="T46" fmla="*/ 151 w 378"/>
                <a:gd name="T47" fmla="*/ 135 h 175"/>
                <a:gd name="T48" fmla="*/ 158 w 378"/>
                <a:gd name="T49" fmla="*/ 127 h 175"/>
                <a:gd name="T50" fmla="*/ 166 w 378"/>
                <a:gd name="T51" fmla="*/ 127 h 175"/>
                <a:gd name="T52" fmla="*/ 173 w 378"/>
                <a:gd name="T53" fmla="*/ 127 h 175"/>
                <a:gd name="T54" fmla="*/ 180 w 378"/>
                <a:gd name="T55" fmla="*/ 127 h 175"/>
                <a:gd name="T56" fmla="*/ 187 w 378"/>
                <a:gd name="T57" fmla="*/ 127 h 175"/>
                <a:gd name="T58" fmla="*/ 191 w 378"/>
                <a:gd name="T59" fmla="*/ 120 h 175"/>
                <a:gd name="T60" fmla="*/ 198 w 378"/>
                <a:gd name="T61" fmla="*/ 120 h 175"/>
                <a:gd name="T62" fmla="*/ 205 w 378"/>
                <a:gd name="T63" fmla="*/ 120 h 175"/>
                <a:gd name="T64" fmla="*/ 213 w 378"/>
                <a:gd name="T65" fmla="*/ 120 h 175"/>
                <a:gd name="T66" fmla="*/ 220 w 378"/>
                <a:gd name="T67" fmla="*/ 120 h 175"/>
                <a:gd name="T68" fmla="*/ 227 w 378"/>
                <a:gd name="T69" fmla="*/ 112 h 175"/>
                <a:gd name="T70" fmla="*/ 234 w 378"/>
                <a:gd name="T71" fmla="*/ 112 h 175"/>
                <a:gd name="T72" fmla="*/ 242 w 378"/>
                <a:gd name="T73" fmla="*/ 112 h 175"/>
                <a:gd name="T74" fmla="*/ 249 w 378"/>
                <a:gd name="T75" fmla="*/ 112 h 175"/>
                <a:gd name="T76" fmla="*/ 256 w 378"/>
                <a:gd name="T77" fmla="*/ 112 h 175"/>
                <a:gd name="T78" fmla="*/ 263 w 378"/>
                <a:gd name="T79" fmla="*/ 101 h 175"/>
                <a:gd name="T80" fmla="*/ 271 w 378"/>
                <a:gd name="T81" fmla="*/ 90 h 175"/>
                <a:gd name="T82" fmla="*/ 278 w 378"/>
                <a:gd name="T83" fmla="*/ 79 h 175"/>
                <a:gd name="T84" fmla="*/ 285 w 378"/>
                <a:gd name="T85" fmla="*/ 68 h 175"/>
                <a:gd name="T86" fmla="*/ 291 w 378"/>
                <a:gd name="T87" fmla="*/ 68 h 175"/>
                <a:gd name="T88" fmla="*/ 300 w 378"/>
                <a:gd name="T89" fmla="*/ 68 h 175"/>
                <a:gd name="T90" fmla="*/ 307 w 378"/>
                <a:gd name="T91" fmla="*/ 68 h 175"/>
                <a:gd name="T92" fmla="*/ 314 w 378"/>
                <a:gd name="T93" fmla="*/ 57 h 175"/>
                <a:gd name="T94" fmla="*/ 320 w 378"/>
                <a:gd name="T95" fmla="*/ 41 h 175"/>
                <a:gd name="T96" fmla="*/ 325 w 378"/>
                <a:gd name="T97" fmla="*/ 30 h 175"/>
                <a:gd name="T98" fmla="*/ 331 w 378"/>
                <a:gd name="T99" fmla="*/ 30 h 175"/>
                <a:gd name="T100" fmla="*/ 340 w 378"/>
                <a:gd name="T101" fmla="*/ 30 h 175"/>
                <a:gd name="T102" fmla="*/ 347 w 378"/>
                <a:gd name="T103" fmla="*/ 30 h 175"/>
                <a:gd name="T104" fmla="*/ 353 w 378"/>
                <a:gd name="T105" fmla="*/ 0 h 175"/>
                <a:gd name="T106" fmla="*/ 360 w 378"/>
                <a:gd name="T107" fmla="*/ 0 h 175"/>
                <a:gd name="T108" fmla="*/ 369 w 378"/>
                <a:gd name="T109" fmla="*/ 0 h 175"/>
                <a:gd name="T110" fmla="*/ 375 w 378"/>
                <a:gd name="T11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8" h="175">
                  <a:moveTo>
                    <a:pt x="0" y="175"/>
                  </a:moveTo>
                  <a:lnTo>
                    <a:pt x="2" y="175"/>
                  </a:lnTo>
                  <a:lnTo>
                    <a:pt x="6" y="175"/>
                  </a:lnTo>
                  <a:lnTo>
                    <a:pt x="11" y="175"/>
                  </a:lnTo>
                  <a:lnTo>
                    <a:pt x="11" y="172"/>
                  </a:lnTo>
                  <a:lnTo>
                    <a:pt x="13" y="172"/>
                  </a:lnTo>
                  <a:lnTo>
                    <a:pt x="17" y="172"/>
                  </a:lnTo>
                  <a:lnTo>
                    <a:pt x="22" y="172"/>
                  </a:lnTo>
                  <a:lnTo>
                    <a:pt x="22" y="164"/>
                  </a:lnTo>
                  <a:lnTo>
                    <a:pt x="24" y="164"/>
                  </a:lnTo>
                  <a:lnTo>
                    <a:pt x="29" y="164"/>
                  </a:lnTo>
                  <a:lnTo>
                    <a:pt x="31" y="164"/>
                  </a:lnTo>
                  <a:lnTo>
                    <a:pt x="35" y="164"/>
                  </a:lnTo>
                  <a:lnTo>
                    <a:pt x="40" y="164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4"/>
                  </a:lnTo>
                  <a:lnTo>
                    <a:pt x="51" y="160"/>
                  </a:lnTo>
                  <a:lnTo>
                    <a:pt x="53" y="160"/>
                  </a:lnTo>
                  <a:lnTo>
                    <a:pt x="57" y="160"/>
                  </a:lnTo>
                  <a:lnTo>
                    <a:pt x="60" y="160"/>
                  </a:lnTo>
                  <a:lnTo>
                    <a:pt x="64" y="160"/>
                  </a:lnTo>
                  <a:lnTo>
                    <a:pt x="68" y="160"/>
                  </a:lnTo>
                  <a:lnTo>
                    <a:pt x="71" y="153"/>
                  </a:lnTo>
                  <a:lnTo>
                    <a:pt x="75" y="153"/>
                  </a:lnTo>
                  <a:lnTo>
                    <a:pt x="79" y="153"/>
                  </a:lnTo>
                  <a:lnTo>
                    <a:pt x="82" y="153"/>
                  </a:lnTo>
                  <a:lnTo>
                    <a:pt x="86" y="153"/>
                  </a:lnTo>
                  <a:lnTo>
                    <a:pt x="89" y="153"/>
                  </a:lnTo>
                  <a:lnTo>
                    <a:pt x="89" y="149"/>
                  </a:lnTo>
                  <a:lnTo>
                    <a:pt x="93" y="149"/>
                  </a:lnTo>
                  <a:lnTo>
                    <a:pt x="97" y="149"/>
                  </a:lnTo>
                  <a:lnTo>
                    <a:pt x="100" y="149"/>
                  </a:lnTo>
                  <a:lnTo>
                    <a:pt x="104" y="149"/>
                  </a:lnTo>
                  <a:lnTo>
                    <a:pt x="108" y="149"/>
                  </a:lnTo>
                  <a:lnTo>
                    <a:pt x="111" y="149"/>
                  </a:lnTo>
                  <a:lnTo>
                    <a:pt x="115" y="149"/>
                  </a:lnTo>
                  <a:lnTo>
                    <a:pt x="118" y="149"/>
                  </a:lnTo>
                  <a:lnTo>
                    <a:pt x="12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33" y="149"/>
                  </a:lnTo>
                  <a:lnTo>
                    <a:pt x="137" y="149"/>
                  </a:lnTo>
                  <a:lnTo>
                    <a:pt x="140" y="149"/>
                  </a:lnTo>
                  <a:lnTo>
                    <a:pt x="144" y="149"/>
                  </a:lnTo>
                  <a:lnTo>
                    <a:pt x="147" y="142"/>
                  </a:lnTo>
                  <a:lnTo>
                    <a:pt x="147" y="135"/>
                  </a:lnTo>
                  <a:lnTo>
                    <a:pt x="151" y="135"/>
                  </a:lnTo>
                  <a:lnTo>
                    <a:pt x="155" y="127"/>
                  </a:lnTo>
                  <a:lnTo>
                    <a:pt x="158" y="127"/>
                  </a:lnTo>
                  <a:lnTo>
                    <a:pt x="162" y="127"/>
                  </a:lnTo>
                  <a:lnTo>
                    <a:pt x="166" y="127"/>
                  </a:lnTo>
                  <a:lnTo>
                    <a:pt x="169" y="127"/>
                  </a:lnTo>
                  <a:lnTo>
                    <a:pt x="173" y="127"/>
                  </a:lnTo>
                  <a:lnTo>
                    <a:pt x="176" y="127"/>
                  </a:lnTo>
                  <a:lnTo>
                    <a:pt x="180" y="127"/>
                  </a:lnTo>
                  <a:lnTo>
                    <a:pt x="184" y="127"/>
                  </a:lnTo>
                  <a:lnTo>
                    <a:pt x="187" y="127"/>
                  </a:lnTo>
                  <a:lnTo>
                    <a:pt x="187" y="120"/>
                  </a:lnTo>
                  <a:lnTo>
                    <a:pt x="191" y="120"/>
                  </a:lnTo>
                  <a:lnTo>
                    <a:pt x="195" y="120"/>
                  </a:lnTo>
                  <a:lnTo>
                    <a:pt x="198" y="120"/>
                  </a:lnTo>
                  <a:lnTo>
                    <a:pt x="202" y="120"/>
                  </a:lnTo>
                  <a:lnTo>
                    <a:pt x="205" y="120"/>
                  </a:lnTo>
                  <a:lnTo>
                    <a:pt x="209" y="120"/>
                  </a:lnTo>
                  <a:lnTo>
                    <a:pt x="213" y="120"/>
                  </a:lnTo>
                  <a:lnTo>
                    <a:pt x="216" y="120"/>
                  </a:lnTo>
                  <a:lnTo>
                    <a:pt x="220" y="120"/>
                  </a:lnTo>
                  <a:lnTo>
                    <a:pt x="224" y="120"/>
                  </a:lnTo>
                  <a:lnTo>
                    <a:pt x="227" y="112"/>
                  </a:lnTo>
                  <a:lnTo>
                    <a:pt x="231" y="112"/>
                  </a:lnTo>
                  <a:lnTo>
                    <a:pt x="234" y="112"/>
                  </a:lnTo>
                  <a:lnTo>
                    <a:pt x="238" y="112"/>
                  </a:lnTo>
                  <a:lnTo>
                    <a:pt x="242" y="112"/>
                  </a:lnTo>
                  <a:lnTo>
                    <a:pt x="245" y="112"/>
                  </a:lnTo>
                  <a:lnTo>
                    <a:pt x="249" y="112"/>
                  </a:lnTo>
                  <a:lnTo>
                    <a:pt x="253" y="112"/>
                  </a:lnTo>
                  <a:lnTo>
                    <a:pt x="256" y="112"/>
                  </a:lnTo>
                  <a:lnTo>
                    <a:pt x="260" y="101"/>
                  </a:lnTo>
                  <a:lnTo>
                    <a:pt x="263" y="101"/>
                  </a:lnTo>
                  <a:lnTo>
                    <a:pt x="267" y="101"/>
                  </a:lnTo>
                  <a:lnTo>
                    <a:pt x="271" y="90"/>
                  </a:lnTo>
                  <a:lnTo>
                    <a:pt x="274" y="79"/>
                  </a:lnTo>
                  <a:lnTo>
                    <a:pt x="278" y="79"/>
                  </a:lnTo>
                  <a:lnTo>
                    <a:pt x="282" y="79"/>
                  </a:lnTo>
                  <a:lnTo>
                    <a:pt x="285" y="68"/>
                  </a:lnTo>
                  <a:lnTo>
                    <a:pt x="289" y="68"/>
                  </a:lnTo>
                  <a:lnTo>
                    <a:pt x="291" y="68"/>
                  </a:lnTo>
                  <a:lnTo>
                    <a:pt x="296" y="68"/>
                  </a:lnTo>
                  <a:lnTo>
                    <a:pt x="300" y="68"/>
                  </a:lnTo>
                  <a:lnTo>
                    <a:pt x="302" y="68"/>
                  </a:lnTo>
                  <a:lnTo>
                    <a:pt x="307" y="68"/>
                  </a:lnTo>
                  <a:lnTo>
                    <a:pt x="311" y="57"/>
                  </a:lnTo>
                  <a:lnTo>
                    <a:pt x="314" y="57"/>
                  </a:lnTo>
                  <a:lnTo>
                    <a:pt x="318" y="57"/>
                  </a:lnTo>
                  <a:lnTo>
                    <a:pt x="320" y="41"/>
                  </a:lnTo>
                  <a:lnTo>
                    <a:pt x="325" y="41"/>
                  </a:lnTo>
                  <a:lnTo>
                    <a:pt x="325" y="30"/>
                  </a:lnTo>
                  <a:lnTo>
                    <a:pt x="329" y="30"/>
                  </a:lnTo>
                  <a:lnTo>
                    <a:pt x="331" y="30"/>
                  </a:lnTo>
                  <a:lnTo>
                    <a:pt x="336" y="30"/>
                  </a:lnTo>
                  <a:lnTo>
                    <a:pt x="340" y="30"/>
                  </a:lnTo>
                  <a:lnTo>
                    <a:pt x="342" y="30"/>
                  </a:lnTo>
                  <a:lnTo>
                    <a:pt x="347" y="30"/>
                  </a:lnTo>
                  <a:lnTo>
                    <a:pt x="349" y="15"/>
                  </a:lnTo>
                  <a:lnTo>
                    <a:pt x="353" y="0"/>
                  </a:lnTo>
                  <a:lnTo>
                    <a:pt x="358" y="0"/>
                  </a:lnTo>
                  <a:lnTo>
                    <a:pt x="360" y="0"/>
                  </a:lnTo>
                  <a:lnTo>
                    <a:pt x="364" y="0"/>
                  </a:lnTo>
                  <a:lnTo>
                    <a:pt x="369" y="0"/>
                  </a:lnTo>
                  <a:lnTo>
                    <a:pt x="371" y="0"/>
                  </a:lnTo>
                  <a:lnTo>
                    <a:pt x="375" y="0"/>
                  </a:lnTo>
                  <a:lnTo>
                    <a:pt x="378" y="0"/>
                  </a:lnTo>
                </a:path>
              </a:pathLst>
            </a:custGeom>
            <a:noFill/>
            <a:ln w="3016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295" name="Rectangle 111">
            <a:extLst>
              <a:ext uri="{FF2B5EF4-FFF2-40B4-BE49-F238E27FC236}">
                <a16:creationId xmlns:a16="http://schemas.microsoft.com/office/drawing/2014/main" id="{E0D3EB30-10C1-43C8-B84B-281178B1F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5" y="5258400"/>
            <a:ext cx="6027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b="1" dirty="0">
                <a:solidFill>
                  <a:srgbClr val="010101"/>
                </a:solidFill>
                <a:latin typeface="Arial Narrow"/>
                <a:cs typeface="Arial Narrow"/>
              </a:rPr>
              <a:t>No. at Risk</a:t>
            </a:r>
            <a:endParaRPr lang="en-US" altLang="en-US" b="1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96" name="Rectangle 112">
            <a:extLst>
              <a:ext uri="{FF2B5EF4-FFF2-40B4-BE49-F238E27FC236}">
                <a16:creationId xmlns:a16="http://schemas.microsoft.com/office/drawing/2014/main" id="{7C414A86-0726-4142-BBE0-A43099A2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5" y="5398100"/>
            <a:ext cx="41802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10101"/>
                </a:solidFill>
                <a:latin typeface="Arial Narrow"/>
                <a:cs typeface="Arial Narrow"/>
              </a:rPr>
              <a:t>Placebo</a:t>
            </a:r>
            <a:endParaRPr lang="en-US" altLang="en-US" sz="11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97" name="Rectangle 113">
            <a:extLst>
              <a:ext uri="{FF2B5EF4-FFF2-40B4-BE49-F238E27FC236}">
                <a16:creationId xmlns:a16="http://schemas.microsoft.com/office/drawing/2014/main" id="{9F9AE7E7-1FC2-48E1-9708-9A5F9E3A9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789" y="5398100"/>
            <a:ext cx="353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13,780</a:t>
            </a:r>
          </a:p>
        </p:txBody>
      </p:sp>
      <p:sp>
        <p:nvSpPr>
          <p:cNvPr id="298" name="Rectangle 114">
            <a:extLst>
              <a:ext uri="{FF2B5EF4-FFF2-40B4-BE49-F238E27FC236}">
                <a16:creationId xmlns:a16="http://schemas.microsoft.com/office/drawing/2014/main" id="{3DA0CCF6-C639-4DB3-B0AA-055854B6C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939" y="5398100"/>
            <a:ext cx="353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13,278</a:t>
            </a:r>
          </a:p>
        </p:txBody>
      </p:sp>
      <p:sp>
        <p:nvSpPr>
          <p:cNvPr id="299" name="Rectangle 115">
            <a:extLst>
              <a:ext uri="{FF2B5EF4-FFF2-40B4-BE49-F238E27FC236}">
                <a16:creationId xmlns:a16="http://schemas.microsoft.com/office/drawing/2014/main" id="{85638A3E-23AD-494F-9B33-FABB372F1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477" y="5398100"/>
            <a:ext cx="353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12,825</a:t>
            </a:r>
          </a:p>
        </p:txBody>
      </p:sp>
      <p:sp>
        <p:nvSpPr>
          <p:cNvPr id="300" name="Rectangle 116">
            <a:extLst>
              <a:ext uri="{FF2B5EF4-FFF2-40B4-BE49-F238E27FC236}">
                <a16:creationId xmlns:a16="http://schemas.microsoft.com/office/drawing/2014/main" id="{BC938238-4811-47D1-BB50-D0C34C583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057" y="5398100"/>
            <a:ext cx="6433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</a:t>
            </a:r>
          </a:p>
        </p:txBody>
      </p:sp>
      <p:sp>
        <p:nvSpPr>
          <p:cNvPr id="301" name="Rectangle 117">
            <a:extLst>
              <a:ext uri="{FF2B5EF4-FFF2-40B4-BE49-F238E27FC236}">
                <a16:creationId xmlns:a16="http://schemas.microsoft.com/office/drawing/2014/main" id="{2518EED3-B566-49DB-8D56-2FB286820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557" y="5398100"/>
            <a:ext cx="28949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1,871</a:t>
            </a:r>
          </a:p>
        </p:txBody>
      </p:sp>
      <p:sp>
        <p:nvSpPr>
          <p:cNvPr id="302" name="Rectangle 118">
            <a:extLst>
              <a:ext uri="{FF2B5EF4-FFF2-40B4-BE49-F238E27FC236}">
                <a16:creationId xmlns:a16="http://schemas.microsoft.com/office/drawing/2014/main" id="{82E0E04B-38E7-442B-83DA-CE8FEFC8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820" y="5398100"/>
            <a:ext cx="28949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7,610</a:t>
            </a:r>
          </a:p>
        </p:txBody>
      </p:sp>
      <p:sp>
        <p:nvSpPr>
          <p:cNvPr id="303" name="Rectangle 119">
            <a:extLst>
              <a:ext uri="{FF2B5EF4-FFF2-40B4-BE49-F238E27FC236}">
                <a16:creationId xmlns:a16="http://schemas.microsoft.com/office/drawing/2014/main" id="{37112FB8-883D-4D70-B14E-09BC1FDF3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745" y="5398100"/>
            <a:ext cx="28949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3,690</a:t>
            </a:r>
          </a:p>
        </p:txBody>
      </p:sp>
      <p:sp>
        <p:nvSpPr>
          <p:cNvPr id="304" name="Rectangle 120">
            <a:extLst>
              <a:ext uri="{FF2B5EF4-FFF2-40B4-BE49-F238E27FC236}">
                <a16:creationId xmlns:a16="http://schemas.microsoft.com/office/drawing/2014/main" id="{B2619FA2-503D-4A3B-BE70-7C3D99CCD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658" y="5398100"/>
            <a:ext cx="19299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686</a:t>
            </a:r>
          </a:p>
        </p:txBody>
      </p:sp>
      <p:sp>
        <p:nvSpPr>
          <p:cNvPr id="305" name="Rectangle 121">
            <a:extLst>
              <a:ext uri="{FF2B5EF4-FFF2-40B4-BE49-F238E27FC236}">
                <a16:creationId xmlns:a16="http://schemas.microsoft.com/office/drawing/2014/main" id="{BFD527A3-CEF1-4559-BE98-A566D20D5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5" y="5531450"/>
            <a:ext cx="6365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10101"/>
                </a:solidFill>
                <a:latin typeface="Arial Narrow"/>
                <a:cs typeface="Arial Narrow"/>
              </a:rPr>
              <a:t>Evolocumab</a:t>
            </a:r>
            <a:endParaRPr lang="en-US" altLang="en-US" sz="11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06" name="Rectangle 122">
            <a:extLst>
              <a:ext uri="{FF2B5EF4-FFF2-40B4-BE49-F238E27FC236}">
                <a16:creationId xmlns:a16="http://schemas.microsoft.com/office/drawing/2014/main" id="{F368624D-AA4D-488F-ACDD-A2DFF93E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168" y="5531450"/>
            <a:ext cx="3590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13,784</a:t>
            </a:r>
          </a:p>
        </p:txBody>
      </p:sp>
      <p:sp>
        <p:nvSpPr>
          <p:cNvPr id="307" name="Rectangle 123">
            <a:extLst>
              <a:ext uri="{FF2B5EF4-FFF2-40B4-BE49-F238E27FC236}">
                <a16:creationId xmlns:a16="http://schemas.microsoft.com/office/drawing/2014/main" id="{A6BCC4DA-CA64-428F-8366-2E4DFB8F4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939" y="5531450"/>
            <a:ext cx="353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13,351</a:t>
            </a:r>
          </a:p>
        </p:txBody>
      </p:sp>
      <p:sp>
        <p:nvSpPr>
          <p:cNvPr id="308" name="Rectangle 124">
            <a:extLst>
              <a:ext uri="{FF2B5EF4-FFF2-40B4-BE49-F238E27FC236}">
                <a16:creationId xmlns:a16="http://schemas.microsoft.com/office/drawing/2014/main" id="{39339F15-E226-4491-8121-C9C2EA3AC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477" y="5531450"/>
            <a:ext cx="353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12,939</a:t>
            </a:r>
          </a:p>
        </p:txBody>
      </p:sp>
      <p:sp>
        <p:nvSpPr>
          <p:cNvPr id="309" name="Rectangle 125">
            <a:extLst>
              <a:ext uri="{FF2B5EF4-FFF2-40B4-BE49-F238E27FC236}">
                <a16:creationId xmlns:a16="http://schemas.microsoft.com/office/drawing/2014/main" id="{30FFC984-7693-4999-96B7-DFCCAD02A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402" y="5531450"/>
            <a:ext cx="35383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12,070</a:t>
            </a:r>
          </a:p>
        </p:txBody>
      </p:sp>
      <p:sp>
        <p:nvSpPr>
          <p:cNvPr id="310" name="Rectangle 126">
            <a:extLst>
              <a:ext uri="{FF2B5EF4-FFF2-40B4-BE49-F238E27FC236}">
                <a16:creationId xmlns:a16="http://schemas.microsoft.com/office/drawing/2014/main" id="{DF544557-A42E-4E20-9C40-70C83A28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820" y="5531450"/>
            <a:ext cx="28949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7,771</a:t>
            </a:r>
          </a:p>
        </p:txBody>
      </p:sp>
      <p:sp>
        <p:nvSpPr>
          <p:cNvPr id="311" name="Rectangle 127">
            <a:extLst>
              <a:ext uri="{FF2B5EF4-FFF2-40B4-BE49-F238E27FC236}">
                <a16:creationId xmlns:a16="http://schemas.microsoft.com/office/drawing/2014/main" id="{82565335-6B96-408F-B666-F0D4B2858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745" y="5531450"/>
            <a:ext cx="28949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3,746</a:t>
            </a:r>
          </a:p>
        </p:txBody>
      </p:sp>
      <p:sp>
        <p:nvSpPr>
          <p:cNvPr id="312" name="Rectangle 128">
            <a:extLst>
              <a:ext uri="{FF2B5EF4-FFF2-40B4-BE49-F238E27FC236}">
                <a16:creationId xmlns:a16="http://schemas.microsoft.com/office/drawing/2014/main" id="{C4D5547C-6D1A-4D8D-A454-8297B9238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658" y="5531450"/>
            <a:ext cx="19299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689</a:t>
            </a:r>
          </a:p>
        </p:txBody>
      </p:sp>
      <p:sp>
        <p:nvSpPr>
          <p:cNvPr id="313" name="Rectangle 129">
            <a:extLst>
              <a:ext uri="{FF2B5EF4-FFF2-40B4-BE49-F238E27FC236}">
                <a16:creationId xmlns:a16="http://schemas.microsoft.com/office/drawing/2014/main" id="{260B6D06-1836-418A-9C2F-45E91D58352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98494" y="3011214"/>
            <a:ext cx="20390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600" b="1" dirty="0">
                <a:solidFill>
                  <a:srgbClr val="000000"/>
                </a:solidFill>
                <a:latin typeface="Arial Narrow"/>
                <a:cs typeface="Arial Narrow"/>
              </a:rPr>
              <a:t>Cumulative Incidence (%)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E4443EC1-1DA3-4360-9266-3AB650F7D395}"/>
              </a:ext>
            </a:extLst>
          </p:cNvPr>
          <p:cNvGrpSpPr/>
          <p:nvPr/>
        </p:nvGrpSpPr>
        <p:grpSpPr>
          <a:xfrm>
            <a:off x="2305714" y="1461100"/>
            <a:ext cx="4666585" cy="3519613"/>
            <a:chOff x="2305714" y="1304925"/>
            <a:chExt cx="4666585" cy="3519613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6F99F525-1242-455E-88C1-ADF5016EF877}"/>
                </a:ext>
              </a:extLst>
            </p:cNvPr>
            <p:cNvGrpSpPr/>
            <p:nvPr/>
          </p:nvGrpSpPr>
          <p:grpSpPr>
            <a:xfrm>
              <a:off x="2376487" y="4751386"/>
              <a:ext cx="4595812" cy="73152"/>
              <a:chOff x="2376487" y="4751386"/>
              <a:chExt cx="4595812" cy="73152"/>
            </a:xfrm>
          </p:grpSpPr>
          <p:sp>
            <p:nvSpPr>
              <p:cNvPr id="328" name="Line 151">
                <a:extLst>
                  <a:ext uri="{FF2B5EF4-FFF2-40B4-BE49-F238E27FC236}">
                    <a16:creationId xmlns:a16="http://schemas.microsoft.com/office/drawing/2014/main" id="{5F614A47-D109-49ED-A4BE-D28D41539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76487" y="4751387"/>
                <a:ext cx="4595812" cy="0"/>
              </a:xfrm>
              <a:prstGeom prst="line">
                <a:avLst/>
              </a:prstGeom>
              <a:noFill/>
              <a:ln w="12700" cap="flat">
                <a:solidFill>
                  <a:sysClr val="windowText" lastClr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883E3A4C-2D21-47AB-A553-D9DAE02F894C}"/>
                  </a:ext>
                </a:extLst>
              </p:cNvPr>
              <p:cNvGrpSpPr/>
              <p:nvPr/>
            </p:nvGrpSpPr>
            <p:grpSpPr>
              <a:xfrm>
                <a:off x="2376487" y="4751386"/>
                <a:ext cx="4591050" cy="73152"/>
                <a:chOff x="2376487" y="4751387"/>
                <a:chExt cx="4591050" cy="28575"/>
              </a:xfrm>
            </p:grpSpPr>
            <p:sp>
              <p:nvSpPr>
                <p:cNvPr id="330" name="Line 155">
                  <a:extLst>
                    <a:ext uri="{FF2B5EF4-FFF2-40B4-BE49-F238E27FC236}">
                      <a16:creationId xmlns:a16="http://schemas.microsoft.com/office/drawing/2014/main" id="{E43D5B9B-8000-4698-B828-05F69454D4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41662" y="4751387"/>
                  <a:ext cx="0" cy="28575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31" name="Line 157">
                  <a:extLst>
                    <a:ext uri="{FF2B5EF4-FFF2-40B4-BE49-F238E27FC236}">
                      <a16:creationId xmlns:a16="http://schemas.microsoft.com/office/drawing/2014/main" id="{AFE22926-EC82-43C1-96A5-62D5069285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08425" y="4751387"/>
                  <a:ext cx="0" cy="28575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32" name="Line 159">
                  <a:extLst>
                    <a:ext uri="{FF2B5EF4-FFF2-40B4-BE49-F238E27FC236}">
                      <a16:creationId xmlns:a16="http://schemas.microsoft.com/office/drawing/2014/main" id="{30569D78-6A92-45CD-A916-E9CA82E3E1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73600" y="4751387"/>
                  <a:ext cx="0" cy="28575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33" name="Line 161">
                  <a:extLst>
                    <a:ext uri="{FF2B5EF4-FFF2-40B4-BE49-F238E27FC236}">
                      <a16:creationId xmlns:a16="http://schemas.microsoft.com/office/drawing/2014/main" id="{03278B72-B107-4D19-935D-906BF99778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40362" y="4751387"/>
                  <a:ext cx="0" cy="28575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34" name="Line 163">
                  <a:extLst>
                    <a:ext uri="{FF2B5EF4-FFF2-40B4-BE49-F238E27FC236}">
                      <a16:creationId xmlns:a16="http://schemas.microsoft.com/office/drawing/2014/main" id="{50F682C6-DA3D-454E-8759-B7DCA5CB97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05537" y="4751387"/>
                  <a:ext cx="0" cy="28575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35" name="Line 165">
                  <a:extLst>
                    <a:ext uri="{FF2B5EF4-FFF2-40B4-BE49-F238E27FC236}">
                      <a16:creationId xmlns:a16="http://schemas.microsoft.com/office/drawing/2014/main" id="{3C46F22C-368A-4A1A-9E67-69346F776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67537" y="4751387"/>
                  <a:ext cx="0" cy="28575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36" name="Line 153">
                  <a:extLst>
                    <a:ext uri="{FF2B5EF4-FFF2-40B4-BE49-F238E27FC236}">
                      <a16:creationId xmlns:a16="http://schemas.microsoft.com/office/drawing/2014/main" id="{75ED5171-1657-4D57-811A-007682FAC6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76487" y="4751387"/>
                  <a:ext cx="0" cy="28575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C6BDA7FC-4E84-4570-9403-B841EBBA7032}"/>
                </a:ext>
              </a:extLst>
            </p:cNvPr>
            <p:cNvGrpSpPr/>
            <p:nvPr/>
          </p:nvGrpSpPr>
          <p:grpSpPr>
            <a:xfrm>
              <a:off x="2305714" y="1304925"/>
              <a:ext cx="73152" cy="3446462"/>
              <a:chOff x="2305714" y="1304925"/>
              <a:chExt cx="73152" cy="3446462"/>
            </a:xfrm>
          </p:grpSpPr>
          <p:sp>
            <p:nvSpPr>
              <p:cNvPr id="317" name="Line 131">
                <a:extLst>
                  <a:ext uri="{FF2B5EF4-FFF2-40B4-BE49-F238E27FC236}">
                    <a16:creationId xmlns:a16="http://schemas.microsoft.com/office/drawing/2014/main" id="{09DFC61E-F939-4F1E-8317-5E2948A2FC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6487" y="1304925"/>
                <a:ext cx="0" cy="3446462"/>
              </a:xfrm>
              <a:prstGeom prst="line">
                <a:avLst/>
              </a:prstGeom>
              <a:noFill/>
              <a:ln w="12700" cap="flat">
                <a:solidFill>
                  <a:sysClr val="windowText" lastClr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endParaRP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9009EED-7A56-4AB9-B426-B2B183098B7B}"/>
                  </a:ext>
                </a:extLst>
              </p:cNvPr>
              <p:cNvGrpSpPr/>
              <p:nvPr/>
            </p:nvGrpSpPr>
            <p:grpSpPr>
              <a:xfrm>
                <a:off x="2305714" y="1304925"/>
                <a:ext cx="73152" cy="3446462"/>
                <a:chOff x="2343150" y="1304925"/>
                <a:chExt cx="33337" cy="3446462"/>
              </a:xfrm>
            </p:grpSpPr>
            <p:sp>
              <p:nvSpPr>
                <p:cNvPr id="319" name="Line 133">
                  <a:extLst>
                    <a:ext uri="{FF2B5EF4-FFF2-40B4-BE49-F238E27FC236}">
                      <a16:creationId xmlns:a16="http://schemas.microsoft.com/office/drawing/2014/main" id="{B8634054-C4A2-4CFE-A9CC-61BC4F156B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150" y="4751387"/>
                  <a:ext cx="33337" cy="0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20" name="Line 135">
                  <a:extLst>
                    <a:ext uri="{FF2B5EF4-FFF2-40B4-BE49-F238E27FC236}">
                      <a16:creationId xmlns:a16="http://schemas.microsoft.com/office/drawing/2014/main" id="{6845C14D-49CD-4B43-9B0F-D54DE11B28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150" y="4321175"/>
                  <a:ext cx="33337" cy="0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21" name="Line 137">
                  <a:extLst>
                    <a:ext uri="{FF2B5EF4-FFF2-40B4-BE49-F238E27FC236}">
                      <a16:creationId xmlns:a16="http://schemas.microsoft.com/office/drawing/2014/main" id="{2430C2AA-3338-434A-B5D0-ADE670F71C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150" y="3890962"/>
                  <a:ext cx="33337" cy="0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22" name="Line 139">
                  <a:extLst>
                    <a:ext uri="{FF2B5EF4-FFF2-40B4-BE49-F238E27FC236}">
                      <a16:creationId xmlns:a16="http://schemas.microsoft.com/office/drawing/2014/main" id="{F5FE2CD9-3673-4A10-8460-89C3068A6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150" y="3460750"/>
                  <a:ext cx="33337" cy="0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23" name="Line 141">
                  <a:extLst>
                    <a:ext uri="{FF2B5EF4-FFF2-40B4-BE49-F238E27FC236}">
                      <a16:creationId xmlns:a16="http://schemas.microsoft.com/office/drawing/2014/main" id="{D819C962-E816-4C3F-9FFD-CDF57C147B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150" y="3027363"/>
                  <a:ext cx="33337" cy="0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24" name="Line 143">
                  <a:extLst>
                    <a:ext uri="{FF2B5EF4-FFF2-40B4-BE49-F238E27FC236}">
                      <a16:creationId xmlns:a16="http://schemas.microsoft.com/office/drawing/2014/main" id="{8300E12A-0DB1-4F7C-8A40-BCE8310185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150" y="2597150"/>
                  <a:ext cx="33337" cy="0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25" name="Line 145">
                  <a:extLst>
                    <a:ext uri="{FF2B5EF4-FFF2-40B4-BE49-F238E27FC236}">
                      <a16:creationId xmlns:a16="http://schemas.microsoft.com/office/drawing/2014/main" id="{C0BBA171-AFEE-4BB6-9D5B-DDE98A956E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150" y="2166938"/>
                  <a:ext cx="33337" cy="0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26" name="Line 147">
                  <a:extLst>
                    <a:ext uri="{FF2B5EF4-FFF2-40B4-BE49-F238E27FC236}">
                      <a16:creationId xmlns:a16="http://schemas.microsoft.com/office/drawing/2014/main" id="{F96C962D-01D3-4275-8E6E-95A2158303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150" y="1735138"/>
                  <a:ext cx="33337" cy="0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327" name="Line 149">
                  <a:extLst>
                    <a:ext uri="{FF2B5EF4-FFF2-40B4-BE49-F238E27FC236}">
                      <a16:creationId xmlns:a16="http://schemas.microsoft.com/office/drawing/2014/main" id="{E1F17E5A-BF9A-4927-86E3-2C157FB24D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43150" y="1304925"/>
                  <a:ext cx="33337" cy="0"/>
                </a:xfrm>
                <a:prstGeom prst="line">
                  <a:avLst/>
                </a:prstGeom>
                <a:noFill/>
                <a:ln w="12700" cap="flat">
                  <a:solidFill>
                    <a:sysClr val="windowText" lastClr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  <a:cs typeface="Arial Narrow"/>
                  </a:endParaRPr>
                </a:p>
              </p:txBody>
            </p:sp>
          </p:grpSp>
        </p:grpSp>
      </p:grpSp>
      <p:sp>
        <p:nvSpPr>
          <p:cNvPr id="337" name="Freeform 150">
            <a:extLst>
              <a:ext uri="{FF2B5EF4-FFF2-40B4-BE49-F238E27FC236}">
                <a16:creationId xmlns:a16="http://schemas.microsoft.com/office/drawing/2014/main" id="{0F653053-C3D8-4306-BB23-16D66E78A275}"/>
              </a:ext>
            </a:extLst>
          </p:cNvPr>
          <p:cNvSpPr>
            <a:spLocks/>
          </p:cNvSpPr>
          <p:nvPr/>
        </p:nvSpPr>
        <p:spPr bwMode="auto">
          <a:xfrm>
            <a:off x="2376487" y="4907562"/>
            <a:ext cx="4595812" cy="0"/>
          </a:xfrm>
          <a:custGeom>
            <a:avLst/>
            <a:gdLst>
              <a:gd name="T0" fmla="*/ 0 w 2895"/>
              <a:gd name="T1" fmla="*/ 2895 w 2895"/>
              <a:gd name="T2" fmla="*/ 0 w 289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895">
                <a:moveTo>
                  <a:pt x="0" y="0"/>
                </a:moveTo>
                <a:lnTo>
                  <a:pt x="289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38" name="Freeform 154">
            <a:extLst>
              <a:ext uri="{FF2B5EF4-FFF2-40B4-BE49-F238E27FC236}">
                <a16:creationId xmlns:a16="http://schemas.microsoft.com/office/drawing/2014/main" id="{9C9D2AA9-2992-47C7-B838-95BEFE6B66B9}"/>
              </a:ext>
            </a:extLst>
          </p:cNvPr>
          <p:cNvSpPr>
            <a:spLocks/>
          </p:cNvSpPr>
          <p:nvPr/>
        </p:nvSpPr>
        <p:spPr bwMode="auto">
          <a:xfrm>
            <a:off x="3141662" y="4907562"/>
            <a:ext cx="0" cy="28575"/>
          </a:xfrm>
          <a:custGeom>
            <a:avLst/>
            <a:gdLst>
              <a:gd name="T0" fmla="*/ 0 h 18"/>
              <a:gd name="T1" fmla="*/ 18 h 18"/>
              <a:gd name="T2" fmla="*/ 0 h 1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39" name="Freeform 156">
            <a:extLst>
              <a:ext uri="{FF2B5EF4-FFF2-40B4-BE49-F238E27FC236}">
                <a16:creationId xmlns:a16="http://schemas.microsoft.com/office/drawing/2014/main" id="{1123C374-822B-4CDD-B030-13441B07C8DC}"/>
              </a:ext>
            </a:extLst>
          </p:cNvPr>
          <p:cNvSpPr>
            <a:spLocks/>
          </p:cNvSpPr>
          <p:nvPr/>
        </p:nvSpPr>
        <p:spPr bwMode="auto">
          <a:xfrm>
            <a:off x="3908425" y="4907562"/>
            <a:ext cx="0" cy="28575"/>
          </a:xfrm>
          <a:custGeom>
            <a:avLst/>
            <a:gdLst>
              <a:gd name="T0" fmla="*/ 0 h 18"/>
              <a:gd name="T1" fmla="*/ 18 h 18"/>
              <a:gd name="T2" fmla="*/ 0 h 1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0" name="Freeform 158">
            <a:extLst>
              <a:ext uri="{FF2B5EF4-FFF2-40B4-BE49-F238E27FC236}">
                <a16:creationId xmlns:a16="http://schemas.microsoft.com/office/drawing/2014/main" id="{C79AE4FC-6075-49B6-9129-A1163144DA25}"/>
              </a:ext>
            </a:extLst>
          </p:cNvPr>
          <p:cNvSpPr>
            <a:spLocks/>
          </p:cNvSpPr>
          <p:nvPr/>
        </p:nvSpPr>
        <p:spPr bwMode="auto">
          <a:xfrm>
            <a:off x="4673600" y="4907562"/>
            <a:ext cx="0" cy="28575"/>
          </a:xfrm>
          <a:custGeom>
            <a:avLst/>
            <a:gdLst>
              <a:gd name="T0" fmla="*/ 0 h 18"/>
              <a:gd name="T1" fmla="*/ 18 h 18"/>
              <a:gd name="T2" fmla="*/ 0 h 1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1" name="Freeform 160">
            <a:extLst>
              <a:ext uri="{FF2B5EF4-FFF2-40B4-BE49-F238E27FC236}">
                <a16:creationId xmlns:a16="http://schemas.microsoft.com/office/drawing/2014/main" id="{97D12EFC-5148-4696-B30A-86F86A1BCEFC}"/>
              </a:ext>
            </a:extLst>
          </p:cNvPr>
          <p:cNvSpPr>
            <a:spLocks/>
          </p:cNvSpPr>
          <p:nvPr/>
        </p:nvSpPr>
        <p:spPr bwMode="auto">
          <a:xfrm>
            <a:off x="5440362" y="4907562"/>
            <a:ext cx="0" cy="28575"/>
          </a:xfrm>
          <a:custGeom>
            <a:avLst/>
            <a:gdLst>
              <a:gd name="T0" fmla="*/ 0 h 18"/>
              <a:gd name="T1" fmla="*/ 18 h 18"/>
              <a:gd name="T2" fmla="*/ 0 h 1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2" name="Freeform 162">
            <a:extLst>
              <a:ext uri="{FF2B5EF4-FFF2-40B4-BE49-F238E27FC236}">
                <a16:creationId xmlns:a16="http://schemas.microsoft.com/office/drawing/2014/main" id="{6F784F76-5799-45D7-BD1F-63695F490D3B}"/>
              </a:ext>
            </a:extLst>
          </p:cNvPr>
          <p:cNvSpPr>
            <a:spLocks/>
          </p:cNvSpPr>
          <p:nvPr/>
        </p:nvSpPr>
        <p:spPr bwMode="auto">
          <a:xfrm>
            <a:off x="6205537" y="4907562"/>
            <a:ext cx="0" cy="28575"/>
          </a:xfrm>
          <a:custGeom>
            <a:avLst/>
            <a:gdLst>
              <a:gd name="T0" fmla="*/ 0 h 18"/>
              <a:gd name="T1" fmla="*/ 18 h 18"/>
              <a:gd name="T2" fmla="*/ 0 h 1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3" name="Freeform 164">
            <a:extLst>
              <a:ext uri="{FF2B5EF4-FFF2-40B4-BE49-F238E27FC236}">
                <a16:creationId xmlns:a16="http://schemas.microsoft.com/office/drawing/2014/main" id="{269B4698-17A2-4CE7-81C9-F489327D904C}"/>
              </a:ext>
            </a:extLst>
          </p:cNvPr>
          <p:cNvSpPr>
            <a:spLocks/>
          </p:cNvSpPr>
          <p:nvPr/>
        </p:nvSpPr>
        <p:spPr bwMode="auto">
          <a:xfrm>
            <a:off x="6967537" y="4907562"/>
            <a:ext cx="0" cy="28575"/>
          </a:xfrm>
          <a:custGeom>
            <a:avLst/>
            <a:gdLst>
              <a:gd name="T0" fmla="*/ 0 h 18"/>
              <a:gd name="T1" fmla="*/ 18 h 18"/>
              <a:gd name="T2" fmla="*/ 0 h 1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4" name="Rectangle 286">
            <a:extLst>
              <a:ext uri="{FF2B5EF4-FFF2-40B4-BE49-F238E27FC236}">
                <a16:creationId xmlns:a16="http://schemas.microsoft.com/office/drawing/2014/main" id="{347DF624-699A-4846-BDF5-6AB4650DA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210" y="4811866"/>
            <a:ext cx="8187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0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5" name="Rectangle 287">
            <a:extLst>
              <a:ext uri="{FF2B5EF4-FFF2-40B4-BE49-F238E27FC236}">
                <a16:creationId xmlns:a16="http://schemas.microsoft.com/office/drawing/2014/main" id="{49000C8D-B314-4259-8AEC-583C584E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210" y="4370541"/>
            <a:ext cx="8187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2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6" name="Rectangle 288">
            <a:extLst>
              <a:ext uri="{FF2B5EF4-FFF2-40B4-BE49-F238E27FC236}">
                <a16:creationId xmlns:a16="http://schemas.microsoft.com/office/drawing/2014/main" id="{7A1AE21F-A9B5-401F-AA80-74351458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210" y="3941916"/>
            <a:ext cx="8187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4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7" name="Rectangle 289">
            <a:extLst>
              <a:ext uri="{FF2B5EF4-FFF2-40B4-BE49-F238E27FC236}">
                <a16:creationId xmlns:a16="http://schemas.microsoft.com/office/drawing/2014/main" id="{4EF1846A-9B77-4F4F-A1AC-79728930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210" y="3510117"/>
            <a:ext cx="8187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6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8" name="Rectangle 290">
            <a:extLst>
              <a:ext uri="{FF2B5EF4-FFF2-40B4-BE49-F238E27FC236}">
                <a16:creationId xmlns:a16="http://schemas.microsoft.com/office/drawing/2014/main" id="{9E489012-55A1-469B-A8A4-6D3BDB28A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210" y="3079904"/>
            <a:ext cx="8187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8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49" name="Rectangle 291">
            <a:extLst>
              <a:ext uri="{FF2B5EF4-FFF2-40B4-BE49-F238E27FC236}">
                <a16:creationId xmlns:a16="http://schemas.microsoft.com/office/drawing/2014/main" id="{BD9AD39E-7018-407D-91E7-D3D7E0029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331" y="2648104"/>
            <a:ext cx="1637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10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0" name="Rectangle 292">
            <a:extLst>
              <a:ext uri="{FF2B5EF4-FFF2-40B4-BE49-F238E27FC236}">
                <a16:creationId xmlns:a16="http://schemas.microsoft.com/office/drawing/2014/main" id="{CEE80548-6B38-43F3-904F-FAB74DD1E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331" y="2219479"/>
            <a:ext cx="1637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12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1" name="Rectangle 293">
            <a:extLst>
              <a:ext uri="{FF2B5EF4-FFF2-40B4-BE49-F238E27FC236}">
                <a16:creationId xmlns:a16="http://schemas.microsoft.com/office/drawing/2014/main" id="{BE6D54FB-333D-49E7-8DB0-BB264B2F9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331" y="1787679"/>
            <a:ext cx="1637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14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2" name="Rectangle 294">
            <a:extLst>
              <a:ext uri="{FF2B5EF4-FFF2-40B4-BE49-F238E27FC236}">
                <a16:creationId xmlns:a16="http://schemas.microsoft.com/office/drawing/2014/main" id="{2E2A95B2-30B2-4B50-AAE2-2758B127F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331" y="1357467"/>
            <a:ext cx="1637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16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3" name="Rectangle 306">
            <a:extLst>
              <a:ext uri="{FF2B5EF4-FFF2-40B4-BE49-F238E27FC236}">
                <a16:creationId xmlns:a16="http://schemas.microsoft.com/office/drawing/2014/main" id="{97F9D23D-2C09-4D11-8073-C9828D690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43" y="4975190"/>
            <a:ext cx="8187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0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4" name="Rectangle 307">
            <a:extLst>
              <a:ext uri="{FF2B5EF4-FFF2-40B4-BE49-F238E27FC236}">
                <a16:creationId xmlns:a16="http://schemas.microsoft.com/office/drawing/2014/main" id="{3C7AC92C-DC01-4B0C-910E-FAC23F97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993" y="4975190"/>
            <a:ext cx="8187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6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5" name="Rectangle 308">
            <a:extLst>
              <a:ext uri="{FF2B5EF4-FFF2-40B4-BE49-F238E27FC236}">
                <a16:creationId xmlns:a16="http://schemas.microsoft.com/office/drawing/2014/main" id="{81477C8D-7FBF-461E-B9DF-C0D72BCDE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641" y="4975190"/>
            <a:ext cx="1637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18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6" name="Rectangle 309">
            <a:extLst>
              <a:ext uri="{FF2B5EF4-FFF2-40B4-BE49-F238E27FC236}">
                <a16:creationId xmlns:a16="http://schemas.microsoft.com/office/drawing/2014/main" id="{B6A2345A-3B87-4F8E-B2CC-2E030767D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291" y="4975190"/>
            <a:ext cx="1637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12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7" name="Rectangle 310">
            <a:extLst>
              <a:ext uri="{FF2B5EF4-FFF2-40B4-BE49-F238E27FC236}">
                <a16:creationId xmlns:a16="http://schemas.microsoft.com/office/drawing/2014/main" id="{45684532-2A72-4BF5-A546-894A8AED1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403" y="4975190"/>
            <a:ext cx="1637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24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8" name="Rectangle 312">
            <a:extLst>
              <a:ext uri="{FF2B5EF4-FFF2-40B4-BE49-F238E27FC236}">
                <a16:creationId xmlns:a16="http://schemas.microsoft.com/office/drawing/2014/main" id="{FF72E347-C21F-4B4D-97CF-4B57C8EAC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104" y="4975190"/>
            <a:ext cx="1637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36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59" name="Rectangle 313">
            <a:extLst>
              <a:ext uri="{FF2B5EF4-FFF2-40B4-BE49-F238E27FC236}">
                <a16:creationId xmlns:a16="http://schemas.microsoft.com/office/drawing/2014/main" id="{8216B2FA-FC99-4DE8-BF0F-E38180C49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2229" y="4975190"/>
            <a:ext cx="1637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400" dirty="0">
                <a:solidFill>
                  <a:srgbClr val="000000"/>
                </a:solidFill>
                <a:latin typeface="Arial Narrow"/>
                <a:cs typeface="Arial Narrow"/>
              </a:rPr>
              <a:t>30</a:t>
            </a:r>
            <a:endParaRPr lang="en-US" altLang="en-US" sz="2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60" name="Rectangle 314">
            <a:extLst>
              <a:ext uri="{FF2B5EF4-FFF2-40B4-BE49-F238E27FC236}">
                <a16:creationId xmlns:a16="http://schemas.microsoft.com/office/drawing/2014/main" id="{7B0B3400-1BC1-4AD9-B1F9-3D786579A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604" y="5151879"/>
            <a:ext cx="5981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600" b="1" dirty="0">
                <a:solidFill>
                  <a:srgbClr val="000000"/>
                </a:solidFill>
                <a:latin typeface="Arial Narrow"/>
                <a:cs typeface="Arial Narrow"/>
              </a:rPr>
              <a:t>Months</a:t>
            </a:r>
            <a:endParaRPr lang="en-US" altLang="en-US" sz="2400" b="1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61" name="Rectangle 284">
            <a:extLst>
              <a:ext uri="{FF2B5EF4-FFF2-40B4-BE49-F238E27FC236}">
                <a16:creationId xmlns:a16="http://schemas.microsoft.com/office/drawing/2014/main" id="{4C6772A0-96DC-4BFB-AE51-DA1495516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033" y="1886947"/>
            <a:ext cx="1564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Placebo + SOC</a:t>
            </a:r>
            <a:endParaRPr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62" name="Rectangle 285">
            <a:extLst>
              <a:ext uri="{FF2B5EF4-FFF2-40B4-BE49-F238E27FC236}">
                <a16:creationId xmlns:a16="http://schemas.microsoft.com/office/drawing/2014/main" id="{52CFDF77-0F97-483B-B8D7-4C34392EE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2721079"/>
            <a:ext cx="175368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b="1" dirty="0">
                <a:solidFill>
                  <a:srgbClr val="451C6A"/>
                </a:solidFill>
                <a:latin typeface="Arial Narrow"/>
                <a:cs typeface="Arial Narrow"/>
              </a:rPr>
              <a:t>Evolocumab + SOC</a:t>
            </a:r>
            <a:endParaRPr lang="en-US" altLang="en-US" sz="2400" b="1" dirty="0">
              <a:solidFill>
                <a:srgbClr val="451C6A"/>
              </a:solidFill>
              <a:latin typeface="Arial Narrow"/>
              <a:cs typeface="Arial Narrow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E8890A38-7991-4E65-9753-9AE17965EC19}"/>
              </a:ext>
            </a:extLst>
          </p:cNvPr>
          <p:cNvSpPr txBox="1"/>
          <p:nvPr/>
        </p:nvSpPr>
        <p:spPr>
          <a:xfrm>
            <a:off x="2455952" y="1412776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cs typeface="Arial Narrow"/>
              </a:rPr>
              <a:t>Primary Endpoint</a:t>
            </a:r>
            <a:endParaRPr lang="en-CA" sz="2000" b="1" dirty="0">
              <a:solidFill>
                <a:schemeClr val="tx1">
                  <a:lumMod val="85000"/>
                  <a:lumOff val="1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15362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-5569" y="6376765"/>
            <a:ext cx="9162797" cy="48123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90398" y="48272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</a:t>
            </a:r>
            <a:b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</a:b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Landmark Analysis of Primary Endpoint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62976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rial Narrow"/>
                <a:cs typeface="Arial Narrow"/>
              </a:rPr>
              <a:t>RRR = Relative Risk Reduction; SOC = Standard of Care </a:t>
            </a:r>
          </a:p>
          <a:p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MS, et al . N </a:t>
            </a: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Engl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J Med 2017; 376:1713-1722</a:t>
            </a:r>
            <a:r>
              <a:rPr lang="en-US" sz="90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fr-FR" sz="900" dirty="0">
                <a:solidFill>
                  <a:srgbClr val="FFFFFF"/>
                </a:solidFill>
                <a:latin typeface="Arial Narrow"/>
                <a:cs typeface="Arial Narrow"/>
              </a:rPr>
              <a:t>(</a:t>
            </a:r>
            <a:r>
              <a:rPr lang="fr-FR" sz="900" dirty="0" err="1">
                <a:solidFill>
                  <a:srgbClr val="FFFFFF"/>
                </a:solidFill>
                <a:latin typeface="Arial Narrow"/>
                <a:cs typeface="Arial Narrow"/>
              </a:rPr>
              <a:t>Supplementary</a:t>
            </a:r>
            <a:r>
              <a:rPr lang="fr-FR" sz="900" dirty="0">
                <a:solidFill>
                  <a:srgbClr val="FFFFFF"/>
                </a:solidFill>
                <a:latin typeface="Arial Narrow"/>
                <a:cs typeface="Arial Narrow"/>
              </a:rPr>
              <a:t> Figure S4)</a:t>
            </a:r>
            <a:endParaRPr lang="it-IT" sz="900" dirty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BD20732-46F7-4777-8D96-39FD2782A9EA}"/>
              </a:ext>
            </a:extLst>
          </p:cNvPr>
          <p:cNvSpPr/>
          <p:nvPr/>
        </p:nvSpPr>
        <p:spPr>
          <a:xfrm>
            <a:off x="0" y="5776218"/>
            <a:ext cx="9144000" cy="369332"/>
          </a:xfrm>
          <a:prstGeom prst="rect">
            <a:avLst/>
          </a:prstGeom>
          <a:solidFill>
            <a:srgbClr val="6B4487"/>
          </a:solidFill>
        </p:spPr>
        <p:txBody>
          <a:bodyPr wrap="square">
            <a:spAutoFit/>
          </a:bodyPr>
          <a:lstStyle/>
          <a:p>
            <a:pPr lvl="0" algn="ctr" defTabSz="914400">
              <a:spcBef>
                <a:spcPts val="200"/>
              </a:spcBef>
              <a:defRPr/>
            </a:pPr>
            <a:r>
              <a:rPr lang="en-CA" b="1" kern="0" dirty="0">
                <a:solidFill>
                  <a:srgbClr val="FFFFFF"/>
                </a:solidFill>
                <a:latin typeface="Arial Narrow"/>
                <a:cs typeface="Arial Narrow"/>
              </a:rPr>
              <a:t>Longer duration of treatment and follow up suggests larger risk reduction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03C62E7-08E5-4E9E-B6B4-A19349FDCBB3}"/>
              </a:ext>
            </a:extLst>
          </p:cNvPr>
          <p:cNvSpPr/>
          <p:nvPr/>
        </p:nvSpPr>
        <p:spPr>
          <a:xfrm>
            <a:off x="578759" y="1337282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ts val="200"/>
              </a:spcBef>
            </a:pPr>
            <a:r>
              <a:rPr lang="en-US" sz="2000" b="1" dirty="0">
                <a:solidFill>
                  <a:srgbClr val="451C6A"/>
                </a:solidFill>
                <a:latin typeface="Arial Narrow"/>
                <a:cs typeface="Arial Narrow"/>
              </a:rPr>
              <a:t>Year 1: </a:t>
            </a:r>
            <a:r>
              <a:rPr lang="en-US" sz="2000" b="1" dirty="0">
                <a:solidFill>
                  <a:srgbClr val="451C6A"/>
                </a:solidFill>
                <a:latin typeface="Arial Narrow"/>
                <a:ea typeface="Times New Roman" panose="02020603050405020304" pitchFamily="18" charset="0"/>
                <a:cs typeface="Arial Narrow"/>
              </a:rPr>
              <a:t>RRR 12%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2661FAC3-4EB6-47DD-A2E6-7B6F8F28BBCD}"/>
              </a:ext>
            </a:extLst>
          </p:cNvPr>
          <p:cNvSpPr/>
          <p:nvPr/>
        </p:nvSpPr>
        <p:spPr>
          <a:xfrm>
            <a:off x="5026122" y="1327016"/>
            <a:ext cx="396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ts val="200"/>
              </a:spcBef>
            </a:pPr>
            <a:r>
              <a:rPr lang="en-US" sz="2000" b="1" dirty="0">
                <a:solidFill>
                  <a:srgbClr val="451C6A"/>
                </a:solidFill>
                <a:latin typeface="Arial Narrow"/>
                <a:cs typeface="Arial Narrow"/>
              </a:rPr>
              <a:t>&gt; Year 1: </a:t>
            </a:r>
            <a:r>
              <a:rPr lang="en-US" sz="2000" b="1" dirty="0">
                <a:solidFill>
                  <a:srgbClr val="451C6A"/>
                </a:solidFill>
                <a:latin typeface="Arial Narrow"/>
                <a:ea typeface="Times New Roman" panose="02020603050405020304" pitchFamily="18" charset="0"/>
                <a:cs typeface="Arial Narrow"/>
              </a:rPr>
              <a:t>RRR 19% </a:t>
            </a:r>
          </a:p>
        </p:txBody>
      </p:sp>
      <p:sp>
        <p:nvSpPr>
          <p:cNvPr id="207" name="Rectangle 54">
            <a:extLst>
              <a:ext uri="{FF2B5EF4-FFF2-40B4-BE49-F238E27FC236}">
                <a16:creationId xmlns:a16="http://schemas.microsoft.com/office/drawing/2014/main" id="{6FEB7D12-094E-48D8-B471-7C1D10BE4EA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743408" y="3244174"/>
            <a:ext cx="22955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b="1" dirty="0">
                <a:solidFill>
                  <a:srgbClr val="000000"/>
                </a:solidFill>
                <a:latin typeface="Arial Narrow"/>
                <a:cs typeface="Arial Narrow"/>
              </a:rPr>
              <a:t>Cumulative Incidence (%)</a:t>
            </a:r>
            <a:endParaRPr lang="en-US" altLang="en-US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08" name="Rectangle 35">
            <a:extLst>
              <a:ext uri="{FF2B5EF4-FFF2-40B4-BE49-F238E27FC236}">
                <a16:creationId xmlns:a16="http://schemas.microsoft.com/office/drawing/2014/main" id="{9CBB7E6F-B301-4770-B643-5468771A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127" y="1995314"/>
            <a:ext cx="0" cy="2913063"/>
          </a:xfrm>
          <a:prstGeom prst="rect">
            <a:avLst/>
          </a:prstGeom>
          <a:solidFill>
            <a:srgbClr val="868686"/>
          </a:solidFill>
          <a:ln w="12700" cap="flat">
            <a:solidFill>
              <a:sysClr val="windowText" lastClr="00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</a:endParaRPr>
          </a:p>
        </p:txBody>
      </p:sp>
      <p:sp>
        <p:nvSpPr>
          <p:cNvPr id="209" name="Freeform 36">
            <a:extLst>
              <a:ext uri="{FF2B5EF4-FFF2-40B4-BE49-F238E27FC236}">
                <a16:creationId xmlns:a16="http://schemas.microsoft.com/office/drawing/2014/main" id="{DAA9F938-E164-4650-BCF8-8D2D160301E1}"/>
              </a:ext>
            </a:extLst>
          </p:cNvPr>
          <p:cNvSpPr>
            <a:spLocks noEditPoints="1"/>
          </p:cNvSpPr>
          <p:nvPr/>
        </p:nvSpPr>
        <p:spPr bwMode="auto">
          <a:xfrm>
            <a:off x="891948" y="1992139"/>
            <a:ext cx="54791" cy="2917825"/>
          </a:xfrm>
          <a:custGeom>
            <a:avLst/>
            <a:gdLst>
              <a:gd name="T0" fmla="*/ 0 w 18"/>
              <a:gd name="T1" fmla="*/ 1835 h 1838"/>
              <a:gd name="T2" fmla="*/ 18 w 18"/>
              <a:gd name="T3" fmla="*/ 1835 h 1838"/>
              <a:gd name="T4" fmla="*/ 18 w 18"/>
              <a:gd name="T5" fmla="*/ 1838 h 1838"/>
              <a:gd name="T6" fmla="*/ 0 w 18"/>
              <a:gd name="T7" fmla="*/ 1838 h 1838"/>
              <a:gd name="T8" fmla="*/ 0 w 18"/>
              <a:gd name="T9" fmla="*/ 1835 h 1838"/>
              <a:gd name="T10" fmla="*/ 0 w 18"/>
              <a:gd name="T11" fmla="*/ 1469 h 1838"/>
              <a:gd name="T12" fmla="*/ 18 w 18"/>
              <a:gd name="T13" fmla="*/ 1469 h 1838"/>
              <a:gd name="T14" fmla="*/ 18 w 18"/>
              <a:gd name="T15" fmla="*/ 1472 h 1838"/>
              <a:gd name="T16" fmla="*/ 0 w 18"/>
              <a:gd name="T17" fmla="*/ 1472 h 1838"/>
              <a:gd name="T18" fmla="*/ 0 w 18"/>
              <a:gd name="T19" fmla="*/ 1469 h 1838"/>
              <a:gd name="T20" fmla="*/ 0 w 18"/>
              <a:gd name="T21" fmla="*/ 1102 h 1838"/>
              <a:gd name="T22" fmla="*/ 18 w 18"/>
              <a:gd name="T23" fmla="*/ 1102 h 1838"/>
              <a:gd name="T24" fmla="*/ 18 w 18"/>
              <a:gd name="T25" fmla="*/ 1106 h 1838"/>
              <a:gd name="T26" fmla="*/ 0 w 18"/>
              <a:gd name="T27" fmla="*/ 1106 h 1838"/>
              <a:gd name="T28" fmla="*/ 0 w 18"/>
              <a:gd name="T29" fmla="*/ 1102 h 1838"/>
              <a:gd name="T30" fmla="*/ 0 w 18"/>
              <a:gd name="T31" fmla="*/ 733 h 1838"/>
              <a:gd name="T32" fmla="*/ 18 w 18"/>
              <a:gd name="T33" fmla="*/ 733 h 1838"/>
              <a:gd name="T34" fmla="*/ 18 w 18"/>
              <a:gd name="T35" fmla="*/ 736 h 1838"/>
              <a:gd name="T36" fmla="*/ 0 w 18"/>
              <a:gd name="T37" fmla="*/ 736 h 1838"/>
              <a:gd name="T38" fmla="*/ 0 w 18"/>
              <a:gd name="T39" fmla="*/ 733 h 1838"/>
              <a:gd name="T40" fmla="*/ 0 w 18"/>
              <a:gd name="T41" fmla="*/ 366 h 1838"/>
              <a:gd name="T42" fmla="*/ 18 w 18"/>
              <a:gd name="T43" fmla="*/ 366 h 1838"/>
              <a:gd name="T44" fmla="*/ 18 w 18"/>
              <a:gd name="T45" fmla="*/ 370 h 1838"/>
              <a:gd name="T46" fmla="*/ 0 w 18"/>
              <a:gd name="T47" fmla="*/ 370 h 1838"/>
              <a:gd name="T48" fmla="*/ 0 w 18"/>
              <a:gd name="T49" fmla="*/ 366 h 1838"/>
              <a:gd name="T50" fmla="*/ 0 w 18"/>
              <a:gd name="T51" fmla="*/ 0 h 1838"/>
              <a:gd name="T52" fmla="*/ 18 w 18"/>
              <a:gd name="T53" fmla="*/ 0 h 1838"/>
              <a:gd name="T54" fmla="*/ 18 w 18"/>
              <a:gd name="T55" fmla="*/ 3 h 1838"/>
              <a:gd name="T56" fmla="*/ 0 w 18"/>
              <a:gd name="T57" fmla="*/ 3 h 1838"/>
              <a:gd name="T58" fmla="*/ 0 w 18"/>
              <a:gd name="T59" fmla="*/ 0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" h="1838">
                <a:moveTo>
                  <a:pt x="0" y="1835"/>
                </a:moveTo>
                <a:lnTo>
                  <a:pt x="18" y="1835"/>
                </a:lnTo>
                <a:lnTo>
                  <a:pt x="18" y="1838"/>
                </a:lnTo>
                <a:lnTo>
                  <a:pt x="0" y="1838"/>
                </a:lnTo>
                <a:lnTo>
                  <a:pt x="0" y="1835"/>
                </a:lnTo>
                <a:close/>
                <a:moveTo>
                  <a:pt x="0" y="1469"/>
                </a:moveTo>
                <a:lnTo>
                  <a:pt x="18" y="1469"/>
                </a:lnTo>
                <a:lnTo>
                  <a:pt x="18" y="1472"/>
                </a:lnTo>
                <a:lnTo>
                  <a:pt x="0" y="1472"/>
                </a:lnTo>
                <a:lnTo>
                  <a:pt x="0" y="1469"/>
                </a:lnTo>
                <a:close/>
                <a:moveTo>
                  <a:pt x="0" y="1102"/>
                </a:moveTo>
                <a:lnTo>
                  <a:pt x="18" y="1102"/>
                </a:lnTo>
                <a:lnTo>
                  <a:pt x="18" y="1106"/>
                </a:lnTo>
                <a:lnTo>
                  <a:pt x="0" y="1106"/>
                </a:lnTo>
                <a:lnTo>
                  <a:pt x="0" y="1102"/>
                </a:lnTo>
                <a:close/>
                <a:moveTo>
                  <a:pt x="0" y="733"/>
                </a:moveTo>
                <a:lnTo>
                  <a:pt x="18" y="733"/>
                </a:lnTo>
                <a:lnTo>
                  <a:pt x="18" y="736"/>
                </a:lnTo>
                <a:lnTo>
                  <a:pt x="0" y="736"/>
                </a:lnTo>
                <a:lnTo>
                  <a:pt x="0" y="733"/>
                </a:lnTo>
                <a:close/>
                <a:moveTo>
                  <a:pt x="0" y="366"/>
                </a:moveTo>
                <a:lnTo>
                  <a:pt x="18" y="366"/>
                </a:lnTo>
                <a:lnTo>
                  <a:pt x="18" y="370"/>
                </a:lnTo>
                <a:lnTo>
                  <a:pt x="0" y="370"/>
                </a:lnTo>
                <a:lnTo>
                  <a:pt x="0" y="366"/>
                </a:lnTo>
                <a:close/>
                <a:moveTo>
                  <a:pt x="0" y="0"/>
                </a:moveTo>
                <a:lnTo>
                  <a:pt x="18" y="0"/>
                </a:lnTo>
                <a:lnTo>
                  <a:pt x="18" y="3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rgbClr val="868686"/>
          </a:solidFill>
          <a:ln w="3175" cap="flat">
            <a:solidFill>
              <a:sysClr val="windowText" lastClr="00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</a:endParaRPr>
          </a:p>
        </p:txBody>
      </p:sp>
      <p:sp>
        <p:nvSpPr>
          <p:cNvPr id="210" name="Rectangle 37">
            <a:extLst>
              <a:ext uri="{FF2B5EF4-FFF2-40B4-BE49-F238E27FC236}">
                <a16:creationId xmlns:a16="http://schemas.microsoft.com/office/drawing/2014/main" id="{2E505B1F-152A-42FD-B5BA-C5A08284F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739" y="4905201"/>
            <a:ext cx="3418372" cy="0"/>
          </a:xfrm>
          <a:prstGeom prst="rect">
            <a:avLst/>
          </a:prstGeom>
          <a:solidFill>
            <a:srgbClr val="868686"/>
          </a:solidFill>
          <a:ln w="12700" cap="flat">
            <a:solidFill>
              <a:sysClr val="windowText" lastClr="00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</a:endParaRPr>
          </a:p>
        </p:txBody>
      </p:sp>
      <p:sp>
        <p:nvSpPr>
          <p:cNvPr id="211" name="Freeform 38">
            <a:extLst>
              <a:ext uri="{FF2B5EF4-FFF2-40B4-BE49-F238E27FC236}">
                <a16:creationId xmlns:a16="http://schemas.microsoft.com/office/drawing/2014/main" id="{FBA02C6C-3208-4FA1-9CC2-E84ED522FDB2}"/>
              </a:ext>
            </a:extLst>
          </p:cNvPr>
          <p:cNvSpPr>
            <a:spLocks noEditPoints="1"/>
          </p:cNvSpPr>
          <p:nvPr/>
        </p:nvSpPr>
        <p:spPr bwMode="auto">
          <a:xfrm>
            <a:off x="940651" y="4908375"/>
            <a:ext cx="3427505" cy="54864"/>
          </a:xfrm>
          <a:custGeom>
            <a:avLst/>
            <a:gdLst>
              <a:gd name="T0" fmla="*/ 3 w 1126"/>
              <a:gd name="T1" fmla="*/ 0 h 19"/>
              <a:gd name="T2" fmla="*/ 3 w 1126"/>
              <a:gd name="T3" fmla="*/ 19 h 19"/>
              <a:gd name="T4" fmla="*/ 0 w 1126"/>
              <a:gd name="T5" fmla="*/ 19 h 19"/>
              <a:gd name="T6" fmla="*/ 0 w 1126"/>
              <a:gd name="T7" fmla="*/ 0 h 19"/>
              <a:gd name="T8" fmla="*/ 3 w 1126"/>
              <a:gd name="T9" fmla="*/ 0 h 19"/>
              <a:gd name="T10" fmla="*/ 285 w 1126"/>
              <a:gd name="T11" fmla="*/ 0 h 19"/>
              <a:gd name="T12" fmla="*/ 285 w 1126"/>
              <a:gd name="T13" fmla="*/ 19 h 19"/>
              <a:gd name="T14" fmla="*/ 282 w 1126"/>
              <a:gd name="T15" fmla="*/ 19 h 19"/>
              <a:gd name="T16" fmla="*/ 282 w 1126"/>
              <a:gd name="T17" fmla="*/ 0 h 19"/>
              <a:gd name="T18" fmla="*/ 285 w 1126"/>
              <a:gd name="T19" fmla="*/ 0 h 19"/>
              <a:gd name="T20" fmla="*/ 566 w 1126"/>
              <a:gd name="T21" fmla="*/ 0 h 19"/>
              <a:gd name="T22" fmla="*/ 566 w 1126"/>
              <a:gd name="T23" fmla="*/ 19 h 19"/>
              <a:gd name="T24" fmla="*/ 563 w 1126"/>
              <a:gd name="T25" fmla="*/ 19 h 19"/>
              <a:gd name="T26" fmla="*/ 563 w 1126"/>
              <a:gd name="T27" fmla="*/ 0 h 19"/>
              <a:gd name="T28" fmla="*/ 566 w 1126"/>
              <a:gd name="T29" fmla="*/ 0 h 19"/>
              <a:gd name="T30" fmla="*/ 848 w 1126"/>
              <a:gd name="T31" fmla="*/ 0 h 19"/>
              <a:gd name="T32" fmla="*/ 848 w 1126"/>
              <a:gd name="T33" fmla="*/ 19 h 19"/>
              <a:gd name="T34" fmla="*/ 845 w 1126"/>
              <a:gd name="T35" fmla="*/ 19 h 19"/>
              <a:gd name="T36" fmla="*/ 845 w 1126"/>
              <a:gd name="T37" fmla="*/ 0 h 19"/>
              <a:gd name="T38" fmla="*/ 848 w 1126"/>
              <a:gd name="T39" fmla="*/ 0 h 19"/>
              <a:gd name="T40" fmla="*/ 1126 w 1126"/>
              <a:gd name="T41" fmla="*/ 0 h 19"/>
              <a:gd name="T42" fmla="*/ 1126 w 1126"/>
              <a:gd name="T43" fmla="*/ 19 h 19"/>
              <a:gd name="T44" fmla="*/ 1123 w 1126"/>
              <a:gd name="T45" fmla="*/ 19 h 19"/>
              <a:gd name="T46" fmla="*/ 1123 w 1126"/>
              <a:gd name="T47" fmla="*/ 0 h 19"/>
              <a:gd name="T48" fmla="*/ 1126 w 1126"/>
              <a:gd name="T49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26" h="19">
                <a:moveTo>
                  <a:pt x="3" y="0"/>
                </a:moveTo>
                <a:lnTo>
                  <a:pt x="3" y="19"/>
                </a:lnTo>
                <a:lnTo>
                  <a:pt x="0" y="19"/>
                </a:lnTo>
                <a:lnTo>
                  <a:pt x="0" y="0"/>
                </a:lnTo>
                <a:lnTo>
                  <a:pt x="3" y="0"/>
                </a:lnTo>
                <a:close/>
                <a:moveTo>
                  <a:pt x="285" y="0"/>
                </a:moveTo>
                <a:lnTo>
                  <a:pt x="285" y="19"/>
                </a:lnTo>
                <a:lnTo>
                  <a:pt x="282" y="19"/>
                </a:lnTo>
                <a:lnTo>
                  <a:pt x="282" y="0"/>
                </a:lnTo>
                <a:lnTo>
                  <a:pt x="285" y="0"/>
                </a:lnTo>
                <a:close/>
                <a:moveTo>
                  <a:pt x="566" y="0"/>
                </a:moveTo>
                <a:lnTo>
                  <a:pt x="566" y="19"/>
                </a:lnTo>
                <a:lnTo>
                  <a:pt x="563" y="19"/>
                </a:lnTo>
                <a:lnTo>
                  <a:pt x="563" y="0"/>
                </a:lnTo>
                <a:lnTo>
                  <a:pt x="566" y="0"/>
                </a:lnTo>
                <a:close/>
                <a:moveTo>
                  <a:pt x="848" y="0"/>
                </a:moveTo>
                <a:lnTo>
                  <a:pt x="848" y="19"/>
                </a:lnTo>
                <a:lnTo>
                  <a:pt x="845" y="19"/>
                </a:lnTo>
                <a:lnTo>
                  <a:pt x="845" y="0"/>
                </a:lnTo>
                <a:lnTo>
                  <a:pt x="848" y="0"/>
                </a:lnTo>
                <a:close/>
                <a:moveTo>
                  <a:pt x="1126" y="0"/>
                </a:moveTo>
                <a:lnTo>
                  <a:pt x="1126" y="19"/>
                </a:lnTo>
                <a:lnTo>
                  <a:pt x="1123" y="19"/>
                </a:lnTo>
                <a:lnTo>
                  <a:pt x="1123" y="0"/>
                </a:lnTo>
                <a:lnTo>
                  <a:pt x="1126" y="0"/>
                </a:lnTo>
                <a:close/>
              </a:path>
            </a:pathLst>
          </a:custGeom>
          <a:noFill/>
          <a:ln w="3175" cap="flat">
            <a:solidFill>
              <a:sysClr val="windowText" lastClr="00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cs typeface="Arial Narrow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66DE9E3-B601-48AF-AD9C-B2DE1B34294A}"/>
              </a:ext>
            </a:extLst>
          </p:cNvPr>
          <p:cNvGrpSpPr/>
          <p:nvPr/>
        </p:nvGrpSpPr>
        <p:grpSpPr>
          <a:xfrm>
            <a:off x="925433" y="3144664"/>
            <a:ext cx="3515779" cy="1776413"/>
            <a:chOff x="925433" y="3074988"/>
            <a:chExt cx="3515779" cy="177641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18A92C87-F5DF-46E1-9A7F-4404AC460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433" y="3846513"/>
              <a:ext cx="1951181" cy="1004888"/>
            </a:xfrm>
            <a:custGeom>
              <a:avLst/>
              <a:gdLst>
                <a:gd name="T0" fmla="*/ 168 w 3572"/>
                <a:gd name="T1" fmla="*/ 3043 h 3203"/>
                <a:gd name="T2" fmla="*/ 280 w 3572"/>
                <a:gd name="T3" fmla="*/ 2963 h 3203"/>
                <a:gd name="T4" fmla="*/ 380 w 3572"/>
                <a:gd name="T5" fmla="*/ 2879 h 3203"/>
                <a:gd name="T6" fmla="*/ 536 w 3572"/>
                <a:gd name="T7" fmla="*/ 2787 h 3203"/>
                <a:gd name="T8" fmla="*/ 648 w 3572"/>
                <a:gd name="T9" fmla="*/ 2643 h 3203"/>
                <a:gd name="T10" fmla="*/ 776 w 3572"/>
                <a:gd name="T11" fmla="*/ 2547 h 3203"/>
                <a:gd name="T12" fmla="*/ 872 w 3572"/>
                <a:gd name="T13" fmla="*/ 2435 h 3203"/>
                <a:gd name="T14" fmla="*/ 956 w 3572"/>
                <a:gd name="T15" fmla="*/ 2303 h 3203"/>
                <a:gd name="T16" fmla="*/ 1100 w 3572"/>
                <a:gd name="T17" fmla="*/ 2223 h 3203"/>
                <a:gd name="T18" fmla="*/ 1189 w 3572"/>
                <a:gd name="T19" fmla="*/ 2138 h 3203"/>
                <a:gd name="T20" fmla="*/ 1352 w 3572"/>
                <a:gd name="T21" fmla="*/ 2003 h 3203"/>
                <a:gd name="T22" fmla="*/ 1480 w 3572"/>
                <a:gd name="T23" fmla="*/ 1923 h 3203"/>
                <a:gd name="T24" fmla="*/ 1592 w 3572"/>
                <a:gd name="T25" fmla="*/ 1779 h 3203"/>
                <a:gd name="T26" fmla="*/ 1736 w 3572"/>
                <a:gd name="T27" fmla="*/ 1651 h 3203"/>
                <a:gd name="T28" fmla="*/ 1832 w 3572"/>
                <a:gd name="T29" fmla="*/ 1523 h 3203"/>
                <a:gd name="T30" fmla="*/ 1944 w 3572"/>
                <a:gd name="T31" fmla="*/ 1427 h 3203"/>
                <a:gd name="T32" fmla="*/ 2028 w 3572"/>
                <a:gd name="T33" fmla="*/ 1343 h 3203"/>
                <a:gd name="T34" fmla="*/ 2184 w 3572"/>
                <a:gd name="T35" fmla="*/ 1235 h 3203"/>
                <a:gd name="T36" fmla="*/ 2312 w 3572"/>
                <a:gd name="T37" fmla="*/ 1139 h 3203"/>
                <a:gd name="T38" fmla="*/ 2389 w 3572"/>
                <a:gd name="T39" fmla="*/ 1050 h 3203"/>
                <a:gd name="T40" fmla="*/ 2508 w 3572"/>
                <a:gd name="T41" fmla="*/ 959 h 3203"/>
                <a:gd name="T42" fmla="*/ 2632 w 3572"/>
                <a:gd name="T43" fmla="*/ 851 h 3203"/>
                <a:gd name="T44" fmla="*/ 2760 w 3572"/>
                <a:gd name="T45" fmla="*/ 707 h 3203"/>
                <a:gd name="T46" fmla="*/ 2872 w 3572"/>
                <a:gd name="T47" fmla="*/ 579 h 3203"/>
                <a:gd name="T48" fmla="*/ 2988 w 3572"/>
                <a:gd name="T49" fmla="*/ 495 h 3203"/>
                <a:gd name="T50" fmla="*/ 3091 w 3572"/>
                <a:gd name="T51" fmla="*/ 383 h 3203"/>
                <a:gd name="T52" fmla="*/ 3196 w 3572"/>
                <a:gd name="T53" fmla="*/ 239 h 3203"/>
                <a:gd name="T54" fmla="*/ 3336 w 3572"/>
                <a:gd name="T55" fmla="*/ 147 h 3203"/>
                <a:gd name="T56" fmla="*/ 3464 w 3572"/>
                <a:gd name="T57" fmla="*/ 51 h 3203"/>
                <a:gd name="T58" fmla="*/ 3477 w 3572"/>
                <a:gd name="T59" fmla="*/ 136 h 3203"/>
                <a:gd name="T60" fmla="*/ 3349 w 3572"/>
                <a:gd name="T61" fmla="*/ 232 h 3203"/>
                <a:gd name="T62" fmla="*/ 3208 w 3572"/>
                <a:gd name="T63" fmla="*/ 307 h 3203"/>
                <a:gd name="T64" fmla="*/ 3112 w 3572"/>
                <a:gd name="T65" fmla="*/ 435 h 3203"/>
                <a:gd name="T66" fmla="*/ 3036 w 3572"/>
                <a:gd name="T67" fmla="*/ 557 h 3203"/>
                <a:gd name="T68" fmla="*/ 2892 w 3572"/>
                <a:gd name="T69" fmla="*/ 637 h 3203"/>
                <a:gd name="T70" fmla="*/ 2780 w 3572"/>
                <a:gd name="T71" fmla="*/ 765 h 3203"/>
                <a:gd name="T72" fmla="*/ 2645 w 3572"/>
                <a:gd name="T73" fmla="*/ 920 h 3203"/>
                <a:gd name="T74" fmla="*/ 2538 w 3572"/>
                <a:gd name="T75" fmla="*/ 1039 h 3203"/>
                <a:gd name="T76" fmla="*/ 2408 w 3572"/>
                <a:gd name="T77" fmla="*/ 1139 h 3203"/>
                <a:gd name="T78" fmla="*/ 2309 w 3572"/>
                <a:gd name="T79" fmla="*/ 1208 h 3203"/>
                <a:gd name="T80" fmla="*/ 2204 w 3572"/>
                <a:gd name="T81" fmla="*/ 1293 h 3203"/>
                <a:gd name="T82" fmla="*/ 2040 w 3572"/>
                <a:gd name="T83" fmla="*/ 1427 h 3203"/>
                <a:gd name="T84" fmla="*/ 1957 w 3572"/>
                <a:gd name="T85" fmla="*/ 1512 h 3203"/>
                <a:gd name="T86" fmla="*/ 1854 w 3572"/>
                <a:gd name="T87" fmla="*/ 1624 h 3203"/>
                <a:gd name="T88" fmla="*/ 1688 w 3572"/>
                <a:gd name="T89" fmla="*/ 1731 h 3203"/>
                <a:gd name="T90" fmla="*/ 1605 w 3572"/>
                <a:gd name="T91" fmla="*/ 1864 h 3203"/>
                <a:gd name="T92" fmla="*/ 1448 w 3572"/>
                <a:gd name="T93" fmla="*/ 2003 h 3203"/>
                <a:gd name="T94" fmla="*/ 1372 w 3572"/>
                <a:gd name="T95" fmla="*/ 2093 h 3203"/>
                <a:gd name="T96" fmla="*/ 1237 w 3572"/>
                <a:gd name="T97" fmla="*/ 2200 h 3203"/>
                <a:gd name="T98" fmla="*/ 1112 w 3572"/>
                <a:gd name="T99" fmla="*/ 2307 h 3203"/>
                <a:gd name="T100" fmla="*/ 1004 w 3572"/>
                <a:gd name="T101" fmla="*/ 2381 h 3203"/>
                <a:gd name="T102" fmla="*/ 885 w 3572"/>
                <a:gd name="T103" fmla="*/ 2504 h 3203"/>
                <a:gd name="T104" fmla="*/ 789 w 3572"/>
                <a:gd name="T105" fmla="*/ 2616 h 3203"/>
                <a:gd name="T106" fmla="*/ 668 w 3572"/>
                <a:gd name="T107" fmla="*/ 2733 h 3203"/>
                <a:gd name="T108" fmla="*/ 549 w 3572"/>
                <a:gd name="T109" fmla="*/ 2856 h 3203"/>
                <a:gd name="T110" fmla="*/ 392 w 3572"/>
                <a:gd name="T111" fmla="*/ 2963 h 3203"/>
                <a:gd name="T112" fmla="*/ 300 w 3572"/>
                <a:gd name="T113" fmla="*/ 3053 h 3203"/>
                <a:gd name="T114" fmla="*/ 181 w 3572"/>
                <a:gd name="T115" fmla="*/ 3128 h 3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72" h="3203">
                  <a:moveTo>
                    <a:pt x="40" y="3123"/>
                  </a:moveTo>
                  <a:lnTo>
                    <a:pt x="56" y="3123"/>
                  </a:lnTo>
                  <a:lnTo>
                    <a:pt x="21" y="3146"/>
                  </a:lnTo>
                  <a:lnTo>
                    <a:pt x="37" y="3114"/>
                  </a:lnTo>
                  <a:cubicBezTo>
                    <a:pt x="43" y="3100"/>
                    <a:pt x="57" y="3091"/>
                    <a:pt x="72" y="3091"/>
                  </a:cubicBezTo>
                  <a:lnTo>
                    <a:pt x="88" y="3091"/>
                  </a:lnTo>
                  <a:lnTo>
                    <a:pt x="120" y="3091"/>
                  </a:lnTo>
                  <a:lnTo>
                    <a:pt x="92" y="3103"/>
                  </a:lnTo>
                  <a:lnTo>
                    <a:pt x="108" y="3087"/>
                  </a:lnTo>
                  <a:lnTo>
                    <a:pt x="124" y="3071"/>
                  </a:lnTo>
                  <a:lnTo>
                    <a:pt x="140" y="3055"/>
                  </a:lnTo>
                  <a:cubicBezTo>
                    <a:pt x="148" y="3048"/>
                    <a:pt x="158" y="3043"/>
                    <a:pt x="168" y="3043"/>
                  </a:cubicBezTo>
                  <a:lnTo>
                    <a:pt x="184" y="3043"/>
                  </a:lnTo>
                  <a:lnTo>
                    <a:pt x="156" y="3055"/>
                  </a:lnTo>
                  <a:lnTo>
                    <a:pt x="172" y="3039"/>
                  </a:lnTo>
                  <a:cubicBezTo>
                    <a:pt x="180" y="3032"/>
                    <a:pt x="190" y="3027"/>
                    <a:pt x="200" y="3027"/>
                  </a:cubicBezTo>
                  <a:lnTo>
                    <a:pt x="216" y="3027"/>
                  </a:lnTo>
                  <a:lnTo>
                    <a:pt x="232" y="3027"/>
                  </a:lnTo>
                  <a:lnTo>
                    <a:pt x="204" y="3039"/>
                  </a:lnTo>
                  <a:lnTo>
                    <a:pt x="220" y="3023"/>
                  </a:lnTo>
                  <a:lnTo>
                    <a:pt x="236" y="3007"/>
                  </a:lnTo>
                  <a:lnTo>
                    <a:pt x="229" y="3018"/>
                  </a:lnTo>
                  <a:lnTo>
                    <a:pt x="245" y="2986"/>
                  </a:lnTo>
                  <a:cubicBezTo>
                    <a:pt x="251" y="2972"/>
                    <a:pt x="265" y="2963"/>
                    <a:pt x="280" y="2963"/>
                  </a:cubicBezTo>
                  <a:lnTo>
                    <a:pt x="312" y="2963"/>
                  </a:lnTo>
                  <a:lnTo>
                    <a:pt x="277" y="2986"/>
                  </a:lnTo>
                  <a:lnTo>
                    <a:pt x="293" y="2954"/>
                  </a:lnTo>
                  <a:cubicBezTo>
                    <a:pt x="295" y="2950"/>
                    <a:pt x="297" y="2946"/>
                    <a:pt x="300" y="2943"/>
                  </a:cubicBezTo>
                  <a:lnTo>
                    <a:pt x="316" y="2927"/>
                  </a:lnTo>
                  <a:lnTo>
                    <a:pt x="309" y="2938"/>
                  </a:lnTo>
                  <a:lnTo>
                    <a:pt x="325" y="2906"/>
                  </a:lnTo>
                  <a:cubicBezTo>
                    <a:pt x="331" y="2892"/>
                    <a:pt x="345" y="2883"/>
                    <a:pt x="360" y="2883"/>
                  </a:cubicBezTo>
                  <a:lnTo>
                    <a:pt x="376" y="2883"/>
                  </a:lnTo>
                  <a:lnTo>
                    <a:pt x="392" y="2883"/>
                  </a:lnTo>
                  <a:lnTo>
                    <a:pt x="364" y="2895"/>
                  </a:lnTo>
                  <a:lnTo>
                    <a:pt x="380" y="2879"/>
                  </a:lnTo>
                  <a:lnTo>
                    <a:pt x="396" y="2863"/>
                  </a:lnTo>
                  <a:cubicBezTo>
                    <a:pt x="404" y="2856"/>
                    <a:pt x="414" y="2851"/>
                    <a:pt x="424" y="2851"/>
                  </a:cubicBezTo>
                  <a:lnTo>
                    <a:pt x="440" y="2851"/>
                  </a:lnTo>
                  <a:lnTo>
                    <a:pt x="412" y="2863"/>
                  </a:lnTo>
                  <a:lnTo>
                    <a:pt x="428" y="2847"/>
                  </a:lnTo>
                  <a:cubicBezTo>
                    <a:pt x="436" y="2840"/>
                    <a:pt x="446" y="2835"/>
                    <a:pt x="456" y="2835"/>
                  </a:cubicBezTo>
                  <a:lnTo>
                    <a:pt x="472" y="2835"/>
                  </a:lnTo>
                  <a:lnTo>
                    <a:pt x="444" y="2847"/>
                  </a:lnTo>
                  <a:lnTo>
                    <a:pt x="460" y="2831"/>
                  </a:lnTo>
                  <a:lnTo>
                    <a:pt x="492" y="2799"/>
                  </a:lnTo>
                  <a:cubicBezTo>
                    <a:pt x="500" y="2792"/>
                    <a:pt x="510" y="2787"/>
                    <a:pt x="520" y="2787"/>
                  </a:cubicBezTo>
                  <a:lnTo>
                    <a:pt x="536" y="2787"/>
                  </a:lnTo>
                  <a:lnTo>
                    <a:pt x="501" y="2810"/>
                  </a:lnTo>
                  <a:lnTo>
                    <a:pt x="517" y="2778"/>
                  </a:lnTo>
                  <a:lnTo>
                    <a:pt x="533" y="2746"/>
                  </a:lnTo>
                  <a:lnTo>
                    <a:pt x="549" y="2714"/>
                  </a:lnTo>
                  <a:cubicBezTo>
                    <a:pt x="551" y="2710"/>
                    <a:pt x="553" y="2706"/>
                    <a:pt x="556" y="2703"/>
                  </a:cubicBezTo>
                  <a:lnTo>
                    <a:pt x="572" y="2687"/>
                  </a:lnTo>
                  <a:cubicBezTo>
                    <a:pt x="580" y="2680"/>
                    <a:pt x="590" y="2675"/>
                    <a:pt x="600" y="2675"/>
                  </a:cubicBezTo>
                  <a:lnTo>
                    <a:pt x="616" y="2675"/>
                  </a:lnTo>
                  <a:lnTo>
                    <a:pt x="632" y="2675"/>
                  </a:lnTo>
                  <a:lnTo>
                    <a:pt x="597" y="2698"/>
                  </a:lnTo>
                  <a:lnTo>
                    <a:pt x="613" y="2666"/>
                  </a:lnTo>
                  <a:cubicBezTo>
                    <a:pt x="619" y="2652"/>
                    <a:pt x="633" y="2643"/>
                    <a:pt x="648" y="2643"/>
                  </a:cubicBezTo>
                  <a:lnTo>
                    <a:pt x="664" y="2643"/>
                  </a:lnTo>
                  <a:lnTo>
                    <a:pt x="636" y="2655"/>
                  </a:lnTo>
                  <a:lnTo>
                    <a:pt x="652" y="2639"/>
                  </a:lnTo>
                  <a:cubicBezTo>
                    <a:pt x="655" y="2636"/>
                    <a:pt x="659" y="2634"/>
                    <a:pt x="663" y="2632"/>
                  </a:cubicBezTo>
                  <a:lnTo>
                    <a:pt x="695" y="2616"/>
                  </a:lnTo>
                  <a:lnTo>
                    <a:pt x="677" y="2634"/>
                  </a:lnTo>
                  <a:lnTo>
                    <a:pt x="693" y="2602"/>
                  </a:lnTo>
                  <a:cubicBezTo>
                    <a:pt x="695" y="2598"/>
                    <a:pt x="697" y="2594"/>
                    <a:pt x="700" y="2591"/>
                  </a:cubicBezTo>
                  <a:lnTo>
                    <a:pt x="716" y="2575"/>
                  </a:lnTo>
                  <a:lnTo>
                    <a:pt x="732" y="2559"/>
                  </a:lnTo>
                  <a:cubicBezTo>
                    <a:pt x="740" y="2552"/>
                    <a:pt x="750" y="2547"/>
                    <a:pt x="760" y="2547"/>
                  </a:cubicBezTo>
                  <a:lnTo>
                    <a:pt x="776" y="2547"/>
                  </a:lnTo>
                  <a:lnTo>
                    <a:pt x="748" y="2559"/>
                  </a:lnTo>
                  <a:lnTo>
                    <a:pt x="764" y="2543"/>
                  </a:lnTo>
                  <a:lnTo>
                    <a:pt x="757" y="2554"/>
                  </a:lnTo>
                  <a:lnTo>
                    <a:pt x="773" y="2522"/>
                  </a:lnTo>
                  <a:cubicBezTo>
                    <a:pt x="775" y="2518"/>
                    <a:pt x="777" y="2514"/>
                    <a:pt x="780" y="2511"/>
                  </a:cubicBezTo>
                  <a:lnTo>
                    <a:pt x="796" y="2495"/>
                  </a:lnTo>
                  <a:lnTo>
                    <a:pt x="789" y="2506"/>
                  </a:lnTo>
                  <a:lnTo>
                    <a:pt x="805" y="2474"/>
                  </a:lnTo>
                  <a:cubicBezTo>
                    <a:pt x="807" y="2470"/>
                    <a:pt x="809" y="2466"/>
                    <a:pt x="812" y="2463"/>
                  </a:cubicBezTo>
                  <a:lnTo>
                    <a:pt x="828" y="2447"/>
                  </a:lnTo>
                  <a:cubicBezTo>
                    <a:pt x="836" y="2440"/>
                    <a:pt x="846" y="2435"/>
                    <a:pt x="856" y="2435"/>
                  </a:cubicBezTo>
                  <a:lnTo>
                    <a:pt x="872" y="2435"/>
                  </a:lnTo>
                  <a:lnTo>
                    <a:pt x="844" y="2447"/>
                  </a:lnTo>
                  <a:lnTo>
                    <a:pt x="860" y="2431"/>
                  </a:lnTo>
                  <a:lnTo>
                    <a:pt x="892" y="2399"/>
                  </a:lnTo>
                  <a:lnTo>
                    <a:pt x="883" y="2415"/>
                  </a:lnTo>
                  <a:lnTo>
                    <a:pt x="899" y="2367"/>
                  </a:lnTo>
                  <a:cubicBezTo>
                    <a:pt x="904" y="2350"/>
                    <a:pt x="919" y="2339"/>
                    <a:pt x="936" y="2339"/>
                  </a:cubicBezTo>
                  <a:lnTo>
                    <a:pt x="952" y="2339"/>
                  </a:lnTo>
                  <a:lnTo>
                    <a:pt x="924" y="2351"/>
                  </a:lnTo>
                  <a:lnTo>
                    <a:pt x="940" y="2335"/>
                  </a:lnTo>
                  <a:lnTo>
                    <a:pt x="933" y="2346"/>
                  </a:lnTo>
                  <a:lnTo>
                    <a:pt x="949" y="2314"/>
                  </a:lnTo>
                  <a:cubicBezTo>
                    <a:pt x="951" y="2310"/>
                    <a:pt x="953" y="2306"/>
                    <a:pt x="956" y="2303"/>
                  </a:cubicBezTo>
                  <a:lnTo>
                    <a:pt x="972" y="2287"/>
                  </a:lnTo>
                  <a:cubicBezTo>
                    <a:pt x="980" y="2280"/>
                    <a:pt x="990" y="2275"/>
                    <a:pt x="1000" y="2275"/>
                  </a:cubicBezTo>
                  <a:lnTo>
                    <a:pt x="1016" y="2275"/>
                  </a:lnTo>
                  <a:lnTo>
                    <a:pt x="988" y="2287"/>
                  </a:lnTo>
                  <a:lnTo>
                    <a:pt x="1004" y="2271"/>
                  </a:lnTo>
                  <a:lnTo>
                    <a:pt x="1020" y="2255"/>
                  </a:lnTo>
                  <a:lnTo>
                    <a:pt x="1036" y="2239"/>
                  </a:lnTo>
                  <a:cubicBezTo>
                    <a:pt x="1044" y="2232"/>
                    <a:pt x="1054" y="2227"/>
                    <a:pt x="1064" y="2227"/>
                  </a:cubicBezTo>
                  <a:lnTo>
                    <a:pt x="1080" y="2227"/>
                  </a:lnTo>
                  <a:lnTo>
                    <a:pt x="1112" y="2227"/>
                  </a:lnTo>
                  <a:lnTo>
                    <a:pt x="1084" y="2239"/>
                  </a:lnTo>
                  <a:lnTo>
                    <a:pt x="1100" y="2223"/>
                  </a:lnTo>
                  <a:lnTo>
                    <a:pt x="1116" y="2207"/>
                  </a:lnTo>
                  <a:lnTo>
                    <a:pt x="1109" y="2218"/>
                  </a:lnTo>
                  <a:lnTo>
                    <a:pt x="1125" y="2186"/>
                  </a:lnTo>
                  <a:cubicBezTo>
                    <a:pt x="1131" y="2172"/>
                    <a:pt x="1145" y="2163"/>
                    <a:pt x="1160" y="2163"/>
                  </a:cubicBezTo>
                  <a:lnTo>
                    <a:pt x="1176" y="2163"/>
                  </a:lnTo>
                  <a:lnTo>
                    <a:pt x="1141" y="2186"/>
                  </a:lnTo>
                  <a:lnTo>
                    <a:pt x="1157" y="2154"/>
                  </a:lnTo>
                  <a:cubicBezTo>
                    <a:pt x="1163" y="2140"/>
                    <a:pt x="1177" y="2131"/>
                    <a:pt x="1192" y="2131"/>
                  </a:cubicBezTo>
                  <a:lnTo>
                    <a:pt x="1208" y="2131"/>
                  </a:lnTo>
                  <a:lnTo>
                    <a:pt x="1180" y="2143"/>
                  </a:lnTo>
                  <a:lnTo>
                    <a:pt x="1196" y="2127"/>
                  </a:lnTo>
                  <a:lnTo>
                    <a:pt x="1189" y="2138"/>
                  </a:lnTo>
                  <a:lnTo>
                    <a:pt x="1205" y="2106"/>
                  </a:lnTo>
                  <a:lnTo>
                    <a:pt x="1221" y="2074"/>
                  </a:lnTo>
                  <a:cubicBezTo>
                    <a:pt x="1227" y="2060"/>
                    <a:pt x="1241" y="2051"/>
                    <a:pt x="1256" y="2051"/>
                  </a:cubicBezTo>
                  <a:lnTo>
                    <a:pt x="1272" y="2051"/>
                  </a:lnTo>
                  <a:lnTo>
                    <a:pt x="1288" y="2051"/>
                  </a:lnTo>
                  <a:lnTo>
                    <a:pt x="1271" y="2056"/>
                  </a:lnTo>
                  <a:lnTo>
                    <a:pt x="1303" y="2040"/>
                  </a:lnTo>
                  <a:cubicBezTo>
                    <a:pt x="1308" y="2037"/>
                    <a:pt x="1314" y="2035"/>
                    <a:pt x="1320" y="2035"/>
                  </a:cubicBezTo>
                  <a:lnTo>
                    <a:pt x="1336" y="2035"/>
                  </a:lnTo>
                  <a:lnTo>
                    <a:pt x="1301" y="2058"/>
                  </a:lnTo>
                  <a:lnTo>
                    <a:pt x="1317" y="2026"/>
                  </a:lnTo>
                  <a:cubicBezTo>
                    <a:pt x="1323" y="2012"/>
                    <a:pt x="1337" y="2003"/>
                    <a:pt x="1352" y="2003"/>
                  </a:cubicBezTo>
                  <a:lnTo>
                    <a:pt x="1368" y="2003"/>
                  </a:lnTo>
                  <a:lnTo>
                    <a:pt x="1384" y="2003"/>
                  </a:lnTo>
                  <a:lnTo>
                    <a:pt x="1356" y="2015"/>
                  </a:lnTo>
                  <a:lnTo>
                    <a:pt x="1372" y="1999"/>
                  </a:lnTo>
                  <a:lnTo>
                    <a:pt x="1388" y="1983"/>
                  </a:lnTo>
                  <a:lnTo>
                    <a:pt x="1381" y="1994"/>
                  </a:lnTo>
                  <a:lnTo>
                    <a:pt x="1397" y="1962"/>
                  </a:lnTo>
                  <a:cubicBezTo>
                    <a:pt x="1399" y="1958"/>
                    <a:pt x="1401" y="1954"/>
                    <a:pt x="1404" y="1951"/>
                  </a:cubicBezTo>
                  <a:lnTo>
                    <a:pt x="1420" y="1935"/>
                  </a:lnTo>
                  <a:cubicBezTo>
                    <a:pt x="1428" y="1928"/>
                    <a:pt x="1438" y="1923"/>
                    <a:pt x="1448" y="1923"/>
                  </a:cubicBezTo>
                  <a:lnTo>
                    <a:pt x="1464" y="1923"/>
                  </a:lnTo>
                  <a:lnTo>
                    <a:pt x="1480" y="1923"/>
                  </a:lnTo>
                  <a:lnTo>
                    <a:pt x="1452" y="1935"/>
                  </a:lnTo>
                  <a:lnTo>
                    <a:pt x="1484" y="1903"/>
                  </a:lnTo>
                  <a:cubicBezTo>
                    <a:pt x="1492" y="1896"/>
                    <a:pt x="1502" y="1891"/>
                    <a:pt x="1512" y="1891"/>
                  </a:cubicBezTo>
                  <a:lnTo>
                    <a:pt x="1528" y="1891"/>
                  </a:lnTo>
                  <a:lnTo>
                    <a:pt x="1493" y="1914"/>
                  </a:lnTo>
                  <a:lnTo>
                    <a:pt x="1509" y="1882"/>
                  </a:lnTo>
                  <a:lnTo>
                    <a:pt x="1507" y="1887"/>
                  </a:lnTo>
                  <a:lnTo>
                    <a:pt x="1523" y="1839"/>
                  </a:lnTo>
                  <a:cubicBezTo>
                    <a:pt x="1524" y="1833"/>
                    <a:pt x="1528" y="1828"/>
                    <a:pt x="1532" y="1823"/>
                  </a:cubicBezTo>
                  <a:lnTo>
                    <a:pt x="1548" y="1807"/>
                  </a:lnTo>
                  <a:lnTo>
                    <a:pt x="1564" y="1791"/>
                  </a:lnTo>
                  <a:cubicBezTo>
                    <a:pt x="1572" y="1784"/>
                    <a:pt x="1582" y="1779"/>
                    <a:pt x="1592" y="1779"/>
                  </a:cubicBezTo>
                  <a:lnTo>
                    <a:pt x="1608" y="1779"/>
                  </a:lnTo>
                  <a:lnTo>
                    <a:pt x="1580" y="1791"/>
                  </a:lnTo>
                  <a:lnTo>
                    <a:pt x="1596" y="1775"/>
                  </a:lnTo>
                  <a:lnTo>
                    <a:pt x="1589" y="1786"/>
                  </a:lnTo>
                  <a:lnTo>
                    <a:pt x="1605" y="1754"/>
                  </a:lnTo>
                  <a:lnTo>
                    <a:pt x="1621" y="1722"/>
                  </a:lnTo>
                  <a:lnTo>
                    <a:pt x="1637" y="1690"/>
                  </a:lnTo>
                  <a:cubicBezTo>
                    <a:pt x="1639" y="1686"/>
                    <a:pt x="1641" y="1682"/>
                    <a:pt x="1644" y="1679"/>
                  </a:cubicBezTo>
                  <a:lnTo>
                    <a:pt x="1660" y="1663"/>
                  </a:lnTo>
                  <a:cubicBezTo>
                    <a:pt x="1668" y="1656"/>
                    <a:pt x="1678" y="1651"/>
                    <a:pt x="1688" y="1651"/>
                  </a:cubicBezTo>
                  <a:lnTo>
                    <a:pt x="1720" y="1651"/>
                  </a:lnTo>
                  <a:lnTo>
                    <a:pt x="1736" y="1651"/>
                  </a:lnTo>
                  <a:lnTo>
                    <a:pt x="1708" y="1663"/>
                  </a:lnTo>
                  <a:lnTo>
                    <a:pt x="1724" y="1647"/>
                  </a:lnTo>
                  <a:lnTo>
                    <a:pt x="1717" y="1658"/>
                  </a:lnTo>
                  <a:lnTo>
                    <a:pt x="1733" y="1626"/>
                  </a:lnTo>
                  <a:cubicBezTo>
                    <a:pt x="1735" y="1622"/>
                    <a:pt x="1737" y="1618"/>
                    <a:pt x="1740" y="1615"/>
                  </a:cubicBezTo>
                  <a:lnTo>
                    <a:pt x="1756" y="1599"/>
                  </a:lnTo>
                  <a:lnTo>
                    <a:pt x="1772" y="1583"/>
                  </a:lnTo>
                  <a:cubicBezTo>
                    <a:pt x="1780" y="1576"/>
                    <a:pt x="1790" y="1571"/>
                    <a:pt x="1800" y="1571"/>
                  </a:cubicBezTo>
                  <a:lnTo>
                    <a:pt x="1816" y="1571"/>
                  </a:lnTo>
                  <a:lnTo>
                    <a:pt x="1779" y="1599"/>
                  </a:lnTo>
                  <a:lnTo>
                    <a:pt x="1795" y="1551"/>
                  </a:lnTo>
                  <a:cubicBezTo>
                    <a:pt x="1800" y="1534"/>
                    <a:pt x="1815" y="1523"/>
                    <a:pt x="1832" y="1523"/>
                  </a:cubicBezTo>
                  <a:lnTo>
                    <a:pt x="1848" y="1523"/>
                  </a:lnTo>
                  <a:lnTo>
                    <a:pt x="1813" y="1546"/>
                  </a:lnTo>
                  <a:lnTo>
                    <a:pt x="1829" y="1514"/>
                  </a:lnTo>
                  <a:cubicBezTo>
                    <a:pt x="1831" y="1510"/>
                    <a:pt x="1833" y="1506"/>
                    <a:pt x="1836" y="1503"/>
                  </a:cubicBezTo>
                  <a:lnTo>
                    <a:pt x="1852" y="1487"/>
                  </a:lnTo>
                  <a:cubicBezTo>
                    <a:pt x="1860" y="1480"/>
                    <a:pt x="1870" y="1475"/>
                    <a:pt x="1880" y="1475"/>
                  </a:cubicBezTo>
                  <a:lnTo>
                    <a:pt x="1912" y="1475"/>
                  </a:lnTo>
                  <a:lnTo>
                    <a:pt x="1877" y="1498"/>
                  </a:lnTo>
                  <a:lnTo>
                    <a:pt x="1893" y="1466"/>
                  </a:lnTo>
                  <a:cubicBezTo>
                    <a:pt x="1895" y="1462"/>
                    <a:pt x="1897" y="1458"/>
                    <a:pt x="1900" y="1455"/>
                  </a:cubicBezTo>
                  <a:lnTo>
                    <a:pt x="1916" y="1439"/>
                  </a:lnTo>
                  <a:cubicBezTo>
                    <a:pt x="1924" y="1432"/>
                    <a:pt x="1934" y="1427"/>
                    <a:pt x="1944" y="1427"/>
                  </a:cubicBezTo>
                  <a:lnTo>
                    <a:pt x="1960" y="1427"/>
                  </a:lnTo>
                  <a:lnTo>
                    <a:pt x="1932" y="1439"/>
                  </a:lnTo>
                  <a:lnTo>
                    <a:pt x="1948" y="1423"/>
                  </a:lnTo>
                  <a:lnTo>
                    <a:pt x="1941" y="1434"/>
                  </a:lnTo>
                  <a:lnTo>
                    <a:pt x="1957" y="1402"/>
                  </a:lnTo>
                  <a:cubicBezTo>
                    <a:pt x="1959" y="1398"/>
                    <a:pt x="1961" y="1394"/>
                    <a:pt x="1964" y="1391"/>
                  </a:cubicBezTo>
                  <a:lnTo>
                    <a:pt x="1980" y="1375"/>
                  </a:lnTo>
                  <a:lnTo>
                    <a:pt x="1996" y="1359"/>
                  </a:lnTo>
                  <a:cubicBezTo>
                    <a:pt x="2004" y="1352"/>
                    <a:pt x="2014" y="1347"/>
                    <a:pt x="2024" y="1347"/>
                  </a:cubicBezTo>
                  <a:lnTo>
                    <a:pt x="2040" y="1347"/>
                  </a:lnTo>
                  <a:lnTo>
                    <a:pt x="2012" y="1359"/>
                  </a:lnTo>
                  <a:lnTo>
                    <a:pt x="2028" y="1343"/>
                  </a:lnTo>
                  <a:lnTo>
                    <a:pt x="2044" y="1327"/>
                  </a:lnTo>
                  <a:lnTo>
                    <a:pt x="2060" y="1311"/>
                  </a:lnTo>
                  <a:cubicBezTo>
                    <a:pt x="2068" y="1304"/>
                    <a:pt x="2078" y="1299"/>
                    <a:pt x="2088" y="1299"/>
                  </a:cubicBezTo>
                  <a:lnTo>
                    <a:pt x="2120" y="1299"/>
                  </a:lnTo>
                  <a:lnTo>
                    <a:pt x="2085" y="1322"/>
                  </a:lnTo>
                  <a:lnTo>
                    <a:pt x="2101" y="1290"/>
                  </a:lnTo>
                  <a:cubicBezTo>
                    <a:pt x="2107" y="1276"/>
                    <a:pt x="2121" y="1267"/>
                    <a:pt x="2136" y="1267"/>
                  </a:cubicBezTo>
                  <a:lnTo>
                    <a:pt x="2152" y="1267"/>
                  </a:lnTo>
                  <a:lnTo>
                    <a:pt x="2117" y="1290"/>
                  </a:lnTo>
                  <a:lnTo>
                    <a:pt x="2133" y="1258"/>
                  </a:lnTo>
                  <a:cubicBezTo>
                    <a:pt x="2139" y="1244"/>
                    <a:pt x="2153" y="1235"/>
                    <a:pt x="2168" y="1235"/>
                  </a:cubicBezTo>
                  <a:lnTo>
                    <a:pt x="2184" y="1235"/>
                  </a:lnTo>
                  <a:lnTo>
                    <a:pt x="2149" y="1258"/>
                  </a:lnTo>
                  <a:lnTo>
                    <a:pt x="2165" y="1226"/>
                  </a:lnTo>
                  <a:cubicBezTo>
                    <a:pt x="2167" y="1222"/>
                    <a:pt x="2169" y="1218"/>
                    <a:pt x="2172" y="1215"/>
                  </a:cubicBezTo>
                  <a:lnTo>
                    <a:pt x="2188" y="1199"/>
                  </a:lnTo>
                  <a:cubicBezTo>
                    <a:pt x="2196" y="1192"/>
                    <a:pt x="2206" y="1187"/>
                    <a:pt x="2216" y="1187"/>
                  </a:cubicBezTo>
                  <a:lnTo>
                    <a:pt x="2232" y="1187"/>
                  </a:lnTo>
                  <a:lnTo>
                    <a:pt x="2204" y="1199"/>
                  </a:lnTo>
                  <a:lnTo>
                    <a:pt x="2220" y="1183"/>
                  </a:lnTo>
                  <a:lnTo>
                    <a:pt x="2236" y="1167"/>
                  </a:lnTo>
                  <a:lnTo>
                    <a:pt x="2252" y="1151"/>
                  </a:lnTo>
                  <a:cubicBezTo>
                    <a:pt x="2260" y="1144"/>
                    <a:pt x="2270" y="1139"/>
                    <a:pt x="2280" y="1139"/>
                  </a:cubicBezTo>
                  <a:lnTo>
                    <a:pt x="2312" y="1139"/>
                  </a:lnTo>
                  <a:lnTo>
                    <a:pt x="2277" y="1162"/>
                  </a:lnTo>
                  <a:lnTo>
                    <a:pt x="2293" y="1130"/>
                  </a:lnTo>
                  <a:cubicBezTo>
                    <a:pt x="2299" y="1116"/>
                    <a:pt x="2313" y="1107"/>
                    <a:pt x="2328" y="1107"/>
                  </a:cubicBezTo>
                  <a:lnTo>
                    <a:pt x="2344" y="1107"/>
                  </a:lnTo>
                  <a:lnTo>
                    <a:pt x="2316" y="1119"/>
                  </a:lnTo>
                  <a:lnTo>
                    <a:pt x="2332" y="1103"/>
                  </a:lnTo>
                  <a:lnTo>
                    <a:pt x="2348" y="1087"/>
                  </a:lnTo>
                  <a:lnTo>
                    <a:pt x="2364" y="1071"/>
                  </a:lnTo>
                  <a:cubicBezTo>
                    <a:pt x="2372" y="1064"/>
                    <a:pt x="2382" y="1059"/>
                    <a:pt x="2392" y="1059"/>
                  </a:cubicBezTo>
                  <a:lnTo>
                    <a:pt x="2408" y="1059"/>
                  </a:lnTo>
                  <a:lnTo>
                    <a:pt x="2373" y="1082"/>
                  </a:lnTo>
                  <a:lnTo>
                    <a:pt x="2389" y="1050"/>
                  </a:lnTo>
                  <a:cubicBezTo>
                    <a:pt x="2395" y="1036"/>
                    <a:pt x="2409" y="1027"/>
                    <a:pt x="2424" y="1027"/>
                  </a:cubicBezTo>
                  <a:lnTo>
                    <a:pt x="2440" y="1027"/>
                  </a:lnTo>
                  <a:lnTo>
                    <a:pt x="2412" y="1039"/>
                  </a:lnTo>
                  <a:lnTo>
                    <a:pt x="2428" y="1023"/>
                  </a:lnTo>
                  <a:cubicBezTo>
                    <a:pt x="2436" y="1016"/>
                    <a:pt x="2446" y="1011"/>
                    <a:pt x="2456" y="1011"/>
                  </a:cubicBezTo>
                  <a:lnTo>
                    <a:pt x="2472" y="1011"/>
                  </a:lnTo>
                  <a:lnTo>
                    <a:pt x="2437" y="1034"/>
                  </a:lnTo>
                  <a:lnTo>
                    <a:pt x="2453" y="1002"/>
                  </a:lnTo>
                  <a:cubicBezTo>
                    <a:pt x="2457" y="994"/>
                    <a:pt x="2463" y="988"/>
                    <a:pt x="2471" y="984"/>
                  </a:cubicBezTo>
                  <a:lnTo>
                    <a:pt x="2503" y="968"/>
                  </a:lnTo>
                  <a:lnTo>
                    <a:pt x="2492" y="975"/>
                  </a:lnTo>
                  <a:lnTo>
                    <a:pt x="2508" y="959"/>
                  </a:lnTo>
                  <a:cubicBezTo>
                    <a:pt x="2516" y="952"/>
                    <a:pt x="2526" y="947"/>
                    <a:pt x="2536" y="947"/>
                  </a:cubicBezTo>
                  <a:lnTo>
                    <a:pt x="2552" y="947"/>
                  </a:lnTo>
                  <a:lnTo>
                    <a:pt x="2517" y="970"/>
                  </a:lnTo>
                  <a:lnTo>
                    <a:pt x="2533" y="938"/>
                  </a:lnTo>
                  <a:cubicBezTo>
                    <a:pt x="2535" y="934"/>
                    <a:pt x="2537" y="930"/>
                    <a:pt x="2540" y="927"/>
                  </a:cubicBezTo>
                  <a:lnTo>
                    <a:pt x="2556" y="911"/>
                  </a:lnTo>
                  <a:lnTo>
                    <a:pt x="2549" y="922"/>
                  </a:lnTo>
                  <a:lnTo>
                    <a:pt x="2565" y="890"/>
                  </a:lnTo>
                  <a:cubicBezTo>
                    <a:pt x="2567" y="886"/>
                    <a:pt x="2569" y="882"/>
                    <a:pt x="2572" y="879"/>
                  </a:cubicBezTo>
                  <a:lnTo>
                    <a:pt x="2588" y="863"/>
                  </a:lnTo>
                  <a:cubicBezTo>
                    <a:pt x="2596" y="856"/>
                    <a:pt x="2606" y="851"/>
                    <a:pt x="2616" y="851"/>
                  </a:cubicBezTo>
                  <a:lnTo>
                    <a:pt x="2632" y="851"/>
                  </a:lnTo>
                  <a:lnTo>
                    <a:pt x="2595" y="879"/>
                  </a:lnTo>
                  <a:lnTo>
                    <a:pt x="2611" y="831"/>
                  </a:lnTo>
                  <a:cubicBezTo>
                    <a:pt x="2616" y="814"/>
                    <a:pt x="2631" y="803"/>
                    <a:pt x="2648" y="803"/>
                  </a:cubicBezTo>
                  <a:lnTo>
                    <a:pt x="2664" y="803"/>
                  </a:lnTo>
                  <a:lnTo>
                    <a:pt x="2636" y="815"/>
                  </a:lnTo>
                  <a:lnTo>
                    <a:pt x="2652" y="799"/>
                  </a:lnTo>
                  <a:lnTo>
                    <a:pt x="2684" y="767"/>
                  </a:lnTo>
                  <a:lnTo>
                    <a:pt x="2700" y="751"/>
                  </a:lnTo>
                  <a:lnTo>
                    <a:pt x="2693" y="762"/>
                  </a:lnTo>
                  <a:lnTo>
                    <a:pt x="2709" y="730"/>
                  </a:lnTo>
                  <a:cubicBezTo>
                    <a:pt x="2715" y="716"/>
                    <a:pt x="2729" y="707"/>
                    <a:pt x="2744" y="707"/>
                  </a:cubicBezTo>
                  <a:lnTo>
                    <a:pt x="2760" y="707"/>
                  </a:lnTo>
                  <a:lnTo>
                    <a:pt x="2723" y="735"/>
                  </a:lnTo>
                  <a:lnTo>
                    <a:pt x="2739" y="687"/>
                  </a:lnTo>
                  <a:cubicBezTo>
                    <a:pt x="2740" y="681"/>
                    <a:pt x="2744" y="676"/>
                    <a:pt x="2748" y="671"/>
                  </a:cubicBezTo>
                  <a:lnTo>
                    <a:pt x="2764" y="655"/>
                  </a:lnTo>
                  <a:lnTo>
                    <a:pt x="2780" y="639"/>
                  </a:lnTo>
                  <a:lnTo>
                    <a:pt x="2796" y="623"/>
                  </a:lnTo>
                  <a:cubicBezTo>
                    <a:pt x="2804" y="616"/>
                    <a:pt x="2814" y="611"/>
                    <a:pt x="2824" y="611"/>
                  </a:cubicBezTo>
                  <a:lnTo>
                    <a:pt x="2840" y="611"/>
                  </a:lnTo>
                  <a:lnTo>
                    <a:pt x="2805" y="634"/>
                  </a:lnTo>
                  <a:lnTo>
                    <a:pt x="2821" y="602"/>
                  </a:lnTo>
                  <a:cubicBezTo>
                    <a:pt x="2827" y="588"/>
                    <a:pt x="2841" y="579"/>
                    <a:pt x="2856" y="579"/>
                  </a:cubicBezTo>
                  <a:lnTo>
                    <a:pt x="2872" y="579"/>
                  </a:lnTo>
                  <a:lnTo>
                    <a:pt x="2888" y="579"/>
                  </a:lnTo>
                  <a:lnTo>
                    <a:pt x="2920" y="579"/>
                  </a:lnTo>
                  <a:lnTo>
                    <a:pt x="2892" y="591"/>
                  </a:lnTo>
                  <a:lnTo>
                    <a:pt x="2908" y="575"/>
                  </a:lnTo>
                  <a:cubicBezTo>
                    <a:pt x="2916" y="568"/>
                    <a:pt x="2926" y="563"/>
                    <a:pt x="2936" y="563"/>
                  </a:cubicBezTo>
                  <a:lnTo>
                    <a:pt x="2952" y="563"/>
                  </a:lnTo>
                  <a:lnTo>
                    <a:pt x="2968" y="563"/>
                  </a:lnTo>
                  <a:lnTo>
                    <a:pt x="2933" y="586"/>
                  </a:lnTo>
                  <a:lnTo>
                    <a:pt x="2949" y="554"/>
                  </a:lnTo>
                  <a:lnTo>
                    <a:pt x="2965" y="522"/>
                  </a:lnTo>
                  <a:cubicBezTo>
                    <a:pt x="2967" y="518"/>
                    <a:pt x="2969" y="514"/>
                    <a:pt x="2972" y="511"/>
                  </a:cubicBezTo>
                  <a:lnTo>
                    <a:pt x="2988" y="495"/>
                  </a:lnTo>
                  <a:lnTo>
                    <a:pt x="2981" y="506"/>
                  </a:lnTo>
                  <a:lnTo>
                    <a:pt x="2997" y="474"/>
                  </a:lnTo>
                  <a:cubicBezTo>
                    <a:pt x="2999" y="470"/>
                    <a:pt x="3001" y="466"/>
                    <a:pt x="3004" y="463"/>
                  </a:cubicBezTo>
                  <a:lnTo>
                    <a:pt x="3020" y="447"/>
                  </a:lnTo>
                  <a:lnTo>
                    <a:pt x="3013" y="458"/>
                  </a:lnTo>
                  <a:lnTo>
                    <a:pt x="3029" y="426"/>
                  </a:lnTo>
                  <a:cubicBezTo>
                    <a:pt x="3031" y="422"/>
                    <a:pt x="3033" y="418"/>
                    <a:pt x="3036" y="415"/>
                  </a:cubicBezTo>
                  <a:lnTo>
                    <a:pt x="3052" y="399"/>
                  </a:lnTo>
                  <a:lnTo>
                    <a:pt x="3084" y="367"/>
                  </a:lnTo>
                  <a:cubicBezTo>
                    <a:pt x="3092" y="360"/>
                    <a:pt x="3102" y="355"/>
                    <a:pt x="3112" y="355"/>
                  </a:cubicBezTo>
                  <a:lnTo>
                    <a:pt x="3128" y="355"/>
                  </a:lnTo>
                  <a:lnTo>
                    <a:pt x="3091" y="383"/>
                  </a:lnTo>
                  <a:lnTo>
                    <a:pt x="3107" y="335"/>
                  </a:lnTo>
                  <a:cubicBezTo>
                    <a:pt x="3107" y="333"/>
                    <a:pt x="3108" y="331"/>
                    <a:pt x="3109" y="330"/>
                  </a:cubicBezTo>
                  <a:lnTo>
                    <a:pt x="3125" y="298"/>
                  </a:lnTo>
                  <a:cubicBezTo>
                    <a:pt x="3131" y="284"/>
                    <a:pt x="3145" y="275"/>
                    <a:pt x="3160" y="275"/>
                  </a:cubicBezTo>
                  <a:lnTo>
                    <a:pt x="3176" y="275"/>
                  </a:lnTo>
                  <a:lnTo>
                    <a:pt x="3148" y="287"/>
                  </a:lnTo>
                  <a:lnTo>
                    <a:pt x="3164" y="271"/>
                  </a:lnTo>
                  <a:lnTo>
                    <a:pt x="3157" y="282"/>
                  </a:lnTo>
                  <a:lnTo>
                    <a:pt x="3173" y="250"/>
                  </a:lnTo>
                  <a:cubicBezTo>
                    <a:pt x="3179" y="236"/>
                    <a:pt x="3193" y="227"/>
                    <a:pt x="3208" y="227"/>
                  </a:cubicBezTo>
                  <a:lnTo>
                    <a:pt x="3224" y="227"/>
                  </a:lnTo>
                  <a:lnTo>
                    <a:pt x="3196" y="239"/>
                  </a:lnTo>
                  <a:lnTo>
                    <a:pt x="3212" y="223"/>
                  </a:lnTo>
                  <a:cubicBezTo>
                    <a:pt x="3220" y="216"/>
                    <a:pt x="3230" y="211"/>
                    <a:pt x="3240" y="211"/>
                  </a:cubicBezTo>
                  <a:lnTo>
                    <a:pt x="3256" y="211"/>
                  </a:lnTo>
                  <a:lnTo>
                    <a:pt x="3221" y="234"/>
                  </a:lnTo>
                  <a:lnTo>
                    <a:pt x="3237" y="202"/>
                  </a:lnTo>
                  <a:cubicBezTo>
                    <a:pt x="3239" y="198"/>
                    <a:pt x="3241" y="194"/>
                    <a:pt x="3244" y="191"/>
                  </a:cubicBezTo>
                  <a:lnTo>
                    <a:pt x="3260" y="175"/>
                  </a:lnTo>
                  <a:cubicBezTo>
                    <a:pt x="3268" y="168"/>
                    <a:pt x="3278" y="163"/>
                    <a:pt x="3288" y="163"/>
                  </a:cubicBezTo>
                  <a:lnTo>
                    <a:pt x="3320" y="163"/>
                  </a:lnTo>
                  <a:lnTo>
                    <a:pt x="3292" y="175"/>
                  </a:lnTo>
                  <a:lnTo>
                    <a:pt x="3308" y="159"/>
                  </a:lnTo>
                  <a:cubicBezTo>
                    <a:pt x="3316" y="152"/>
                    <a:pt x="3326" y="147"/>
                    <a:pt x="3336" y="147"/>
                  </a:cubicBezTo>
                  <a:lnTo>
                    <a:pt x="3352" y="147"/>
                  </a:lnTo>
                  <a:lnTo>
                    <a:pt x="3324" y="159"/>
                  </a:lnTo>
                  <a:lnTo>
                    <a:pt x="3340" y="143"/>
                  </a:lnTo>
                  <a:lnTo>
                    <a:pt x="3356" y="127"/>
                  </a:lnTo>
                  <a:lnTo>
                    <a:pt x="3372" y="111"/>
                  </a:lnTo>
                  <a:lnTo>
                    <a:pt x="3388" y="95"/>
                  </a:lnTo>
                  <a:lnTo>
                    <a:pt x="3404" y="79"/>
                  </a:lnTo>
                  <a:cubicBezTo>
                    <a:pt x="3412" y="72"/>
                    <a:pt x="3422" y="67"/>
                    <a:pt x="3432" y="67"/>
                  </a:cubicBezTo>
                  <a:lnTo>
                    <a:pt x="3448" y="67"/>
                  </a:lnTo>
                  <a:lnTo>
                    <a:pt x="3420" y="79"/>
                  </a:lnTo>
                  <a:lnTo>
                    <a:pt x="3436" y="63"/>
                  </a:lnTo>
                  <a:cubicBezTo>
                    <a:pt x="3444" y="56"/>
                    <a:pt x="3454" y="51"/>
                    <a:pt x="3464" y="51"/>
                  </a:cubicBezTo>
                  <a:lnTo>
                    <a:pt x="3480" y="51"/>
                  </a:lnTo>
                  <a:lnTo>
                    <a:pt x="3452" y="63"/>
                  </a:lnTo>
                  <a:lnTo>
                    <a:pt x="3468" y="47"/>
                  </a:lnTo>
                  <a:lnTo>
                    <a:pt x="3500" y="15"/>
                  </a:lnTo>
                  <a:cubicBezTo>
                    <a:pt x="3516" y="0"/>
                    <a:pt x="3541" y="0"/>
                    <a:pt x="3557" y="15"/>
                  </a:cubicBezTo>
                  <a:cubicBezTo>
                    <a:pt x="3572" y="31"/>
                    <a:pt x="3572" y="56"/>
                    <a:pt x="3557" y="72"/>
                  </a:cubicBezTo>
                  <a:lnTo>
                    <a:pt x="3525" y="104"/>
                  </a:lnTo>
                  <a:lnTo>
                    <a:pt x="3509" y="120"/>
                  </a:lnTo>
                  <a:cubicBezTo>
                    <a:pt x="3501" y="127"/>
                    <a:pt x="3491" y="131"/>
                    <a:pt x="3480" y="131"/>
                  </a:cubicBezTo>
                  <a:lnTo>
                    <a:pt x="3464" y="131"/>
                  </a:lnTo>
                  <a:lnTo>
                    <a:pt x="3493" y="120"/>
                  </a:lnTo>
                  <a:lnTo>
                    <a:pt x="3477" y="136"/>
                  </a:lnTo>
                  <a:cubicBezTo>
                    <a:pt x="3469" y="143"/>
                    <a:pt x="3459" y="147"/>
                    <a:pt x="3448" y="147"/>
                  </a:cubicBezTo>
                  <a:lnTo>
                    <a:pt x="3432" y="147"/>
                  </a:lnTo>
                  <a:lnTo>
                    <a:pt x="3461" y="136"/>
                  </a:lnTo>
                  <a:lnTo>
                    <a:pt x="3445" y="152"/>
                  </a:lnTo>
                  <a:lnTo>
                    <a:pt x="3429" y="168"/>
                  </a:lnTo>
                  <a:lnTo>
                    <a:pt x="3413" y="184"/>
                  </a:lnTo>
                  <a:lnTo>
                    <a:pt x="3397" y="200"/>
                  </a:lnTo>
                  <a:lnTo>
                    <a:pt x="3381" y="216"/>
                  </a:lnTo>
                  <a:cubicBezTo>
                    <a:pt x="3373" y="223"/>
                    <a:pt x="3363" y="227"/>
                    <a:pt x="3352" y="227"/>
                  </a:cubicBezTo>
                  <a:lnTo>
                    <a:pt x="3336" y="227"/>
                  </a:lnTo>
                  <a:lnTo>
                    <a:pt x="3365" y="216"/>
                  </a:lnTo>
                  <a:lnTo>
                    <a:pt x="3349" y="232"/>
                  </a:lnTo>
                  <a:cubicBezTo>
                    <a:pt x="3341" y="239"/>
                    <a:pt x="3331" y="243"/>
                    <a:pt x="3320" y="243"/>
                  </a:cubicBezTo>
                  <a:lnTo>
                    <a:pt x="3288" y="243"/>
                  </a:lnTo>
                  <a:lnTo>
                    <a:pt x="3317" y="232"/>
                  </a:lnTo>
                  <a:lnTo>
                    <a:pt x="3301" y="248"/>
                  </a:lnTo>
                  <a:lnTo>
                    <a:pt x="3308" y="237"/>
                  </a:lnTo>
                  <a:lnTo>
                    <a:pt x="3292" y="269"/>
                  </a:lnTo>
                  <a:cubicBezTo>
                    <a:pt x="3285" y="283"/>
                    <a:pt x="3272" y="291"/>
                    <a:pt x="3256" y="291"/>
                  </a:cubicBezTo>
                  <a:lnTo>
                    <a:pt x="3240" y="291"/>
                  </a:lnTo>
                  <a:lnTo>
                    <a:pt x="3269" y="280"/>
                  </a:lnTo>
                  <a:lnTo>
                    <a:pt x="3253" y="296"/>
                  </a:lnTo>
                  <a:cubicBezTo>
                    <a:pt x="3245" y="303"/>
                    <a:pt x="3235" y="307"/>
                    <a:pt x="3224" y="307"/>
                  </a:cubicBezTo>
                  <a:lnTo>
                    <a:pt x="3208" y="307"/>
                  </a:lnTo>
                  <a:lnTo>
                    <a:pt x="3244" y="285"/>
                  </a:lnTo>
                  <a:lnTo>
                    <a:pt x="3228" y="317"/>
                  </a:lnTo>
                  <a:cubicBezTo>
                    <a:pt x="3226" y="321"/>
                    <a:pt x="3224" y="325"/>
                    <a:pt x="3221" y="328"/>
                  </a:cubicBezTo>
                  <a:lnTo>
                    <a:pt x="3205" y="344"/>
                  </a:lnTo>
                  <a:cubicBezTo>
                    <a:pt x="3197" y="351"/>
                    <a:pt x="3187" y="355"/>
                    <a:pt x="3176" y="355"/>
                  </a:cubicBezTo>
                  <a:lnTo>
                    <a:pt x="3160" y="355"/>
                  </a:lnTo>
                  <a:lnTo>
                    <a:pt x="3196" y="333"/>
                  </a:lnTo>
                  <a:lnTo>
                    <a:pt x="3180" y="365"/>
                  </a:lnTo>
                  <a:lnTo>
                    <a:pt x="3182" y="360"/>
                  </a:lnTo>
                  <a:lnTo>
                    <a:pt x="3166" y="408"/>
                  </a:lnTo>
                  <a:cubicBezTo>
                    <a:pt x="3161" y="424"/>
                    <a:pt x="3146" y="435"/>
                    <a:pt x="3128" y="435"/>
                  </a:cubicBezTo>
                  <a:lnTo>
                    <a:pt x="3112" y="435"/>
                  </a:lnTo>
                  <a:lnTo>
                    <a:pt x="3141" y="424"/>
                  </a:lnTo>
                  <a:lnTo>
                    <a:pt x="3109" y="456"/>
                  </a:lnTo>
                  <a:lnTo>
                    <a:pt x="3093" y="472"/>
                  </a:lnTo>
                  <a:lnTo>
                    <a:pt x="3100" y="461"/>
                  </a:lnTo>
                  <a:lnTo>
                    <a:pt x="3084" y="493"/>
                  </a:lnTo>
                  <a:cubicBezTo>
                    <a:pt x="3082" y="497"/>
                    <a:pt x="3080" y="501"/>
                    <a:pt x="3077" y="504"/>
                  </a:cubicBezTo>
                  <a:lnTo>
                    <a:pt x="3061" y="520"/>
                  </a:lnTo>
                  <a:lnTo>
                    <a:pt x="3068" y="509"/>
                  </a:lnTo>
                  <a:lnTo>
                    <a:pt x="3052" y="541"/>
                  </a:lnTo>
                  <a:cubicBezTo>
                    <a:pt x="3050" y="545"/>
                    <a:pt x="3048" y="549"/>
                    <a:pt x="3045" y="552"/>
                  </a:cubicBezTo>
                  <a:lnTo>
                    <a:pt x="3029" y="568"/>
                  </a:lnTo>
                  <a:lnTo>
                    <a:pt x="3036" y="557"/>
                  </a:lnTo>
                  <a:lnTo>
                    <a:pt x="3020" y="589"/>
                  </a:lnTo>
                  <a:lnTo>
                    <a:pt x="3004" y="621"/>
                  </a:lnTo>
                  <a:cubicBezTo>
                    <a:pt x="2997" y="635"/>
                    <a:pt x="2984" y="643"/>
                    <a:pt x="2968" y="643"/>
                  </a:cubicBezTo>
                  <a:lnTo>
                    <a:pt x="2952" y="643"/>
                  </a:lnTo>
                  <a:lnTo>
                    <a:pt x="2936" y="643"/>
                  </a:lnTo>
                  <a:lnTo>
                    <a:pt x="2965" y="632"/>
                  </a:lnTo>
                  <a:lnTo>
                    <a:pt x="2949" y="648"/>
                  </a:lnTo>
                  <a:cubicBezTo>
                    <a:pt x="2941" y="655"/>
                    <a:pt x="2931" y="659"/>
                    <a:pt x="2920" y="659"/>
                  </a:cubicBezTo>
                  <a:lnTo>
                    <a:pt x="2888" y="659"/>
                  </a:lnTo>
                  <a:lnTo>
                    <a:pt x="2872" y="659"/>
                  </a:lnTo>
                  <a:lnTo>
                    <a:pt x="2856" y="659"/>
                  </a:lnTo>
                  <a:lnTo>
                    <a:pt x="2892" y="637"/>
                  </a:lnTo>
                  <a:lnTo>
                    <a:pt x="2876" y="669"/>
                  </a:lnTo>
                  <a:cubicBezTo>
                    <a:pt x="2869" y="683"/>
                    <a:pt x="2856" y="691"/>
                    <a:pt x="2840" y="691"/>
                  </a:cubicBezTo>
                  <a:lnTo>
                    <a:pt x="2824" y="691"/>
                  </a:lnTo>
                  <a:lnTo>
                    <a:pt x="2853" y="680"/>
                  </a:lnTo>
                  <a:lnTo>
                    <a:pt x="2837" y="696"/>
                  </a:lnTo>
                  <a:lnTo>
                    <a:pt x="2821" y="712"/>
                  </a:lnTo>
                  <a:lnTo>
                    <a:pt x="2805" y="728"/>
                  </a:lnTo>
                  <a:lnTo>
                    <a:pt x="2814" y="712"/>
                  </a:lnTo>
                  <a:lnTo>
                    <a:pt x="2798" y="760"/>
                  </a:lnTo>
                  <a:cubicBezTo>
                    <a:pt x="2793" y="776"/>
                    <a:pt x="2778" y="787"/>
                    <a:pt x="2760" y="787"/>
                  </a:cubicBezTo>
                  <a:lnTo>
                    <a:pt x="2744" y="787"/>
                  </a:lnTo>
                  <a:lnTo>
                    <a:pt x="2780" y="765"/>
                  </a:lnTo>
                  <a:lnTo>
                    <a:pt x="2764" y="797"/>
                  </a:lnTo>
                  <a:cubicBezTo>
                    <a:pt x="2762" y="801"/>
                    <a:pt x="2760" y="805"/>
                    <a:pt x="2757" y="808"/>
                  </a:cubicBezTo>
                  <a:lnTo>
                    <a:pt x="2741" y="824"/>
                  </a:lnTo>
                  <a:lnTo>
                    <a:pt x="2709" y="856"/>
                  </a:lnTo>
                  <a:lnTo>
                    <a:pt x="2693" y="872"/>
                  </a:lnTo>
                  <a:cubicBezTo>
                    <a:pt x="2685" y="879"/>
                    <a:pt x="2675" y="883"/>
                    <a:pt x="2664" y="883"/>
                  </a:cubicBezTo>
                  <a:lnTo>
                    <a:pt x="2648" y="883"/>
                  </a:lnTo>
                  <a:lnTo>
                    <a:pt x="2686" y="856"/>
                  </a:lnTo>
                  <a:lnTo>
                    <a:pt x="2670" y="904"/>
                  </a:lnTo>
                  <a:cubicBezTo>
                    <a:pt x="2665" y="920"/>
                    <a:pt x="2650" y="931"/>
                    <a:pt x="2632" y="931"/>
                  </a:cubicBezTo>
                  <a:lnTo>
                    <a:pt x="2616" y="931"/>
                  </a:lnTo>
                  <a:lnTo>
                    <a:pt x="2645" y="920"/>
                  </a:lnTo>
                  <a:lnTo>
                    <a:pt x="2629" y="936"/>
                  </a:lnTo>
                  <a:lnTo>
                    <a:pt x="2636" y="925"/>
                  </a:lnTo>
                  <a:lnTo>
                    <a:pt x="2620" y="957"/>
                  </a:lnTo>
                  <a:cubicBezTo>
                    <a:pt x="2618" y="961"/>
                    <a:pt x="2616" y="965"/>
                    <a:pt x="2613" y="968"/>
                  </a:cubicBezTo>
                  <a:lnTo>
                    <a:pt x="2597" y="984"/>
                  </a:lnTo>
                  <a:lnTo>
                    <a:pt x="2604" y="973"/>
                  </a:lnTo>
                  <a:lnTo>
                    <a:pt x="2588" y="1005"/>
                  </a:lnTo>
                  <a:cubicBezTo>
                    <a:pt x="2581" y="1019"/>
                    <a:pt x="2568" y="1027"/>
                    <a:pt x="2552" y="1027"/>
                  </a:cubicBezTo>
                  <a:lnTo>
                    <a:pt x="2536" y="1027"/>
                  </a:lnTo>
                  <a:lnTo>
                    <a:pt x="2565" y="1016"/>
                  </a:lnTo>
                  <a:lnTo>
                    <a:pt x="2549" y="1032"/>
                  </a:lnTo>
                  <a:cubicBezTo>
                    <a:pt x="2546" y="1035"/>
                    <a:pt x="2542" y="1037"/>
                    <a:pt x="2538" y="1039"/>
                  </a:cubicBezTo>
                  <a:lnTo>
                    <a:pt x="2506" y="1055"/>
                  </a:lnTo>
                  <a:lnTo>
                    <a:pt x="2524" y="1037"/>
                  </a:lnTo>
                  <a:lnTo>
                    <a:pt x="2508" y="1069"/>
                  </a:lnTo>
                  <a:cubicBezTo>
                    <a:pt x="2501" y="1083"/>
                    <a:pt x="2488" y="1091"/>
                    <a:pt x="2472" y="1091"/>
                  </a:cubicBezTo>
                  <a:lnTo>
                    <a:pt x="2456" y="1091"/>
                  </a:lnTo>
                  <a:lnTo>
                    <a:pt x="2485" y="1080"/>
                  </a:lnTo>
                  <a:lnTo>
                    <a:pt x="2469" y="1096"/>
                  </a:lnTo>
                  <a:cubicBezTo>
                    <a:pt x="2461" y="1103"/>
                    <a:pt x="2451" y="1107"/>
                    <a:pt x="2440" y="1107"/>
                  </a:cubicBezTo>
                  <a:lnTo>
                    <a:pt x="2424" y="1107"/>
                  </a:lnTo>
                  <a:lnTo>
                    <a:pt x="2460" y="1085"/>
                  </a:lnTo>
                  <a:lnTo>
                    <a:pt x="2444" y="1117"/>
                  </a:lnTo>
                  <a:cubicBezTo>
                    <a:pt x="2437" y="1131"/>
                    <a:pt x="2424" y="1139"/>
                    <a:pt x="2408" y="1139"/>
                  </a:cubicBezTo>
                  <a:lnTo>
                    <a:pt x="2392" y="1139"/>
                  </a:lnTo>
                  <a:lnTo>
                    <a:pt x="2421" y="1128"/>
                  </a:lnTo>
                  <a:lnTo>
                    <a:pt x="2405" y="1144"/>
                  </a:lnTo>
                  <a:lnTo>
                    <a:pt x="2389" y="1160"/>
                  </a:lnTo>
                  <a:lnTo>
                    <a:pt x="2373" y="1176"/>
                  </a:lnTo>
                  <a:cubicBezTo>
                    <a:pt x="2365" y="1183"/>
                    <a:pt x="2355" y="1187"/>
                    <a:pt x="2344" y="1187"/>
                  </a:cubicBezTo>
                  <a:lnTo>
                    <a:pt x="2328" y="1187"/>
                  </a:lnTo>
                  <a:lnTo>
                    <a:pt x="2364" y="1165"/>
                  </a:lnTo>
                  <a:lnTo>
                    <a:pt x="2348" y="1197"/>
                  </a:lnTo>
                  <a:cubicBezTo>
                    <a:pt x="2341" y="1211"/>
                    <a:pt x="2328" y="1219"/>
                    <a:pt x="2312" y="1219"/>
                  </a:cubicBezTo>
                  <a:lnTo>
                    <a:pt x="2280" y="1219"/>
                  </a:lnTo>
                  <a:lnTo>
                    <a:pt x="2309" y="1208"/>
                  </a:lnTo>
                  <a:lnTo>
                    <a:pt x="2293" y="1224"/>
                  </a:lnTo>
                  <a:lnTo>
                    <a:pt x="2277" y="1240"/>
                  </a:lnTo>
                  <a:lnTo>
                    <a:pt x="2261" y="1256"/>
                  </a:lnTo>
                  <a:cubicBezTo>
                    <a:pt x="2253" y="1263"/>
                    <a:pt x="2243" y="1267"/>
                    <a:pt x="2232" y="1267"/>
                  </a:cubicBezTo>
                  <a:lnTo>
                    <a:pt x="2216" y="1267"/>
                  </a:lnTo>
                  <a:lnTo>
                    <a:pt x="2245" y="1256"/>
                  </a:lnTo>
                  <a:lnTo>
                    <a:pt x="2229" y="1272"/>
                  </a:lnTo>
                  <a:lnTo>
                    <a:pt x="2236" y="1261"/>
                  </a:lnTo>
                  <a:lnTo>
                    <a:pt x="2220" y="1293"/>
                  </a:lnTo>
                  <a:cubicBezTo>
                    <a:pt x="2213" y="1307"/>
                    <a:pt x="2200" y="1315"/>
                    <a:pt x="2184" y="1315"/>
                  </a:cubicBezTo>
                  <a:lnTo>
                    <a:pt x="2168" y="1315"/>
                  </a:lnTo>
                  <a:lnTo>
                    <a:pt x="2204" y="1293"/>
                  </a:lnTo>
                  <a:lnTo>
                    <a:pt x="2188" y="1325"/>
                  </a:lnTo>
                  <a:cubicBezTo>
                    <a:pt x="2181" y="1339"/>
                    <a:pt x="2168" y="1347"/>
                    <a:pt x="2152" y="1347"/>
                  </a:cubicBezTo>
                  <a:lnTo>
                    <a:pt x="2136" y="1347"/>
                  </a:lnTo>
                  <a:lnTo>
                    <a:pt x="2172" y="1325"/>
                  </a:lnTo>
                  <a:lnTo>
                    <a:pt x="2156" y="1357"/>
                  </a:lnTo>
                  <a:cubicBezTo>
                    <a:pt x="2149" y="1371"/>
                    <a:pt x="2136" y="1379"/>
                    <a:pt x="2120" y="1379"/>
                  </a:cubicBezTo>
                  <a:lnTo>
                    <a:pt x="2088" y="1379"/>
                  </a:lnTo>
                  <a:lnTo>
                    <a:pt x="2117" y="1368"/>
                  </a:lnTo>
                  <a:lnTo>
                    <a:pt x="2101" y="1384"/>
                  </a:lnTo>
                  <a:lnTo>
                    <a:pt x="2085" y="1400"/>
                  </a:lnTo>
                  <a:lnTo>
                    <a:pt x="2069" y="1416"/>
                  </a:lnTo>
                  <a:cubicBezTo>
                    <a:pt x="2061" y="1423"/>
                    <a:pt x="2051" y="1427"/>
                    <a:pt x="2040" y="1427"/>
                  </a:cubicBezTo>
                  <a:lnTo>
                    <a:pt x="2024" y="1427"/>
                  </a:lnTo>
                  <a:lnTo>
                    <a:pt x="2053" y="1416"/>
                  </a:lnTo>
                  <a:lnTo>
                    <a:pt x="2037" y="1432"/>
                  </a:lnTo>
                  <a:lnTo>
                    <a:pt x="2021" y="1448"/>
                  </a:lnTo>
                  <a:lnTo>
                    <a:pt x="2028" y="1437"/>
                  </a:lnTo>
                  <a:lnTo>
                    <a:pt x="2012" y="1469"/>
                  </a:lnTo>
                  <a:cubicBezTo>
                    <a:pt x="2010" y="1473"/>
                    <a:pt x="2008" y="1477"/>
                    <a:pt x="2005" y="1480"/>
                  </a:cubicBezTo>
                  <a:lnTo>
                    <a:pt x="1989" y="1496"/>
                  </a:lnTo>
                  <a:cubicBezTo>
                    <a:pt x="1981" y="1503"/>
                    <a:pt x="1971" y="1507"/>
                    <a:pt x="1960" y="1507"/>
                  </a:cubicBezTo>
                  <a:lnTo>
                    <a:pt x="1944" y="1507"/>
                  </a:lnTo>
                  <a:lnTo>
                    <a:pt x="1973" y="1496"/>
                  </a:lnTo>
                  <a:lnTo>
                    <a:pt x="1957" y="1512"/>
                  </a:lnTo>
                  <a:lnTo>
                    <a:pt x="1964" y="1501"/>
                  </a:lnTo>
                  <a:lnTo>
                    <a:pt x="1948" y="1533"/>
                  </a:lnTo>
                  <a:cubicBezTo>
                    <a:pt x="1941" y="1547"/>
                    <a:pt x="1928" y="1555"/>
                    <a:pt x="1912" y="1555"/>
                  </a:cubicBezTo>
                  <a:lnTo>
                    <a:pt x="1880" y="1555"/>
                  </a:lnTo>
                  <a:lnTo>
                    <a:pt x="1909" y="1544"/>
                  </a:lnTo>
                  <a:lnTo>
                    <a:pt x="1893" y="1560"/>
                  </a:lnTo>
                  <a:lnTo>
                    <a:pt x="1900" y="1549"/>
                  </a:lnTo>
                  <a:lnTo>
                    <a:pt x="1884" y="1581"/>
                  </a:lnTo>
                  <a:cubicBezTo>
                    <a:pt x="1877" y="1595"/>
                    <a:pt x="1864" y="1603"/>
                    <a:pt x="1848" y="1603"/>
                  </a:cubicBezTo>
                  <a:lnTo>
                    <a:pt x="1832" y="1603"/>
                  </a:lnTo>
                  <a:lnTo>
                    <a:pt x="1870" y="1576"/>
                  </a:lnTo>
                  <a:lnTo>
                    <a:pt x="1854" y="1624"/>
                  </a:lnTo>
                  <a:cubicBezTo>
                    <a:pt x="1849" y="1640"/>
                    <a:pt x="1834" y="1651"/>
                    <a:pt x="1816" y="1651"/>
                  </a:cubicBezTo>
                  <a:lnTo>
                    <a:pt x="1800" y="1651"/>
                  </a:lnTo>
                  <a:lnTo>
                    <a:pt x="1829" y="1640"/>
                  </a:lnTo>
                  <a:lnTo>
                    <a:pt x="1813" y="1656"/>
                  </a:lnTo>
                  <a:lnTo>
                    <a:pt x="1797" y="1672"/>
                  </a:lnTo>
                  <a:lnTo>
                    <a:pt x="1804" y="1661"/>
                  </a:lnTo>
                  <a:lnTo>
                    <a:pt x="1788" y="1693"/>
                  </a:lnTo>
                  <a:cubicBezTo>
                    <a:pt x="1786" y="1697"/>
                    <a:pt x="1784" y="1701"/>
                    <a:pt x="1781" y="1704"/>
                  </a:cubicBezTo>
                  <a:lnTo>
                    <a:pt x="1765" y="1720"/>
                  </a:lnTo>
                  <a:cubicBezTo>
                    <a:pt x="1757" y="1727"/>
                    <a:pt x="1747" y="1731"/>
                    <a:pt x="1736" y="1731"/>
                  </a:cubicBezTo>
                  <a:lnTo>
                    <a:pt x="1720" y="1731"/>
                  </a:lnTo>
                  <a:lnTo>
                    <a:pt x="1688" y="1731"/>
                  </a:lnTo>
                  <a:lnTo>
                    <a:pt x="1717" y="1720"/>
                  </a:lnTo>
                  <a:lnTo>
                    <a:pt x="1701" y="1736"/>
                  </a:lnTo>
                  <a:lnTo>
                    <a:pt x="1708" y="1725"/>
                  </a:lnTo>
                  <a:lnTo>
                    <a:pt x="1692" y="1757"/>
                  </a:lnTo>
                  <a:lnTo>
                    <a:pt x="1676" y="1789"/>
                  </a:lnTo>
                  <a:lnTo>
                    <a:pt x="1660" y="1821"/>
                  </a:lnTo>
                  <a:cubicBezTo>
                    <a:pt x="1658" y="1825"/>
                    <a:pt x="1656" y="1829"/>
                    <a:pt x="1653" y="1832"/>
                  </a:cubicBezTo>
                  <a:lnTo>
                    <a:pt x="1637" y="1848"/>
                  </a:lnTo>
                  <a:cubicBezTo>
                    <a:pt x="1629" y="1855"/>
                    <a:pt x="1619" y="1859"/>
                    <a:pt x="1608" y="1859"/>
                  </a:cubicBezTo>
                  <a:lnTo>
                    <a:pt x="1592" y="1859"/>
                  </a:lnTo>
                  <a:lnTo>
                    <a:pt x="1621" y="1848"/>
                  </a:lnTo>
                  <a:lnTo>
                    <a:pt x="1605" y="1864"/>
                  </a:lnTo>
                  <a:lnTo>
                    <a:pt x="1589" y="1880"/>
                  </a:lnTo>
                  <a:lnTo>
                    <a:pt x="1598" y="1864"/>
                  </a:lnTo>
                  <a:lnTo>
                    <a:pt x="1582" y="1912"/>
                  </a:lnTo>
                  <a:cubicBezTo>
                    <a:pt x="1582" y="1914"/>
                    <a:pt x="1581" y="1916"/>
                    <a:pt x="1580" y="1917"/>
                  </a:cubicBezTo>
                  <a:lnTo>
                    <a:pt x="1564" y="1949"/>
                  </a:lnTo>
                  <a:cubicBezTo>
                    <a:pt x="1557" y="1963"/>
                    <a:pt x="1544" y="1971"/>
                    <a:pt x="1528" y="1971"/>
                  </a:cubicBezTo>
                  <a:lnTo>
                    <a:pt x="1512" y="1971"/>
                  </a:lnTo>
                  <a:lnTo>
                    <a:pt x="1541" y="1960"/>
                  </a:lnTo>
                  <a:lnTo>
                    <a:pt x="1509" y="1992"/>
                  </a:lnTo>
                  <a:cubicBezTo>
                    <a:pt x="1501" y="1999"/>
                    <a:pt x="1491" y="2003"/>
                    <a:pt x="1480" y="2003"/>
                  </a:cubicBezTo>
                  <a:lnTo>
                    <a:pt x="1464" y="2003"/>
                  </a:lnTo>
                  <a:lnTo>
                    <a:pt x="1448" y="2003"/>
                  </a:lnTo>
                  <a:lnTo>
                    <a:pt x="1477" y="1992"/>
                  </a:lnTo>
                  <a:lnTo>
                    <a:pt x="1461" y="2008"/>
                  </a:lnTo>
                  <a:lnTo>
                    <a:pt x="1468" y="1997"/>
                  </a:lnTo>
                  <a:lnTo>
                    <a:pt x="1452" y="2029"/>
                  </a:lnTo>
                  <a:cubicBezTo>
                    <a:pt x="1450" y="2033"/>
                    <a:pt x="1448" y="2037"/>
                    <a:pt x="1445" y="2040"/>
                  </a:cubicBezTo>
                  <a:lnTo>
                    <a:pt x="1429" y="2056"/>
                  </a:lnTo>
                  <a:lnTo>
                    <a:pt x="1413" y="2072"/>
                  </a:lnTo>
                  <a:cubicBezTo>
                    <a:pt x="1405" y="2079"/>
                    <a:pt x="1395" y="2083"/>
                    <a:pt x="1384" y="2083"/>
                  </a:cubicBezTo>
                  <a:lnTo>
                    <a:pt x="1368" y="2083"/>
                  </a:lnTo>
                  <a:lnTo>
                    <a:pt x="1352" y="2083"/>
                  </a:lnTo>
                  <a:lnTo>
                    <a:pt x="1388" y="2061"/>
                  </a:lnTo>
                  <a:lnTo>
                    <a:pt x="1372" y="2093"/>
                  </a:lnTo>
                  <a:cubicBezTo>
                    <a:pt x="1365" y="2107"/>
                    <a:pt x="1352" y="2115"/>
                    <a:pt x="1336" y="2115"/>
                  </a:cubicBezTo>
                  <a:lnTo>
                    <a:pt x="1320" y="2115"/>
                  </a:lnTo>
                  <a:lnTo>
                    <a:pt x="1338" y="2111"/>
                  </a:lnTo>
                  <a:lnTo>
                    <a:pt x="1306" y="2127"/>
                  </a:lnTo>
                  <a:cubicBezTo>
                    <a:pt x="1301" y="2130"/>
                    <a:pt x="1295" y="2131"/>
                    <a:pt x="1288" y="2131"/>
                  </a:cubicBezTo>
                  <a:lnTo>
                    <a:pt x="1272" y="2131"/>
                  </a:lnTo>
                  <a:lnTo>
                    <a:pt x="1256" y="2131"/>
                  </a:lnTo>
                  <a:lnTo>
                    <a:pt x="1292" y="2109"/>
                  </a:lnTo>
                  <a:lnTo>
                    <a:pt x="1276" y="2141"/>
                  </a:lnTo>
                  <a:lnTo>
                    <a:pt x="1260" y="2173"/>
                  </a:lnTo>
                  <a:cubicBezTo>
                    <a:pt x="1258" y="2177"/>
                    <a:pt x="1256" y="2181"/>
                    <a:pt x="1253" y="2184"/>
                  </a:cubicBezTo>
                  <a:lnTo>
                    <a:pt x="1237" y="2200"/>
                  </a:lnTo>
                  <a:cubicBezTo>
                    <a:pt x="1229" y="2207"/>
                    <a:pt x="1219" y="2211"/>
                    <a:pt x="1208" y="2211"/>
                  </a:cubicBezTo>
                  <a:lnTo>
                    <a:pt x="1192" y="2211"/>
                  </a:lnTo>
                  <a:lnTo>
                    <a:pt x="1228" y="2189"/>
                  </a:lnTo>
                  <a:lnTo>
                    <a:pt x="1212" y="2221"/>
                  </a:lnTo>
                  <a:cubicBezTo>
                    <a:pt x="1205" y="2235"/>
                    <a:pt x="1192" y="2243"/>
                    <a:pt x="1176" y="2243"/>
                  </a:cubicBezTo>
                  <a:lnTo>
                    <a:pt x="1160" y="2243"/>
                  </a:lnTo>
                  <a:lnTo>
                    <a:pt x="1196" y="2221"/>
                  </a:lnTo>
                  <a:lnTo>
                    <a:pt x="1180" y="2253"/>
                  </a:lnTo>
                  <a:cubicBezTo>
                    <a:pt x="1178" y="2257"/>
                    <a:pt x="1176" y="2261"/>
                    <a:pt x="1173" y="2264"/>
                  </a:cubicBezTo>
                  <a:lnTo>
                    <a:pt x="1157" y="2280"/>
                  </a:lnTo>
                  <a:lnTo>
                    <a:pt x="1141" y="2296"/>
                  </a:lnTo>
                  <a:cubicBezTo>
                    <a:pt x="1133" y="2303"/>
                    <a:pt x="1123" y="2307"/>
                    <a:pt x="1112" y="2307"/>
                  </a:cubicBezTo>
                  <a:lnTo>
                    <a:pt x="1080" y="2307"/>
                  </a:lnTo>
                  <a:lnTo>
                    <a:pt x="1064" y="2307"/>
                  </a:lnTo>
                  <a:lnTo>
                    <a:pt x="1093" y="2296"/>
                  </a:lnTo>
                  <a:lnTo>
                    <a:pt x="1077" y="2312"/>
                  </a:lnTo>
                  <a:lnTo>
                    <a:pt x="1061" y="2328"/>
                  </a:lnTo>
                  <a:lnTo>
                    <a:pt x="1045" y="2344"/>
                  </a:lnTo>
                  <a:cubicBezTo>
                    <a:pt x="1037" y="2351"/>
                    <a:pt x="1027" y="2355"/>
                    <a:pt x="1016" y="2355"/>
                  </a:cubicBezTo>
                  <a:lnTo>
                    <a:pt x="1000" y="2355"/>
                  </a:lnTo>
                  <a:lnTo>
                    <a:pt x="1029" y="2344"/>
                  </a:lnTo>
                  <a:lnTo>
                    <a:pt x="1013" y="2360"/>
                  </a:lnTo>
                  <a:lnTo>
                    <a:pt x="1020" y="2349"/>
                  </a:lnTo>
                  <a:lnTo>
                    <a:pt x="1004" y="2381"/>
                  </a:lnTo>
                  <a:cubicBezTo>
                    <a:pt x="1002" y="2385"/>
                    <a:pt x="1000" y="2389"/>
                    <a:pt x="997" y="2392"/>
                  </a:cubicBezTo>
                  <a:lnTo>
                    <a:pt x="981" y="2408"/>
                  </a:lnTo>
                  <a:cubicBezTo>
                    <a:pt x="973" y="2415"/>
                    <a:pt x="963" y="2419"/>
                    <a:pt x="952" y="2419"/>
                  </a:cubicBezTo>
                  <a:lnTo>
                    <a:pt x="936" y="2419"/>
                  </a:lnTo>
                  <a:lnTo>
                    <a:pt x="974" y="2392"/>
                  </a:lnTo>
                  <a:lnTo>
                    <a:pt x="958" y="2440"/>
                  </a:lnTo>
                  <a:cubicBezTo>
                    <a:pt x="956" y="2446"/>
                    <a:pt x="953" y="2451"/>
                    <a:pt x="949" y="2456"/>
                  </a:cubicBezTo>
                  <a:lnTo>
                    <a:pt x="917" y="2488"/>
                  </a:lnTo>
                  <a:lnTo>
                    <a:pt x="901" y="2504"/>
                  </a:lnTo>
                  <a:cubicBezTo>
                    <a:pt x="893" y="2511"/>
                    <a:pt x="883" y="2515"/>
                    <a:pt x="872" y="2515"/>
                  </a:cubicBezTo>
                  <a:lnTo>
                    <a:pt x="856" y="2515"/>
                  </a:lnTo>
                  <a:lnTo>
                    <a:pt x="885" y="2504"/>
                  </a:lnTo>
                  <a:lnTo>
                    <a:pt x="869" y="2520"/>
                  </a:lnTo>
                  <a:lnTo>
                    <a:pt x="876" y="2509"/>
                  </a:lnTo>
                  <a:lnTo>
                    <a:pt x="860" y="2541"/>
                  </a:lnTo>
                  <a:cubicBezTo>
                    <a:pt x="858" y="2545"/>
                    <a:pt x="856" y="2549"/>
                    <a:pt x="853" y="2552"/>
                  </a:cubicBezTo>
                  <a:lnTo>
                    <a:pt x="837" y="2568"/>
                  </a:lnTo>
                  <a:lnTo>
                    <a:pt x="844" y="2557"/>
                  </a:lnTo>
                  <a:lnTo>
                    <a:pt x="828" y="2589"/>
                  </a:lnTo>
                  <a:cubicBezTo>
                    <a:pt x="826" y="2593"/>
                    <a:pt x="824" y="2597"/>
                    <a:pt x="821" y="2600"/>
                  </a:cubicBezTo>
                  <a:lnTo>
                    <a:pt x="805" y="2616"/>
                  </a:lnTo>
                  <a:cubicBezTo>
                    <a:pt x="797" y="2623"/>
                    <a:pt x="787" y="2627"/>
                    <a:pt x="776" y="2627"/>
                  </a:cubicBezTo>
                  <a:lnTo>
                    <a:pt x="760" y="2627"/>
                  </a:lnTo>
                  <a:lnTo>
                    <a:pt x="789" y="2616"/>
                  </a:lnTo>
                  <a:lnTo>
                    <a:pt x="773" y="2632"/>
                  </a:lnTo>
                  <a:lnTo>
                    <a:pt x="757" y="2648"/>
                  </a:lnTo>
                  <a:lnTo>
                    <a:pt x="764" y="2637"/>
                  </a:lnTo>
                  <a:lnTo>
                    <a:pt x="748" y="2669"/>
                  </a:lnTo>
                  <a:cubicBezTo>
                    <a:pt x="744" y="2677"/>
                    <a:pt x="738" y="2683"/>
                    <a:pt x="730" y="2687"/>
                  </a:cubicBezTo>
                  <a:lnTo>
                    <a:pt x="698" y="2703"/>
                  </a:lnTo>
                  <a:lnTo>
                    <a:pt x="709" y="2696"/>
                  </a:lnTo>
                  <a:lnTo>
                    <a:pt x="693" y="2712"/>
                  </a:lnTo>
                  <a:cubicBezTo>
                    <a:pt x="685" y="2719"/>
                    <a:pt x="675" y="2723"/>
                    <a:pt x="664" y="2723"/>
                  </a:cubicBezTo>
                  <a:lnTo>
                    <a:pt x="648" y="2723"/>
                  </a:lnTo>
                  <a:lnTo>
                    <a:pt x="684" y="2701"/>
                  </a:lnTo>
                  <a:lnTo>
                    <a:pt x="668" y="2733"/>
                  </a:lnTo>
                  <a:cubicBezTo>
                    <a:pt x="661" y="2747"/>
                    <a:pt x="648" y="2755"/>
                    <a:pt x="632" y="2755"/>
                  </a:cubicBezTo>
                  <a:lnTo>
                    <a:pt x="616" y="2755"/>
                  </a:lnTo>
                  <a:lnTo>
                    <a:pt x="600" y="2755"/>
                  </a:lnTo>
                  <a:lnTo>
                    <a:pt x="629" y="2744"/>
                  </a:lnTo>
                  <a:lnTo>
                    <a:pt x="613" y="2760"/>
                  </a:lnTo>
                  <a:lnTo>
                    <a:pt x="620" y="2749"/>
                  </a:lnTo>
                  <a:lnTo>
                    <a:pt x="604" y="2781"/>
                  </a:lnTo>
                  <a:lnTo>
                    <a:pt x="588" y="2813"/>
                  </a:lnTo>
                  <a:lnTo>
                    <a:pt x="572" y="2845"/>
                  </a:lnTo>
                  <a:cubicBezTo>
                    <a:pt x="565" y="2859"/>
                    <a:pt x="552" y="2867"/>
                    <a:pt x="536" y="2867"/>
                  </a:cubicBezTo>
                  <a:lnTo>
                    <a:pt x="520" y="2867"/>
                  </a:lnTo>
                  <a:lnTo>
                    <a:pt x="549" y="2856"/>
                  </a:lnTo>
                  <a:lnTo>
                    <a:pt x="517" y="2888"/>
                  </a:lnTo>
                  <a:lnTo>
                    <a:pt x="501" y="2904"/>
                  </a:lnTo>
                  <a:cubicBezTo>
                    <a:pt x="493" y="2911"/>
                    <a:pt x="483" y="2915"/>
                    <a:pt x="472" y="2915"/>
                  </a:cubicBezTo>
                  <a:lnTo>
                    <a:pt x="456" y="2915"/>
                  </a:lnTo>
                  <a:lnTo>
                    <a:pt x="485" y="2904"/>
                  </a:lnTo>
                  <a:lnTo>
                    <a:pt x="469" y="2920"/>
                  </a:lnTo>
                  <a:cubicBezTo>
                    <a:pt x="461" y="2927"/>
                    <a:pt x="451" y="2931"/>
                    <a:pt x="440" y="2931"/>
                  </a:cubicBezTo>
                  <a:lnTo>
                    <a:pt x="424" y="2931"/>
                  </a:lnTo>
                  <a:lnTo>
                    <a:pt x="453" y="2920"/>
                  </a:lnTo>
                  <a:lnTo>
                    <a:pt x="437" y="2936"/>
                  </a:lnTo>
                  <a:lnTo>
                    <a:pt x="421" y="2952"/>
                  </a:lnTo>
                  <a:cubicBezTo>
                    <a:pt x="413" y="2959"/>
                    <a:pt x="403" y="2963"/>
                    <a:pt x="392" y="2963"/>
                  </a:cubicBezTo>
                  <a:lnTo>
                    <a:pt x="376" y="2963"/>
                  </a:lnTo>
                  <a:lnTo>
                    <a:pt x="360" y="2963"/>
                  </a:lnTo>
                  <a:lnTo>
                    <a:pt x="396" y="2941"/>
                  </a:lnTo>
                  <a:lnTo>
                    <a:pt x="380" y="2973"/>
                  </a:lnTo>
                  <a:cubicBezTo>
                    <a:pt x="378" y="2977"/>
                    <a:pt x="376" y="2981"/>
                    <a:pt x="373" y="2984"/>
                  </a:cubicBezTo>
                  <a:lnTo>
                    <a:pt x="357" y="3000"/>
                  </a:lnTo>
                  <a:lnTo>
                    <a:pt x="364" y="2989"/>
                  </a:lnTo>
                  <a:lnTo>
                    <a:pt x="348" y="3021"/>
                  </a:lnTo>
                  <a:cubicBezTo>
                    <a:pt x="341" y="3035"/>
                    <a:pt x="328" y="3043"/>
                    <a:pt x="312" y="3043"/>
                  </a:cubicBezTo>
                  <a:lnTo>
                    <a:pt x="280" y="3043"/>
                  </a:lnTo>
                  <a:lnTo>
                    <a:pt x="316" y="3021"/>
                  </a:lnTo>
                  <a:lnTo>
                    <a:pt x="300" y="3053"/>
                  </a:lnTo>
                  <a:cubicBezTo>
                    <a:pt x="298" y="3057"/>
                    <a:pt x="296" y="3061"/>
                    <a:pt x="293" y="3064"/>
                  </a:cubicBezTo>
                  <a:lnTo>
                    <a:pt x="277" y="3080"/>
                  </a:lnTo>
                  <a:lnTo>
                    <a:pt x="261" y="3096"/>
                  </a:lnTo>
                  <a:cubicBezTo>
                    <a:pt x="253" y="3103"/>
                    <a:pt x="243" y="3107"/>
                    <a:pt x="232" y="3107"/>
                  </a:cubicBezTo>
                  <a:lnTo>
                    <a:pt x="216" y="3107"/>
                  </a:lnTo>
                  <a:lnTo>
                    <a:pt x="200" y="3107"/>
                  </a:lnTo>
                  <a:lnTo>
                    <a:pt x="229" y="3096"/>
                  </a:lnTo>
                  <a:lnTo>
                    <a:pt x="213" y="3112"/>
                  </a:lnTo>
                  <a:cubicBezTo>
                    <a:pt x="205" y="3119"/>
                    <a:pt x="195" y="3123"/>
                    <a:pt x="184" y="3123"/>
                  </a:cubicBezTo>
                  <a:lnTo>
                    <a:pt x="168" y="3123"/>
                  </a:lnTo>
                  <a:lnTo>
                    <a:pt x="197" y="3112"/>
                  </a:lnTo>
                  <a:lnTo>
                    <a:pt x="181" y="3128"/>
                  </a:lnTo>
                  <a:lnTo>
                    <a:pt x="165" y="3144"/>
                  </a:lnTo>
                  <a:lnTo>
                    <a:pt x="149" y="3160"/>
                  </a:lnTo>
                  <a:cubicBezTo>
                    <a:pt x="141" y="3167"/>
                    <a:pt x="131" y="3171"/>
                    <a:pt x="120" y="3171"/>
                  </a:cubicBezTo>
                  <a:lnTo>
                    <a:pt x="88" y="3171"/>
                  </a:lnTo>
                  <a:lnTo>
                    <a:pt x="72" y="3171"/>
                  </a:lnTo>
                  <a:lnTo>
                    <a:pt x="108" y="3149"/>
                  </a:lnTo>
                  <a:lnTo>
                    <a:pt x="92" y="3181"/>
                  </a:lnTo>
                  <a:cubicBezTo>
                    <a:pt x="85" y="3195"/>
                    <a:pt x="72" y="3203"/>
                    <a:pt x="56" y="3203"/>
                  </a:cubicBezTo>
                  <a:lnTo>
                    <a:pt x="40" y="3203"/>
                  </a:lnTo>
                  <a:cubicBezTo>
                    <a:pt x="18" y="3203"/>
                    <a:pt x="0" y="3186"/>
                    <a:pt x="0" y="3163"/>
                  </a:cubicBezTo>
                  <a:cubicBezTo>
                    <a:pt x="0" y="3141"/>
                    <a:pt x="18" y="3123"/>
                    <a:pt x="40" y="3123"/>
                  </a:cubicBezTo>
                  <a:close/>
                </a:path>
              </a:pathLst>
            </a:custGeom>
            <a:grpFill/>
            <a:ln w="4763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5F672496-1495-4441-B49A-60A0942F6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910" y="3074988"/>
              <a:ext cx="1613302" cy="800100"/>
            </a:xfrm>
            <a:custGeom>
              <a:avLst/>
              <a:gdLst>
                <a:gd name="T0" fmla="*/ 88 w 2951"/>
                <a:gd name="T1" fmla="*/ 2394 h 2551"/>
                <a:gd name="T2" fmla="*/ 235 w 2951"/>
                <a:gd name="T3" fmla="*/ 2275 h 2551"/>
                <a:gd name="T4" fmla="*/ 315 w 2951"/>
                <a:gd name="T5" fmla="*/ 2195 h 2551"/>
                <a:gd name="T6" fmla="*/ 443 w 2951"/>
                <a:gd name="T7" fmla="*/ 2067 h 2551"/>
                <a:gd name="T8" fmla="*/ 495 w 2951"/>
                <a:gd name="T9" fmla="*/ 1999 h 2551"/>
                <a:gd name="T10" fmla="*/ 600 w 2951"/>
                <a:gd name="T11" fmla="*/ 1898 h 2551"/>
                <a:gd name="T12" fmla="*/ 731 w 2951"/>
                <a:gd name="T13" fmla="*/ 1795 h 2551"/>
                <a:gd name="T14" fmla="*/ 811 w 2951"/>
                <a:gd name="T15" fmla="*/ 1715 h 2551"/>
                <a:gd name="T16" fmla="*/ 888 w 2951"/>
                <a:gd name="T17" fmla="*/ 1642 h 2551"/>
                <a:gd name="T18" fmla="*/ 1018 w 2951"/>
                <a:gd name="T19" fmla="*/ 1544 h 2551"/>
                <a:gd name="T20" fmla="*/ 1147 w 2951"/>
                <a:gd name="T21" fmla="*/ 1395 h 2551"/>
                <a:gd name="T22" fmla="*/ 1215 w 2951"/>
                <a:gd name="T23" fmla="*/ 1327 h 2551"/>
                <a:gd name="T24" fmla="*/ 1339 w 2951"/>
                <a:gd name="T25" fmla="*/ 1219 h 2551"/>
                <a:gd name="T26" fmla="*/ 1423 w 2951"/>
                <a:gd name="T27" fmla="*/ 1151 h 2551"/>
                <a:gd name="T28" fmla="*/ 1512 w 2951"/>
                <a:gd name="T29" fmla="*/ 1130 h 2551"/>
                <a:gd name="T30" fmla="*/ 1615 w 2951"/>
                <a:gd name="T31" fmla="*/ 1055 h 2551"/>
                <a:gd name="T32" fmla="*/ 1704 w 2951"/>
                <a:gd name="T33" fmla="*/ 986 h 2551"/>
                <a:gd name="T34" fmla="*/ 1800 w 2951"/>
                <a:gd name="T35" fmla="*/ 922 h 2551"/>
                <a:gd name="T36" fmla="*/ 1931 w 2951"/>
                <a:gd name="T37" fmla="*/ 771 h 2551"/>
                <a:gd name="T38" fmla="*/ 2026 w 2951"/>
                <a:gd name="T39" fmla="*/ 680 h 2551"/>
                <a:gd name="T40" fmla="*/ 2111 w 2951"/>
                <a:gd name="T41" fmla="*/ 639 h 2551"/>
                <a:gd name="T42" fmla="*/ 2216 w 2951"/>
                <a:gd name="T43" fmla="*/ 506 h 2551"/>
                <a:gd name="T44" fmla="*/ 2331 w 2951"/>
                <a:gd name="T45" fmla="*/ 419 h 2551"/>
                <a:gd name="T46" fmla="*/ 2443 w 2951"/>
                <a:gd name="T47" fmla="*/ 323 h 2551"/>
                <a:gd name="T48" fmla="*/ 2527 w 2951"/>
                <a:gd name="T49" fmla="*/ 255 h 2551"/>
                <a:gd name="T50" fmla="*/ 2639 w 2951"/>
                <a:gd name="T51" fmla="*/ 191 h 2551"/>
                <a:gd name="T52" fmla="*/ 2712 w 2951"/>
                <a:gd name="T53" fmla="*/ 138 h 2551"/>
                <a:gd name="T54" fmla="*/ 2815 w 2951"/>
                <a:gd name="T55" fmla="*/ 79 h 2551"/>
                <a:gd name="T56" fmla="*/ 2920 w 2951"/>
                <a:gd name="T57" fmla="*/ 88 h 2551"/>
                <a:gd name="T58" fmla="*/ 2795 w 2951"/>
                <a:gd name="T59" fmla="*/ 163 h 2551"/>
                <a:gd name="T60" fmla="*/ 2715 w 2951"/>
                <a:gd name="T61" fmla="*/ 243 h 2551"/>
                <a:gd name="T62" fmla="*/ 2621 w 2951"/>
                <a:gd name="T63" fmla="*/ 303 h 2551"/>
                <a:gd name="T64" fmla="*/ 2520 w 2951"/>
                <a:gd name="T65" fmla="*/ 376 h 2551"/>
                <a:gd name="T66" fmla="*/ 2424 w 2951"/>
                <a:gd name="T67" fmla="*/ 424 h 2551"/>
                <a:gd name="T68" fmla="*/ 2299 w 2951"/>
                <a:gd name="T69" fmla="*/ 515 h 2551"/>
                <a:gd name="T70" fmla="*/ 2216 w 2951"/>
                <a:gd name="T71" fmla="*/ 632 h 2551"/>
                <a:gd name="T72" fmla="*/ 2091 w 2951"/>
                <a:gd name="T73" fmla="*/ 723 h 2551"/>
                <a:gd name="T74" fmla="*/ 2015 w 2951"/>
                <a:gd name="T75" fmla="*/ 813 h 2551"/>
                <a:gd name="T76" fmla="*/ 1912 w 2951"/>
                <a:gd name="T77" fmla="*/ 888 h 2551"/>
                <a:gd name="T78" fmla="*/ 1816 w 2951"/>
                <a:gd name="T79" fmla="*/ 1000 h 2551"/>
                <a:gd name="T80" fmla="*/ 1736 w 2951"/>
                <a:gd name="T81" fmla="*/ 1064 h 2551"/>
                <a:gd name="T82" fmla="*/ 1595 w 2951"/>
                <a:gd name="T83" fmla="*/ 1139 h 2551"/>
                <a:gd name="T84" fmla="*/ 1544 w 2951"/>
                <a:gd name="T85" fmla="*/ 1192 h 2551"/>
                <a:gd name="T86" fmla="*/ 1403 w 2951"/>
                <a:gd name="T87" fmla="*/ 1283 h 2551"/>
                <a:gd name="T88" fmla="*/ 1320 w 2951"/>
                <a:gd name="T89" fmla="*/ 1336 h 2551"/>
                <a:gd name="T90" fmla="*/ 1224 w 2951"/>
                <a:gd name="T91" fmla="*/ 1400 h 2551"/>
                <a:gd name="T92" fmla="*/ 1137 w 2951"/>
                <a:gd name="T93" fmla="*/ 1496 h 2551"/>
                <a:gd name="T94" fmla="*/ 1016 w 2951"/>
                <a:gd name="T95" fmla="*/ 1624 h 2551"/>
                <a:gd name="T96" fmla="*/ 904 w 2951"/>
                <a:gd name="T97" fmla="*/ 1752 h 2551"/>
                <a:gd name="T98" fmla="*/ 815 w 2951"/>
                <a:gd name="T99" fmla="*/ 1821 h 2551"/>
                <a:gd name="T100" fmla="*/ 712 w 2951"/>
                <a:gd name="T101" fmla="*/ 1896 h 2551"/>
                <a:gd name="T102" fmla="*/ 616 w 2951"/>
                <a:gd name="T103" fmla="*/ 1976 h 2551"/>
                <a:gd name="T104" fmla="*/ 520 w 2951"/>
                <a:gd name="T105" fmla="*/ 2072 h 2551"/>
                <a:gd name="T106" fmla="*/ 408 w 2951"/>
                <a:gd name="T107" fmla="*/ 2168 h 2551"/>
                <a:gd name="T108" fmla="*/ 283 w 2951"/>
                <a:gd name="T109" fmla="*/ 2307 h 2551"/>
                <a:gd name="T110" fmla="*/ 200 w 2951"/>
                <a:gd name="T111" fmla="*/ 2376 h 2551"/>
                <a:gd name="T112" fmla="*/ 127 w 2951"/>
                <a:gd name="T113" fmla="*/ 2477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51" h="2551">
                  <a:moveTo>
                    <a:pt x="15" y="2479"/>
                  </a:moveTo>
                  <a:lnTo>
                    <a:pt x="31" y="2463"/>
                  </a:lnTo>
                  <a:cubicBezTo>
                    <a:pt x="39" y="2456"/>
                    <a:pt x="49" y="2451"/>
                    <a:pt x="59" y="2451"/>
                  </a:cubicBezTo>
                  <a:lnTo>
                    <a:pt x="75" y="2451"/>
                  </a:lnTo>
                  <a:lnTo>
                    <a:pt x="40" y="2474"/>
                  </a:lnTo>
                  <a:lnTo>
                    <a:pt x="56" y="2442"/>
                  </a:lnTo>
                  <a:lnTo>
                    <a:pt x="72" y="2410"/>
                  </a:lnTo>
                  <a:cubicBezTo>
                    <a:pt x="74" y="2406"/>
                    <a:pt x="76" y="2402"/>
                    <a:pt x="79" y="2399"/>
                  </a:cubicBezTo>
                  <a:lnTo>
                    <a:pt x="95" y="2383"/>
                  </a:lnTo>
                  <a:lnTo>
                    <a:pt x="88" y="2394"/>
                  </a:lnTo>
                  <a:lnTo>
                    <a:pt x="104" y="2362"/>
                  </a:lnTo>
                  <a:cubicBezTo>
                    <a:pt x="110" y="2348"/>
                    <a:pt x="124" y="2339"/>
                    <a:pt x="139" y="2339"/>
                  </a:cubicBezTo>
                  <a:lnTo>
                    <a:pt x="155" y="2339"/>
                  </a:lnTo>
                  <a:lnTo>
                    <a:pt x="120" y="2362"/>
                  </a:lnTo>
                  <a:lnTo>
                    <a:pt x="136" y="2330"/>
                  </a:lnTo>
                  <a:cubicBezTo>
                    <a:pt x="138" y="2326"/>
                    <a:pt x="140" y="2322"/>
                    <a:pt x="143" y="2319"/>
                  </a:cubicBezTo>
                  <a:lnTo>
                    <a:pt x="159" y="2303"/>
                  </a:lnTo>
                  <a:lnTo>
                    <a:pt x="175" y="2287"/>
                  </a:lnTo>
                  <a:cubicBezTo>
                    <a:pt x="183" y="2280"/>
                    <a:pt x="193" y="2275"/>
                    <a:pt x="203" y="2275"/>
                  </a:cubicBezTo>
                  <a:lnTo>
                    <a:pt x="235" y="2275"/>
                  </a:lnTo>
                  <a:lnTo>
                    <a:pt x="200" y="2298"/>
                  </a:lnTo>
                  <a:lnTo>
                    <a:pt x="216" y="2266"/>
                  </a:lnTo>
                  <a:cubicBezTo>
                    <a:pt x="218" y="2262"/>
                    <a:pt x="220" y="2258"/>
                    <a:pt x="223" y="2255"/>
                  </a:cubicBezTo>
                  <a:lnTo>
                    <a:pt x="239" y="2239"/>
                  </a:lnTo>
                  <a:cubicBezTo>
                    <a:pt x="247" y="2232"/>
                    <a:pt x="257" y="2227"/>
                    <a:pt x="267" y="2227"/>
                  </a:cubicBezTo>
                  <a:lnTo>
                    <a:pt x="283" y="2227"/>
                  </a:lnTo>
                  <a:lnTo>
                    <a:pt x="248" y="2250"/>
                  </a:lnTo>
                  <a:lnTo>
                    <a:pt x="264" y="2218"/>
                  </a:lnTo>
                  <a:cubicBezTo>
                    <a:pt x="270" y="2204"/>
                    <a:pt x="284" y="2195"/>
                    <a:pt x="299" y="2195"/>
                  </a:cubicBezTo>
                  <a:lnTo>
                    <a:pt x="315" y="2195"/>
                  </a:lnTo>
                  <a:lnTo>
                    <a:pt x="280" y="2218"/>
                  </a:lnTo>
                  <a:lnTo>
                    <a:pt x="296" y="2186"/>
                  </a:lnTo>
                  <a:lnTo>
                    <a:pt x="312" y="2154"/>
                  </a:lnTo>
                  <a:cubicBezTo>
                    <a:pt x="314" y="2150"/>
                    <a:pt x="316" y="2146"/>
                    <a:pt x="319" y="2143"/>
                  </a:cubicBezTo>
                  <a:lnTo>
                    <a:pt x="335" y="2127"/>
                  </a:lnTo>
                  <a:lnTo>
                    <a:pt x="351" y="2111"/>
                  </a:lnTo>
                  <a:lnTo>
                    <a:pt x="367" y="2095"/>
                  </a:lnTo>
                  <a:lnTo>
                    <a:pt x="383" y="2079"/>
                  </a:lnTo>
                  <a:cubicBezTo>
                    <a:pt x="391" y="2072"/>
                    <a:pt x="401" y="2067"/>
                    <a:pt x="411" y="2067"/>
                  </a:cubicBezTo>
                  <a:lnTo>
                    <a:pt x="443" y="2067"/>
                  </a:lnTo>
                  <a:lnTo>
                    <a:pt x="415" y="2079"/>
                  </a:lnTo>
                  <a:lnTo>
                    <a:pt x="431" y="2063"/>
                  </a:lnTo>
                  <a:lnTo>
                    <a:pt x="424" y="2074"/>
                  </a:lnTo>
                  <a:lnTo>
                    <a:pt x="440" y="2042"/>
                  </a:lnTo>
                  <a:cubicBezTo>
                    <a:pt x="442" y="2038"/>
                    <a:pt x="444" y="2034"/>
                    <a:pt x="447" y="2031"/>
                  </a:cubicBezTo>
                  <a:lnTo>
                    <a:pt x="463" y="2015"/>
                  </a:lnTo>
                  <a:lnTo>
                    <a:pt x="479" y="1999"/>
                  </a:lnTo>
                  <a:cubicBezTo>
                    <a:pt x="487" y="1992"/>
                    <a:pt x="497" y="1987"/>
                    <a:pt x="507" y="1987"/>
                  </a:cubicBezTo>
                  <a:lnTo>
                    <a:pt x="523" y="1987"/>
                  </a:lnTo>
                  <a:lnTo>
                    <a:pt x="495" y="1999"/>
                  </a:lnTo>
                  <a:lnTo>
                    <a:pt x="511" y="1983"/>
                  </a:lnTo>
                  <a:lnTo>
                    <a:pt x="527" y="1967"/>
                  </a:lnTo>
                  <a:lnTo>
                    <a:pt x="543" y="1951"/>
                  </a:lnTo>
                  <a:lnTo>
                    <a:pt x="536" y="1962"/>
                  </a:lnTo>
                  <a:lnTo>
                    <a:pt x="552" y="1930"/>
                  </a:lnTo>
                  <a:cubicBezTo>
                    <a:pt x="554" y="1926"/>
                    <a:pt x="556" y="1922"/>
                    <a:pt x="559" y="1919"/>
                  </a:cubicBezTo>
                  <a:lnTo>
                    <a:pt x="575" y="1903"/>
                  </a:lnTo>
                  <a:cubicBezTo>
                    <a:pt x="578" y="1900"/>
                    <a:pt x="582" y="1898"/>
                    <a:pt x="586" y="1896"/>
                  </a:cubicBezTo>
                  <a:lnTo>
                    <a:pt x="618" y="1880"/>
                  </a:lnTo>
                  <a:lnTo>
                    <a:pt x="600" y="1898"/>
                  </a:lnTo>
                  <a:lnTo>
                    <a:pt x="616" y="1866"/>
                  </a:lnTo>
                  <a:cubicBezTo>
                    <a:pt x="618" y="1862"/>
                    <a:pt x="620" y="1858"/>
                    <a:pt x="623" y="1855"/>
                  </a:cubicBezTo>
                  <a:lnTo>
                    <a:pt x="639" y="1839"/>
                  </a:lnTo>
                  <a:cubicBezTo>
                    <a:pt x="647" y="1832"/>
                    <a:pt x="657" y="1827"/>
                    <a:pt x="667" y="1827"/>
                  </a:cubicBezTo>
                  <a:lnTo>
                    <a:pt x="683" y="1827"/>
                  </a:lnTo>
                  <a:lnTo>
                    <a:pt x="655" y="1839"/>
                  </a:lnTo>
                  <a:lnTo>
                    <a:pt x="671" y="1823"/>
                  </a:lnTo>
                  <a:lnTo>
                    <a:pt x="687" y="1807"/>
                  </a:lnTo>
                  <a:cubicBezTo>
                    <a:pt x="695" y="1800"/>
                    <a:pt x="705" y="1795"/>
                    <a:pt x="715" y="1795"/>
                  </a:cubicBezTo>
                  <a:lnTo>
                    <a:pt x="731" y="1795"/>
                  </a:lnTo>
                  <a:lnTo>
                    <a:pt x="703" y="1807"/>
                  </a:lnTo>
                  <a:lnTo>
                    <a:pt x="719" y="1791"/>
                  </a:lnTo>
                  <a:lnTo>
                    <a:pt x="735" y="1775"/>
                  </a:lnTo>
                  <a:cubicBezTo>
                    <a:pt x="743" y="1768"/>
                    <a:pt x="753" y="1763"/>
                    <a:pt x="763" y="1763"/>
                  </a:cubicBezTo>
                  <a:lnTo>
                    <a:pt x="779" y="1763"/>
                  </a:lnTo>
                  <a:lnTo>
                    <a:pt x="744" y="1786"/>
                  </a:lnTo>
                  <a:lnTo>
                    <a:pt x="760" y="1754"/>
                  </a:lnTo>
                  <a:cubicBezTo>
                    <a:pt x="762" y="1750"/>
                    <a:pt x="764" y="1746"/>
                    <a:pt x="767" y="1743"/>
                  </a:cubicBezTo>
                  <a:lnTo>
                    <a:pt x="783" y="1727"/>
                  </a:lnTo>
                  <a:cubicBezTo>
                    <a:pt x="791" y="1720"/>
                    <a:pt x="801" y="1715"/>
                    <a:pt x="811" y="1715"/>
                  </a:cubicBezTo>
                  <a:lnTo>
                    <a:pt x="843" y="1715"/>
                  </a:lnTo>
                  <a:lnTo>
                    <a:pt x="808" y="1738"/>
                  </a:lnTo>
                  <a:lnTo>
                    <a:pt x="824" y="1706"/>
                  </a:lnTo>
                  <a:cubicBezTo>
                    <a:pt x="830" y="1692"/>
                    <a:pt x="844" y="1683"/>
                    <a:pt x="859" y="1683"/>
                  </a:cubicBezTo>
                  <a:lnTo>
                    <a:pt x="875" y="1683"/>
                  </a:lnTo>
                  <a:lnTo>
                    <a:pt x="847" y="1695"/>
                  </a:lnTo>
                  <a:lnTo>
                    <a:pt x="863" y="1679"/>
                  </a:lnTo>
                  <a:lnTo>
                    <a:pt x="879" y="1663"/>
                  </a:lnTo>
                  <a:lnTo>
                    <a:pt x="872" y="1674"/>
                  </a:lnTo>
                  <a:lnTo>
                    <a:pt x="888" y="1642"/>
                  </a:lnTo>
                  <a:lnTo>
                    <a:pt x="904" y="1610"/>
                  </a:lnTo>
                  <a:cubicBezTo>
                    <a:pt x="910" y="1596"/>
                    <a:pt x="924" y="1587"/>
                    <a:pt x="939" y="1587"/>
                  </a:cubicBezTo>
                  <a:lnTo>
                    <a:pt x="955" y="1587"/>
                  </a:lnTo>
                  <a:lnTo>
                    <a:pt x="927" y="1599"/>
                  </a:lnTo>
                  <a:lnTo>
                    <a:pt x="943" y="1583"/>
                  </a:lnTo>
                  <a:lnTo>
                    <a:pt x="959" y="1567"/>
                  </a:lnTo>
                  <a:cubicBezTo>
                    <a:pt x="967" y="1560"/>
                    <a:pt x="977" y="1555"/>
                    <a:pt x="987" y="1555"/>
                  </a:cubicBezTo>
                  <a:lnTo>
                    <a:pt x="1003" y="1555"/>
                  </a:lnTo>
                  <a:lnTo>
                    <a:pt x="986" y="1560"/>
                  </a:lnTo>
                  <a:lnTo>
                    <a:pt x="1018" y="1544"/>
                  </a:lnTo>
                  <a:lnTo>
                    <a:pt x="1007" y="1551"/>
                  </a:lnTo>
                  <a:lnTo>
                    <a:pt x="1023" y="1535"/>
                  </a:lnTo>
                  <a:lnTo>
                    <a:pt x="1039" y="1519"/>
                  </a:lnTo>
                  <a:lnTo>
                    <a:pt x="1055" y="1503"/>
                  </a:lnTo>
                  <a:lnTo>
                    <a:pt x="1046" y="1519"/>
                  </a:lnTo>
                  <a:lnTo>
                    <a:pt x="1062" y="1471"/>
                  </a:lnTo>
                  <a:lnTo>
                    <a:pt x="1078" y="1423"/>
                  </a:lnTo>
                  <a:cubicBezTo>
                    <a:pt x="1083" y="1406"/>
                    <a:pt x="1098" y="1395"/>
                    <a:pt x="1115" y="1395"/>
                  </a:cubicBezTo>
                  <a:lnTo>
                    <a:pt x="1131" y="1395"/>
                  </a:lnTo>
                  <a:lnTo>
                    <a:pt x="1147" y="1395"/>
                  </a:lnTo>
                  <a:lnTo>
                    <a:pt x="1119" y="1407"/>
                  </a:lnTo>
                  <a:lnTo>
                    <a:pt x="1135" y="1391"/>
                  </a:lnTo>
                  <a:lnTo>
                    <a:pt x="1151" y="1375"/>
                  </a:lnTo>
                  <a:lnTo>
                    <a:pt x="1144" y="1386"/>
                  </a:lnTo>
                  <a:lnTo>
                    <a:pt x="1160" y="1354"/>
                  </a:lnTo>
                  <a:cubicBezTo>
                    <a:pt x="1162" y="1350"/>
                    <a:pt x="1164" y="1346"/>
                    <a:pt x="1167" y="1343"/>
                  </a:cubicBezTo>
                  <a:lnTo>
                    <a:pt x="1183" y="1327"/>
                  </a:lnTo>
                  <a:cubicBezTo>
                    <a:pt x="1191" y="1320"/>
                    <a:pt x="1201" y="1315"/>
                    <a:pt x="1211" y="1315"/>
                  </a:cubicBezTo>
                  <a:lnTo>
                    <a:pt x="1243" y="1315"/>
                  </a:lnTo>
                  <a:lnTo>
                    <a:pt x="1215" y="1327"/>
                  </a:lnTo>
                  <a:lnTo>
                    <a:pt x="1231" y="1311"/>
                  </a:lnTo>
                  <a:lnTo>
                    <a:pt x="1224" y="1322"/>
                  </a:lnTo>
                  <a:lnTo>
                    <a:pt x="1240" y="1290"/>
                  </a:lnTo>
                  <a:cubicBezTo>
                    <a:pt x="1246" y="1276"/>
                    <a:pt x="1260" y="1267"/>
                    <a:pt x="1275" y="1267"/>
                  </a:cubicBezTo>
                  <a:lnTo>
                    <a:pt x="1291" y="1267"/>
                  </a:lnTo>
                  <a:lnTo>
                    <a:pt x="1263" y="1279"/>
                  </a:lnTo>
                  <a:lnTo>
                    <a:pt x="1279" y="1263"/>
                  </a:lnTo>
                  <a:lnTo>
                    <a:pt x="1295" y="1247"/>
                  </a:lnTo>
                  <a:lnTo>
                    <a:pt x="1311" y="1231"/>
                  </a:lnTo>
                  <a:cubicBezTo>
                    <a:pt x="1319" y="1224"/>
                    <a:pt x="1329" y="1219"/>
                    <a:pt x="1339" y="1219"/>
                  </a:cubicBezTo>
                  <a:lnTo>
                    <a:pt x="1355" y="1219"/>
                  </a:lnTo>
                  <a:lnTo>
                    <a:pt x="1371" y="1219"/>
                  </a:lnTo>
                  <a:lnTo>
                    <a:pt x="1343" y="1231"/>
                  </a:lnTo>
                  <a:lnTo>
                    <a:pt x="1359" y="1215"/>
                  </a:lnTo>
                  <a:cubicBezTo>
                    <a:pt x="1367" y="1208"/>
                    <a:pt x="1377" y="1203"/>
                    <a:pt x="1387" y="1203"/>
                  </a:cubicBezTo>
                  <a:lnTo>
                    <a:pt x="1403" y="1203"/>
                  </a:lnTo>
                  <a:lnTo>
                    <a:pt x="1435" y="1203"/>
                  </a:lnTo>
                  <a:lnTo>
                    <a:pt x="1397" y="1234"/>
                  </a:lnTo>
                  <a:lnTo>
                    <a:pt x="1413" y="1170"/>
                  </a:lnTo>
                  <a:cubicBezTo>
                    <a:pt x="1414" y="1163"/>
                    <a:pt x="1418" y="1156"/>
                    <a:pt x="1423" y="1151"/>
                  </a:cubicBezTo>
                  <a:lnTo>
                    <a:pt x="1439" y="1135"/>
                  </a:lnTo>
                  <a:cubicBezTo>
                    <a:pt x="1447" y="1128"/>
                    <a:pt x="1457" y="1123"/>
                    <a:pt x="1467" y="1123"/>
                  </a:cubicBezTo>
                  <a:lnTo>
                    <a:pt x="1483" y="1123"/>
                  </a:lnTo>
                  <a:lnTo>
                    <a:pt x="1499" y="1123"/>
                  </a:lnTo>
                  <a:lnTo>
                    <a:pt x="1515" y="1123"/>
                  </a:lnTo>
                  <a:lnTo>
                    <a:pt x="1487" y="1135"/>
                  </a:lnTo>
                  <a:lnTo>
                    <a:pt x="1503" y="1119"/>
                  </a:lnTo>
                  <a:cubicBezTo>
                    <a:pt x="1511" y="1112"/>
                    <a:pt x="1521" y="1107"/>
                    <a:pt x="1531" y="1107"/>
                  </a:cubicBezTo>
                  <a:lnTo>
                    <a:pt x="1547" y="1107"/>
                  </a:lnTo>
                  <a:lnTo>
                    <a:pt x="1512" y="1130"/>
                  </a:lnTo>
                  <a:lnTo>
                    <a:pt x="1528" y="1098"/>
                  </a:lnTo>
                  <a:cubicBezTo>
                    <a:pt x="1534" y="1084"/>
                    <a:pt x="1548" y="1075"/>
                    <a:pt x="1563" y="1075"/>
                  </a:cubicBezTo>
                  <a:lnTo>
                    <a:pt x="1579" y="1075"/>
                  </a:lnTo>
                  <a:lnTo>
                    <a:pt x="1551" y="1087"/>
                  </a:lnTo>
                  <a:lnTo>
                    <a:pt x="1567" y="1071"/>
                  </a:lnTo>
                  <a:cubicBezTo>
                    <a:pt x="1575" y="1064"/>
                    <a:pt x="1585" y="1059"/>
                    <a:pt x="1595" y="1059"/>
                  </a:cubicBezTo>
                  <a:lnTo>
                    <a:pt x="1611" y="1059"/>
                  </a:lnTo>
                  <a:lnTo>
                    <a:pt x="1594" y="1064"/>
                  </a:lnTo>
                  <a:lnTo>
                    <a:pt x="1626" y="1048"/>
                  </a:lnTo>
                  <a:lnTo>
                    <a:pt x="1615" y="1055"/>
                  </a:lnTo>
                  <a:lnTo>
                    <a:pt x="1631" y="1039"/>
                  </a:lnTo>
                  <a:cubicBezTo>
                    <a:pt x="1639" y="1032"/>
                    <a:pt x="1649" y="1027"/>
                    <a:pt x="1659" y="1027"/>
                  </a:cubicBezTo>
                  <a:lnTo>
                    <a:pt x="1675" y="1027"/>
                  </a:lnTo>
                  <a:lnTo>
                    <a:pt x="1647" y="1039"/>
                  </a:lnTo>
                  <a:lnTo>
                    <a:pt x="1663" y="1023"/>
                  </a:lnTo>
                  <a:lnTo>
                    <a:pt x="1679" y="1007"/>
                  </a:lnTo>
                  <a:cubicBezTo>
                    <a:pt x="1687" y="1000"/>
                    <a:pt x="1697" y="995"/>
                    <a:pt x="1707" y="995"/>
                  </a:cubicBezTo>
                  <a:lnTo>
                    <a:pt x="1723" y="995"/>
                  </a:lnTo>
                  <a:lnTo>
                    <a:pt x="1688" y="1018"/>
                  </a:lnTo>
                  <a:lnTo>
                    <a:pt x="1704" y="986"/>
                  </a:lnTo>
                  <a:cubicBezTo>
                    <a:pt x="1706" y="982"/>
                    <a:pt x="1708" y="978"/>
                    <a:pt x="1711" y="975"/>
                  </a:cubicBezTo>
                  <a:lnTo>
                    <a:pt x="1727" y="959"/>
                  </a:lnTo>
                  <a:lnTo>
                    <a:pt x="1743" y="943"/>
                  </a:lnTo>
                  <a:cubicBezTo>
                    <a:pt x="1751" y="936"/>
                    <a:pt x="1761" y="931"/>
                    <a:pt x="1771" y="931"/>
                  </a:cubicBezTo>
                  <a:lnTo>
                    <a:pt x="1787" y="931"/>
                  </a:lnTo>
                  <a:lnTo>
                    <a:pt x="1759" y="943"/>
                  </a:lnTo>
                  <a:lnTo>
                    <a:pt x="1775" y="927"/>
                  </a:lnTo>
                  <a:cubicBezTo>
                    <a:pt x="1778" y="924"/>
                    <a:pt x="1782" y="922"/>
                    <a:pt x="1786" y="920"/>
                  </a:cubicBezTo>
                  <a:lnTo>
                    <a:pt x="1818" y="904"/>
                  </a:lnTo>
                  <a:lnTo>
                    <a:pt x="1800" y="922"/>
                  </a:lnTo>
                  <a:lnTo>
                    <a:pt x="1816" y="890"/>
                  </a:lnTo>
                  <a:cubicBezTo>
                    <a:pt x="1818" y="886"/>
                    <a:pt x="1820" y="882"/>
                    <a:pt x="1823" y="879"/>
                  </a:cubicBezTo>
                  <a:lnTo>
                    <a:pt x="1839" y="863"/>
                  </a:lnTo>
                  <a:lnTo>
                    <a:pt x="1832" y="874"/>
                  </a:lnTo>
                  <a:lnTo>
                    <a:pt x="1848" y="842"/>
                  </a:lnTo>
                  <a:cubicBezTo>
                    <a:pt x="1850" y="838"/>
                    <a:pt x="1852" y="834"/>
                    <a:pt x="1855" y="831"/>
                  </a:cubicBezTo>
                  <a:lnTo>
                    <a:pt x="1871" y="815"/>
                  </a:lnTo>
                  <a:lnTo>
                    <a:pt x="1887" y="799"/>
                  </a:lnTo>
                  <a:lnTo>
                    <a:pt x="1903" y="783"/>
                  </a:lnTo>
                  <a:cubicBezTo>
                    <a:pt x="1911" y="776"/>
                    <a:pt x="1921" y="771"/>
                    <a:pt x="1931" y="771"/>
                  </a:cubicBezTo>
                  <a:lnTo>
                    <a:pt x="1947" y="771"/>
                  </a:lnTo>
                  <a:lnTo>
                    <a:pt x="1919" y="783"/>
                  </a:lnTo>
                  <a:lnTo>
                    <a:pt x="1935" y="767"/>
                  </a:lnTo>
                  <a:cubicBezTo>
                    <a:pt x="1943" y="760"/>
                    <a:pt x="1953" y="755"/>
                    <a:pt x="1963" y="755"/>
                  </a:cubicBezTo>
                  <a:lnTo>
                    <a:pt x="1979" y="755"/>
                  </a:lnTo>
                  <a:lnTo>
                    <a:pt x="1944" y="778"/>
                  </a:lnTo>
                  <a:lnTo>
                    <a:pt x="1960" y="746"/>
                  </a:lnTo>
                  <a:lnTo>
                    <a:pt x="1976" y="714"/>
                  </a:lnTo>
                  <a:cubicBezTo>
                    <a:pt x="1980" y="706"/>
                    <a:pt x="1986" y="700"/>
                    <a:pt x="1994" y="696"/>
                  </a:cubicBezTo>
                  <a:lnTo>
                    <a:pt x="2026" y="680"/>
                  </a:lnTo>
                  <a:cubicBezTo>
                    <a:pt x="2031" y="677"/>
                    <a:pt x="2037" y="675"/>
                    <a:pt x="2043" y="675"/>
                  </a:cubicBezTo>
                  <a:lnTo>
                    <a:pt x="2059" y="675"/>
                  </a:lnTo>
                  <a:lnTo>
                    <a:pt x="2031" y="687"/>
                  </a:lnTo>
                  <a:lnTo>
                    <a:pt x="2047" y="671"/>
                  </a:lnTo>
                  <a:lnTo>
                    <a:pt x="2063" y="655"/>
                  </a:lnTo>
                  <a:cubicBezTo>
                    <a:pt x="2071" y="648"/>
                    <a:pt x="2081" y="643"/>
                    <a:pt x="2091" y="643"/>
                  </a:cubicBezTo>
                  <a:lnTo>
                    <a:pt x="2107" y="643"/>
                  </a:lnTo>
                  <a:lnTo>
                    <a:pt x="2123" y="643"/>
                  </a:lnTo>
                  <a:lnTo>
                    <a:pt x="2095" y="655"/>
                  </a:lnTo>
                  <a:lnTo>
                    <a:pt x="2111" y="639"/>
                  </a:lnTo>
                  <a:cubicBezTo>
                    <a:pt x="2119" y="632"/>
                    <a:pt x="2129" y="627"/>
                    <a:pt x="2139" y="627"/>
                  </a:cubicBezTo>
                  <a:lnTo>
                    <a:pt x="2155" y="627"/>
                  </a:lnTo>
                  <a:lnTo>
                    <a:pt x="2120" y="650"/>
                  </a:lnTo>
                  <a:lnTo>
                    <a:pt x="2136" y="618"/>
                  </a:lnTo>
                  <a:lnTo>
                    <a:pt x="2152" y="586"/>
                  </a:lnTo>
                  <a:cubicBezTo>
                    <a:pt x="2154" y="582"/>
                    <a:pt x="2156" y="578"/>
                    <a:pt x="2159" y="575"/>
                  </a:cubicBezTo>
                  <a:lnTo>
                    <a:pt x="2175" y="559"/>
                  </a:lnTo>
                  <a:lnTo>
                    <a:pt x="2207" y="527"/>
                  </a:lnTo>
                  <a:lnTo>
                    <a:pt x="2200" y="538"/>
                  </a:lnTo>
                  <a:lnTo>
                    <a:pt x="2216" y="506"/>
                  </a:lnTo>
                  <a:cubicBezTo>
                    <a:pt x="2218" y="502"/>
                    <a:pt x="2220" y="498"/>
                    <a:pt x="2223" y="495"/>
                  </a:cubicBezTo>
                  <a:lnTo>
                    <a:pt x="2239" y="479"/>
                  </a:lnTo>
                  <a:lnTo>
                    <a:pt x="2232" y="490"/>
                  </a:lnTo>
                  <a:lnTo>
                    <a:pt x="2248" y="458"/>
                  </a:lnTo>
                  <a:cubicBezTo>
                    <a:pt x="2254" y="444"/>
                    <a:pt x="2268" y="435"/>
                    <a:pt x="2283" y="435"/>
                  </a:cubicBezTo>
                  <a:lnTo>
                    <a:pt x="2299" y="435"/>
                  </a:lnTo>
                  <a:lnTo>
                    <a:pt x="2271" y="447"/>
                  </a:lnTo>
                  <a:lnTo>
                    <a:pt x="2287" y="431"/>
                  </a:lnTo>
                  <a:cubicBezTo>
                    <a:pt x="2295" y="424"/>
                    <a:pt x="2305" y="419"/>
                    <a:pt x="2315" y="419"/>
                  </a:cubicBezTo>
                  <a:lnTo>
                    <a:pt x="2331" y="419"/>
                  </a:lnTo>
                  <a:lnTo>
                    <a:pt x="2347" y="419"/>
                  </a:lnTo>
                  <a:lnTo>
                    <a:pt x="2312" y="442"/>
                  </a:lnTo>
                  <a:lnTo>
                    <a:pt x="2328" y="410"/>
                  </a:lnTo>
                  <a:cubicBezTo>
                    <a:pt x="2330" y="406"/>
                    <a:pt x="2332" y="402"/>
                    <a:pt x="2335" y="399"/>
                  </a:cubicBezTo>
                  <a:lnTo>
                    <a:pt x="2351" y="383"/>
                  </a:lnTo>
                  <a:lnTo>
                    <a:pt x="2367" y="367"/>
                  </a:lnTo>
                  <a:lnTo>
                    <a:pt x="2383" y="351"/>
                  </a:lnTo>
                  <a:cubicBezTo>
                    <a:pt x="2386" y="348"/>
                    <a:pt x="2390" y="346"/>
                    <a:pt x="2394" y="344"/>
                  </a:cubicBezTo>
                  <a:lnTo>
                    <a:pt x="2426" y="328"/>
                  </a:lnTo>
                  <a:cubicBezTo>
                    <a:pt x="2431" y="325"/>
                    <a:pt x="2437" y="323"/>
                    <a:pt x="2443" y="323"/>
                  </a:cubicBezTo>
                  <a:lnTo>
                    <a:pt x="2459" y="323"/>
                  </a:lnTo>
                  <a:lnTo>
                    <a:pt x="2431" y="335"/>
                  </a:lnTo>
                  <a:lnTo>
                    <a:pt x="2447" y="319"/>
                  </a:lnTo>
                  <a:cubicBezTo>
                    <a:pt x="2455" y="312"/>
                    <a:pt x="2465" y="307"/>
                    <a:pt x="2475" y="307"/>
                  </a:cubicBezTo>
                  <a:lnTo>
                    <a:pt x="2491" y="307"/>
                  </a:lnTo>
                  <a:lnTo>
                    <a:pt x="2463" y="319"/>
                  </a:lnTo>
                  <a:lnTo>
                    <a:pt x="2479" y="303"/>
                  </a:lnTo>
                  <a:lnTo>
                    <a:pt x="2495" y="287"/>
                  </a:lnTo>
                  <a:lnTo>
                    <a:pt x="2511" y="271"/>
                  </a:lnTo>
                  <a:lnTo>
                    <a:pt x="2527" y="255"/>
                  </a:lnTo>
                  <a:cubicBezTo>
                    <a:pt x="2535" y="248"/>
                    <a:pt x="2545" y="243"/>
                    <a:pt x="2555" y="243"/>
                  </a:cubicBezTo>
                  <a:lnTo>
                    <a:pt x="2571" y="243"/>
                  </a:lnTo>
                  <a:lnTo>
                    <a:pt x="2587" y="243"/>
                  </a:lnTo>
                  <a:lnTo>
                    <a:pt x="2559" y="255"/>
                  </a:lnTo>
                  <a:lnTo>
                    <a:pt x="2575" y="239"/>
                  </a:lnTo>
                  <a:cubicBezTo>
                    <a:pt x="2578" y="236"/>
                    <a:pt x="2582" y="234"/>
                    <a:pt x="2586" y="232"/>
                  </a:cubicBezTo>
                  <a:lnTo>
                    <a:pt x="2618" y="216"/>
                  </a:lnTo>
                  <a:lnTo>
                    <a:pt x="2607" y="223"/>
                  </a:lnTo>
                  <a:lnTo>
                    <a:pt x="2623" y="207"/>
                  </a:lnTo>
                  <a:lnTo>
                    <a:pt x="2639" y="191"/>
                  </a:lnTo>
                  <a:cubicBezTo>
                    <a:pt x="2647" y="184"/>
                    <a:pt x="2657" y="179"/>
                    <a:pt x="2667" y="179"/>
                  </a:cubicBezTo>
                  <a:lnTo>
                    <a:pt x="2683" y="179"/>
                  </a:lnTo>
                  <a:lnTo>
                    <a:pt x="2655" y="191"/>
                  </a:lnTo>
                  <a:lnTo>
                    <a:pt x="2671" y="175"/>
                  </a:lnTo>
                  <a:cubicBezTo>
                    <a:pt x="2679" y="168"/>
                    <a:pt x="2689" y="163"/>
                    <a:pt x="2699" y="163"/>
                  </a:cubicBezTo>
                  <a:lnTo>
                    <a:pt x="2715" y="163"/>
                  </a:lnTo>
                  <a:lnTo>
                    <a:pt x="2687" y="175"/>
                  </a:lnTo>
                  <a:lnTo>
                    <a:pt x="2703" y="159"/>
                  </a:lnTo>
                  <a:lnTo>
                    <a:pt x="2696" y="170"/>
                  </a:lnTo>
                  <a:lnTo>
                    <a:pt x="2712" y="138"/>
                  </a:lnTo>
                  <a:cubicBezTo>
                    <a:pt x="2718" y="124"/>
                    <a:pt x="2732" y="115"/>
                    <a:pt x="2747" y="115"/>
                  </a:cubicBezTo>
                  <a:lnTo>
                    <a:pt x="2763" y="115"/>
                  </a:lnTo>
                  <a:lnTo>
                    <a:pt x="2728" y="138"/>
                  </a:lnTo>
                  <a:lnTo>
                    <a:pt x="2744" y="106"/>
                  </a:lnTo>
                  <a:cubicBezTo>
                    <a:pt x="2750" y="92"/>
                    <a:pt x="2764" y="83"/>
                    <a:pt x="2779" y="83"/>
                  </a:cubicBezTo>
                  <a:lnTo>
                    <a:pt x="2795" y="83"/>
                  </a:lnTo>
                  <a:lnTo>
                    <a:pt x="2811" y="83"/>
                  </a:lnTo>
                  <a:lnTo>
                    <a:pt x="2794" y="88"/>
                  </a:lnTo>
                  <a:lnTo>
                    <a:pt x="2826" y="72"/>
                  </a:lnTo>
                  <a:lnTo>
                    <a:pt x="2815" y="79"/>
                  </a:lnTo>
                  <a:lnTo>
                    <a:pt x="2831" y="63"/>
                  </a:lnTo>
                  <a:lnTo>
                    <a:pt x="2824" y="74"/>
                  </a:lnTo>
                  <a:lnTo>
                    <a:pt x="2840" y="42"/>
                  </a:lnTo>
                  <a:cubicBezTo>
                    <a:pt x="2846" y="28"/>
                    <a:pt x="2860" y="19"/>
                    <a:pt x="2875" y="19"/>
                  </a:cubicBezTo>
                  <a:lnTo>
                    <a:pt x="2891" y="19"/>
                  </a:lnTo>
                  <a:lnTo>
                    <a:pt x="2863" y="31"/>
                  </a:lnTo>
                  <a:lnTo>
                    <a:pt x="2879" y="15"/>
                  </a:lnTo>
                  <a:cubicBezTo>
                    <a:pt x="2895" y="0"/>
                    <a:pt x="2920" y="0"/>
                    <a:pt x="2936" y="15"/>
                  </a:cubicBezTo>
                  <a:cubicBezTo>
                    <a:pt x="2951" y="31"/>
                    <a:pt x="2951" y="56"/>
                    <a:pt x="2936" y="72"/>
                  </a:cubicBezTo>
                  <a:lnTo>
                    <a:pt x="2920" y="88"/>
                  </a:lnTo>
                  <a:cubicBezTo>
                    <a:pt x="2912" y="95"/>
                    <a:pt x="2902" y="99"/>
                    <a:pt x="2891" y="99"/>
                  </a:cubicBezTo>
                  <a:lnTo>
                    <a:pt x="2875" y="99"/>
                  </a:lnTo>
                  <a:lnTo>
                    <a:pt x="2911" y="77"/>
                  </a:lnTo>
                  <a:lnTo>
                    <a:pt x="2895" y="109"/>
                  </a:lnTo>
                  <a:cubicBezTo>
                    <a:pt x="2893" y="113"/>
                    <a:pt x="2891" y="117"/>
                    <a:pt x="2888" y="120"/>
                  </a:cubicBezTo>
                  <a:lnTo>
                    <a:pt x="2872" y="136"/>
                  </a:lnTo>
                  <a:cubicBezTo>
                    <a:pt x="2869" y="139"/>
                    <a:pt x="2865" y="141"/>
                    <a:pt x="2861" y="143"/>
                  </a:cubicBezTo>
                  <a:lnTo>
                    <a:pt x="2829" y="159"/>
                  </a:lnTo>
                  <a:cubicBezTo>
                    <a:pt x="2824" y="162"/>
                    <a:pt x="2818" y="163"/>
                    <a:pt x="2811" y="163"/>
                  </a:cubicBezTo>
                  <a:lnTo>
                    <a:pt x="2795" y="163"/>
                  </a:lnTo>
                  <a:lnTo>
                    <a:pt x="2779" y="163"/>
                  </a:lnTo>
                  <a:lnTo>
                    <a:pt x="2815" y="141"/>
                  </a:lnTo>
                  <a:lnTo>
                    <a:pt x="2799" y="173"/>
                  </a:lnTo>
                  <a:cubicBezTo>
                    <a:pt x="2792" y="187"/>
                    <a:pt x="2779" y="195"/>
                    <a:pt x="2763" y="195"/>
                  </a:cubicBezTo>
                  <a:lnTo>
                    <a:pt x="2747" y="195"/>
                  </a:lnTo>
                  <a:lnTo>
                    <a:pt x="2783" y="173"/>
                  </a:lnTo>
                  <a:lnTo>
                    <a:pt x="2767" y="205"/>
                  </a:lnTo>
                  <a:cubicBezTo>
                    <a:pt x="2765" y="209"/>
                    <a:pt x="2763" y="213"/>
                    <a:pt x="2760" y="216"/>
                  </a:cubicBezTo>
                  <a:lnTo>
                    <a:pt x="2744" y="232"/>
                  </a:lnTo>
                  <a:cubicBezTo>
                    <a:pt x="2736" y="239"/>
                    <a:pt x="2726" y="243"/>
                    <a:pt x="2715" y="243"/>
                  </a:cubicBezTo>
                  <a:lnTo>
                    <a:pt x="2699" y="243"/>
                  </a:lnTo>
                  <a:lnTo>
                    <a:pt x="2728" y="232"/>
                  </a:lnTo>
                  <a:lnTo>
                    <a:pt x="2712" y="248"/>
                  </a:lnTo>
                  <a:cubicBezTo>
                    <a:pt x="2704" y="255"/>
                    <a:pt x="2694" y="259"/>
                    <a:pt x="2683" y="259"/>
                  </a:cubicBezTo>
                  <a:lnTo>
                    <a:pt x="2667" y="259"/>
                  </a:lnTo>
                  <a:lnTo>
                    <a:pt x="2696" y="248"/>
                  </a:lnTo>
                  <a:lnTo>
                    <a:pt x="2680" y="264"/>
                  </a:lnTo>
                  <a:lnTo>
                    <a:pt x="2664" y="280"/>
                  </a:lnTo>
                  <a:cubicBezTo>
                    <a:pt x="2661" y="283"/>
                    <a:pt x="2657" y="285"/>
                    <a:pt x="2653" y="287"/>
                  </a:cubicBezTo>
                  <a:lnTo>
                    <a:pt x="2621" y="303"/>
                  </a:lnTo>
                  <a:lnTo>
                    <a:pt x="2632" y="296"/>
                  </a:lnTo>
                  <a:lnTo>
                    <a:pt x="2616" y="312"/>
                  </a:lnTo>
                  <a:cubicBezTo>
                    <a:pt x="2608" y="319"/>
                    <a:pt x="2598" y="323"/>
                    <a:pt x="2587" y="323"/>
                  </a:cubicBezTo>
                  <a:lnTo>
                    <a:pt x="2571" y="323"/>
                  </a:lnTo>
                  <a:lnTo>
                    <a:pt x="2555" y="323"/>
                  </a:lnTo>
                  <a:lnTo>
                    <a:pt x="2584" y="312"/>
                  </a:lnTo>
                  <a:lnTo>
                    <a:pt x="2568" y="328"/>
                  </a:lnTo>
                  <a:lnTo>
                    <a:pt x="2552" y="344"/>
                  </a:lnTo>
                  <a:lnTo>
                    <a:pt x="2536" y="360"/>
                  </a:lnTo>
                  <a:lnTo>
                    <a:pt x="2520" y="376"/>
                  </a:lnTo>
                  <a:cubicBezTo>
                    <a:pt x="2512" y="383"/>
                    <a:pt x="2502" y="387"/>
                    <a:pt x="2491" y="387"/>
                  </a:cubicBezTo>
                  <a:lnTo>
                    <a:pt x="2475" y="387"/>
                  </a:lnTo>
                  <a:lnTo>
                    <a:pt x="2504" y="376"/>
                  </a:lnTo>
                  <a:lnTo>
                    <a:pt x="2488" y="392"/>
                  </a:lnTo>
                  <a:cubicBezTo>
                    <a:pt x="2480" y="399"/>
                    <a:pt x="2470" y="403"/>
                    <a:pt x="2459" y="403"/>
                  </a:cubicBezTo>
                  <a:lnTo>
                    <a:pt x="2443" y="403"/>
                  </a:lnTo>
                  <a:lnTo>
                    <a:pt x="2461" y="399"/>
                  </a:lnTo>
                  <a:lnTo>
                    <a:pt x="2429" y="415"/>
                  </a:lnTo>
                  <a:lnTo>
                    <a:pt x="2440" y="408"/>
                  </a:lnTo>
                  <a:lnTo>
                    <a:pt x="2424" y="424"/>
                  </a:lnTo>
                  <a:lnTo>
                    <a:pt x="2408" y="440"/>
                  </a:lnTo>
                  <a:lnTo>
                    <a:pt x="2392" y="456"/>
                  </a:lnTo>
                  <a:lnTo>
                    <a:pt x="2399" y="445"/>
                  </a:lnTo>
                  <a:lnTo>
                    <a:pt x="2383" y="477"/>
                  </a:lnTo>
                  <a:cubicBezTo>
                    <a:pt x="2376" y="491"/>
                    <a:pt x="2363" y="499"/>
                    <a:pt x="2347" y="499"/>
                  </a:cubicBezTo>
                  <a:lnTo>
                    <a:pt x="2331" y="499"/>
                  </a:lnTo>
                  <a:lnTo>
                    <a:pt x="2315" y="499"/>
                  </a:lnTo>
                  <a:lnTo>
                    <a:pt x="2344" y="488"/>
                  </a:lnTo>
                  <a:lnTo>
                    <a:pt x="2328" y="504"/>
                  </a:lnTo>
                  <a:cubicBezTo>
                    <a:pt x="2320" y="511"/>
                    <a:pt x="2310" y="515"/>
                    <a:pt x="2299" y="515"/>
                  </a:cubicBezTo>
                  <a:lnTo>
                    <a:pt x="2283" y="515"/>
                  </a:lnTo>
                  <a:lnTo>
                    <a:pt x="2319" y="493"/>
                  </a:lnTo>
                  <a:lnTo>
                    <a:pt x="2303" y="525"/>
                  </a:lnTo>
                  <a:cubicBezTo>
                    <a:pt x="2301" y="529"/>
                    <a:pt x="2299" y="533"/>
                    <a:pt x="2296" y="536"/>
                  </a:cubicBezTo>
                  <a:lnTo>
                    <a:pt x="2280" y="552"/>
                  </a:lnTo>
                  <a:lnTo>
                    <a:pt x="2287" y="541"/>
                  </a:lnTo>
                  <a:lnTo>
                    <a:pt x="2271" y="573"/>
                  </a:lnTo>
                  <a:cubicBezTo>
                    <a:pt x="2269" y="577"/>
                    <a:pt x="2267" y="581"/>
                    <a:pt x="2264" y="584"/>
                  </a:cubicBezTo>
                  <a:lnTo>
                    <a:pt x="2232" y="616"/>
                  </a:lnTo>
                  <a:lnTo>
                    <a:pt x="2216" y="632"/>
                  </a:lnTo>
                  <a:lnTo>
                    <a:pt x="2223" y="621"/>
                  </a:lnTo>
                  <a:lnTo>
                    <a:pt x="2207" y="653"/>
                  </a:lnTo>
                  <a:lnTo>
                    <a:pt x="2191" y="685"/>
                  </a:lnTo>
                  <a:cubicBezTo>
                    <a:pt x="2184" y="699"/>
                    <a:pt x="2171" y="707"/>
                    <a:pt x="2155" y="707"/>
                  </a:cubicBezTo>
                  <a:lnTo>
                    <a:pt x="2139" y="707"/>
                  </a:lnTo>
                  <a:lnTo>
                    <a:pt x="2168" y="696"/>
                  </a:lnTo>
                  <a:lnTo>
                    <a:pt x="2152" y="712"/>
                  </a:lnTo>
                  <a:cubicBezTo>
                    <a:pt x="2144" y="719"/>
                    <a:pt x="2134" y="723"/>
                    <a:pt x="2123" y="723"/>
                  </a:cubicBezTo>
                  <a:lnTo>
                    <a:pt x="2107" y="723"/>
                  </a:lnTo>
                  <a:lnTo>
                    <a:pt x="2091" y="723"/>
                  </a:lnTo>
                  <a:lnTo>
                    <a:pt x="2120" y="712"/>
                  </a:lnTo>
                  <a:lnTo>
                    <a:pt x="2104" y="728"/>
                  </a:lnTo>
                  <a:lnTo>
                    <a:pt x="2088" y="744"/>
                  </a:lnTo>
                  <a:cubicBezTo>
                    <a:pt x="2080" y="751"/>
                    <a:pt x="2070" y="755"/>
                    <a:pt x="2059" y="755"/>
                  </a:cubicBezTo>
                  <a:lnTo>
                    <a:pt x="2043" y="755"/>
                  </a:lnTo>
                  <a:lnTo>
                    <a:pt x="2061" y="751"/>
                  </a:lnTo>
                  <a:lnTo>
                    <a:pt x="2029" y="767"/>
                  </a:lnTo>
                  <a:lnTo>
                    <a:pt x="2047" y="749"/>
                  </a:lnTo>
                  <a:lnTo>
                    <a:pt x="2031" y="781"/>
                  </a:lnTo>
                  <a:lnTo>
                    <a:pt x="2015" y="813"/>
                  </a:lnTo>
                  <a:cubicBezTo>
                    <a:pt x="2008" y="827"/>
                    <a:pt x="1995" y="835"/>
                    <a:pt x="1979" y="835"/>
                  </a:cubicBezTo>
                  <a:lnTo>
                    <a:pt x="1963" y="835"/>
                  </a:lnTo>
                  <a:lnTo>
                    <a:pt x="1992" y="824"/>
                  </a:lnTo>
                  <a:lnTo>
                    <a:pt x="1976" y="840"/>
                  </a:lnTo>
                  <a:cubicBezTo>
                    <a:pt x="1968" y="847"/>
                    <a:pt x="1958" y="851"/>
                    <a:pt x="1947" y="851"/>
                  </a:cubicBezTo>
                  <a:lnTo>
                    <a:pt x="1931" y="851"/>
                  </a:lnTo>
                  <a:lnTo>
                    <a:pt x="1960" y="840"/>
                  </a:lnTo>
                  <a:lnTo>
                    <a:pt x="1944" y="856"/>
                  </a:lnTo>
                  <a:lnTo>
                    <a:pt x="1928" y="872"/>
                  </a:lnTo>
                  <a:lnTo>
                    <a:pt x="1912" y="888"/>
                  </a:lnTo>
                  <a:lnTo>
                    <a:pt x="1919" y="877"/>
                  </a:lnTo>
                  <a:lnTo>
                    <a:pt x="1903" y="909"/>
                  </a:lnTo>
                  <a:cubicBezTo>
                    <a:pt x="1901" y="913"/>
                    <a:pt x="1899" y="917"/>
                    <a:pt x="1896" y="920"/>
                  </a:cubicBezTo>
                  <a:lnTo>
                    <a:pt x="1880" y="936"/>
                  </a:lnTo>
                  <a:lnTo>
                    <a:pt x="1887" y="925"/>
                  </a:lnTo>
                  <a:lnTo>
                    <a:pt x="1871" y="957"/>
                  </a:lnTo>
                  <a:cubicBezTo>
                    <a:pt x="1867" y="965"/>
                    <a:pt x="1861" y="971"/>
                    <a:pt x="1853" y="975"/>
                  </a:cubicBezTo>
                  <a:lnTo>
                    <a:pt x="1821" y="991"/>
                  </a:lnTo>
                  <a:lnTo>
                    <a:pt x="1832" y="984"/>
                  </a:lnTo>
                  <a:lnTo>
                    <a:pt x="1816" y="1000"/>
                  </a:lnTo>
                  <a:cubicBezTo>
                    <a:pt x="1808" y="1007"/>
                    <a:pt x="1798" y="1011"/>
                    <a:pt x="1787" y="1011"/>
                  </a:cubicBezTo>
                  <a:lnTo>
                    <a:pt x="1771" y="1011"/>
                  </a:lnTo>
                  <a:lnTo>
                    <a:pt x="1800" y="1000"/>
                  </a:lnTo>
                  <a:lnTo>
                    <a:pt x="1784" y="1016"/>
                  </a:lnTo>
                  <a:lnTo>
                    <a:pt x="1768" y="1032"/>
                  </a:lnTo>
                  <a:lnTo>
                    <a:pt x="1775" y="1021"/>
                  </a:lnTo>
                  <a:lnTo>
                    <a:pt x="1759" y="1053"/>
                  </a:lnTo>
                  <a:cubicBezTo>
                    <a:pt x="1752" y="1067"/>
                    <a:pt x="1739" y="1075"/>
                    <a:pt x="1723" y="1075"/>
                  </a:cubicBezTo>
                  <a:lnTo>
                    <a:pt x="1707" y="1075"/>
                  </a:lnTo>
                  <a:lnTo>
                    <a:pt x="1736" y="1064"/>
                  </a:lnTo>
                  <a:lnTo>
                    <a:pt x="1720" y="1080"/>
                  </a:lnTo>
                  <a:lnTo>
                    <a:pt x="1704" y="1096"/>
                  </a:lnTo>
                  <a:cubicBezTo>
                    <a:pt x="1696" y="1103"/>
                    <a:pt x="1686" y="1107"/>
                    <a:pt x="1675" y="1107"/>
                  </a:cubicBezTo>
                  <a:lnTo>
                    <a:pt x="1659" y="1107"/>
                  </a:lnTo>
                  <a:lnTo>
                    <a:pt x="1688" y="1096"/>
                  </a:lnTo>
                  <a:lnTo>
                    <a:pt x="1672" y="1112"/>
                  </a:lnTo>
                  <a:cubicBezTo>
                    <a:pt x="1669" y="1115"/>
                    <a:pt x="1665" y="1117"/>
                    <a:pt x="1661" y="1119"/>
                  </a:cubicBezTo>
                  <a:lnTo>
                    <a:pt x="1629" y="1135"/>
                  </a:lnTo>
                  <a:cubicBezTo>
                    <a:pt x="1624" y="1138"/>
                    <a:pt x="1618" y="1139"/>
                    <a:pt x="1611" y="1139"/>
                  </a:cubicBezTo>
                  <a:lnTo>
                    <a:pt x="1595" y="1139"/>
                  </a:lnTo>
                  <a:lnTo>
                    <a:pt x="1624" y="1128"/>
                  </a:lnTo>
                  <a:lnTo>
                    <a:pt x="1608" y="1144"/>
                  </a:lnTo>
                  <a:cubicBezTo>
                    <a:pt x="1600" y="1151"/>
                    <a:pt x="1590" y="1155"/>
                    <a:pt x="1579" y="1155"/>
                  </a:cubicBezTo>
                  <a:lnTo>
                    <a:pt x="1563" y="1155"/>
                  </a:lnTo>
                  <a:lnTo>
                    <a:pt x="1599" y="1133"/>
                  </a:lnTo>
                  <a:lnTo>
                    <a:pt x="1583" y="1165"/>
                  </a:lnTo>
                  <a:cubicBezTo>
                    <a:pt x="1576" y="1179"/>
                    <a:pt x="1563" y="1187"/>
                    <a:pt x="1547" y="1187"/>
                  </a:cubicBezTo>
                  <a:lnTo>
                    <a:pt x="1531" y="1187"/>
                  </a:lnTo>
                  <a:lnTo>
                    <a:pt x="1560" y="1176"/>
                  </a:lnTo>
                  <a:lnTo>
                    <a:pt x="1544" y="1192"/>
                  </a:lnTo>
                  <a:cubicBezTo>
                    <a:pt x="1536" y="1199"/>
                    <a:pt x="1526" y="1203"/>
                    <a:pt x="1515" y="1203"/>
                  </a:cubicBezTo>
                  <a:lnTo>
                    <a:pt x="1499" y="1203"/>
                  </a:lnTo>
                  <a:lnTo>
                    <a:pt x="1483" y="1203"/>
                  </a:lnTo>
                  <a:lnTo>
                    <a:pt x="1467" y="1203"/>
                  </a:lnTo>
                  <a:lnTo>
                    <a:pt x="1496" y="1192"/>
                  </a:lnTo>
                  <a:lnTo>
                    <a:pt x="1480" y="1208"/>
                  </a:lnTo>
                  <a:lnTo>
                    <a:pt x="1490" y="1189"/>
                  </a:lnTo>
                  <a:lnTo>
                    <a:pt x="1474" y="1253"/>
                  </a:lnTo>
                  <a:cubicBezTo>
                    <a:pt x="1470" y="1271"/>
                    <a:pt x="1454" y="1283"/>
                    <a:pt x="1435" y="1283"/>
                  </a:cubicBezTo>
                  <a:lnTo>
                    <a:pt x="1403" y="1283"/>
                  </a:lnTo>
                  <a:lnTo>
                    <a:pt x="1387" y="1283"/>
                  </a:lnTo>
                  <a:lnTo>
                    <a:pt x="1416" y="1272"/>
                  </a:lnTo>
                  <a:lnTo>
                    <a:pt x="1400" y="1288"/>
                  </a:lnTo>
                  <a:cubicBezTo>
                    <a:pt x="1392" y="1295"/>
                    <a:pt x="1382" y="1299"/>
                    <a:pt x="1371" y="1299"/>
                  </a:cubicBezTo>
                  <a:lnTo>
                    <a:pt x="1355" y="1299"/>
                  </a:lnTo>
                  <a:lnTo>
                    <a:pt x="1339" y="1299"/>
                  </a:lnTo>
                  <a:lnTo>
                    <a:pt x="1368" y="1288"/>
                  </a:lnTo>
                  <a:lnTo>
                    <a:pt x="1352" y="1304"/>
                  </a:lnTo>
                  <a:lnTo>
                    <a:pt x="1336" y="1320"/>
                  </a:lnTo>
                  <a:lnTo>
                    <a:pt x="1320" y="1336"/>
                  </a:lnTo>
                  <a:cubicBezTo>
                    <a:pt x="1312" y="1343"/>
                    <a:pt x="1302" y="1347"/>
                    <a:pt x="1291" y="1347"/>
                  </a:cubicBezTo>
                  <a:lnTo>
                    <a:pt x="1275" y="1347"/>
                  </a:lnTo>
                  <a:lnTo>
                    <a:pt x="1311" y="1325"/>
                  </a:lnTo>
                  <a:lnTo>
                    <a:pt x="1295" y="1357"/>
                  </a:lnTo>
                  <a:cubicBezTo>
                    <a:pt x="1293" y="1361"/>
                    <a:pt x="1291" y="1365"/>
                    <a:pt x="1288" y="1368"/>
                  </a:cubicBezTo>
                  <a:lnTo>
                    <a:pt x="1272" y="1384"/>
                  </a:lnTo>
                  <a:cubicBezTo>
                    <a:pt x="1264" y="1391"/>
                    <a:pt x="1254" y="1395"/>
                    <a:pt x="1243" y="1395"/>
                  </a:cubicBezTo>
                  <a:lnTo>
                    <a:pt x="1211" y="1395"/>
                  </a:lnTo>
                  <a:lnTo>
                    <a:pt x="1240" y="1384"/>
                  </a:lnTo>
                  <a:lnTo>
                    <a:pt x="1224" y="1400"/>
                  </a:lnTo>
                  <a:lnTo>
                    <a:pt x="1231" y="1389"/>
                  </a:lnTo>
                  <a:lnTo>
                    <a:pt x="1215" y="1421"/>
                  </a:lnTo>
                  <a:cubicBezTo>
                    <a:pt x="1213" y="1425"/>
                    <a:pt x="1211" y="1429"/>
                    <a:pt x="1208" y="1432"/>
                  </a:cubicBezTo>
                  <a:lnTo>
                    <a:pt x="1192" y="1448"/>
                  </a:lnTo>
                  <a:lnTo>
                    <a:pt x="1176" y="1464"/>
                  </a:lnTo>
                  <a:cubicBezTo>
                    <a:pt x="1168" y="1471"/>
                    <a:pt x="1158" y="1475"/>
                    <a:pt x="1147" y="1475"/>
                  </a:cubicBezTo>
                  <a:lnTo>
                    <a:pt x="1131" y="1475"/>
                  </a:lnTo>
                  <a:lnTo>
                    <a:pt x="1115" y="1475"/>
                  </a:lnTo>
                  <a:lnTo>
                    <a:pt x="1153" y="1448"/>
                  </a:lnTo>
                  <a:lnTo>
                    <a:pt x="1137" y="1496"/>
                  </a:lnTo>
                  <a:lnTo>
                    <a:pt x="1121" y="1544"/>
                  </a:lnTo>
                  <a:cubicBezTo>
                    <a:pt x="1119" y="1550"/>
                    <a:pt x="1116" y="1555"/>
                    <a:pt x="1112" y="1560"/>
                  </a:cubicBezTo>
                  <a:lnTo>
                    <a:pt x="1096" y="1576"/>
                  </a:lnTo>
                  <a:lnTo>
                    <a:pt x="1080" y="1592"/>
                  </a:lnTo>
                  <a:lnTo>
                    <a:pt x="1064" y="1608"/>
                  </a:lnTo>
                  <a:cubicBezTo>
                    <a:pt x="1061" y="1611"/>
                    <a:pt x="1057" y="1613"/>
                    <a:pt x="1053" y="1615"/>
                  </a:cubicBezTo>
                  <a:lnTo>
                    <a:pt x="1021" y="1631"/>
                  </a:lnTo>
                  <a:cubicBezTo>
                    <a:pt x="1016" y="1634"/>
                    <a:pt x="1010" y="1635"/>
                    <a:pt x="1003" y="1635"/>
                  </a:cubicBezTo>
                  <a:lnTo>
                    <a:pt x="987" y="1635"/>
                  </a:lnTo>
                  <a:lnTo>
                    <a:pt x="1016" y="1624"/>
                  </a:lnTo>
                  <a:lnTo>
                    <a:pt x="1000" y="1640"/>
                  </a:lnTo>
                  <a:lnTo>
                    <a:pt x="984" y="1656"/>
                  </a:lnTo>
                  <a:cubicBezTo>
                    <a:pt x="976" y="1663"/>
                    <a:pt x="966" y="1667"/>
                    <a:pt x="955" y="1667"/>
                  </a:cubicBezTo>
                  <a:lnTo>
                    <a:pt x="939" y="1667"/>
                  </a:lnTo>
                  <a:lnTo>
                    <a:pt x="975" y="1645"/>
                  </a:lnTo>
                  <a:lnTo>
                    <a:pt x="959" y="1677"/>
                  </a:lnTo>
                  <a:lnTo>
                    <a:pt x="943" y="1709"/>
                  </a:lnTo>
                  <a:cubicBezTo>
                    <a:pt x="941" y="1713"/>
                    <a:pt x="939" y="1717"/>
                    <a:pt x="936" y="1720"/>
                  </a:cubicBezTo>
                  <a:lnTo>
                    <a:pt x="920" y="1736"/>
                  </a:lnTo>
                  <a:lnTo>
                    <a:pt x="904" y="1752"/>
                  </a:lnTo>
                  <a:cubicBezTo>
                    <a:pt x="896" y="1759"/>
                    <a:pt x="886" y="1763"/>
                    <a:pt x="875" y="1763"/>
                  </a:cubicBezTo>
                  <a:lnTo>
                    <a:pt x="859" y="1763"/>
                  </a:lnTo>
                  <a:lnTo>
                    <a:pt x="895" y="1741"/>
                  </a:lnTo>
                  <a:lnTo>
                    <a:pt x="879" y="1773"/>
                  </a:lnTo>
                  <a:cubicBezTo>
                    <a:pt x="872" y="1787"/>
                    <a:pt x="859" y="1795"/>
                    <a:pt x="843" y="1795"/>
                  </a:cubicBezTo>
                  <a:lnTo>
                    <a:pt x="811" y="1795"/>
                  </a:lnTo>
                  <a:lnTo>
                    <a:pt x="840" y="1784"/>
                  </a:lnTo>
                  <a:lnTo>
                    <a:pt x="824" y="1800"/>
                  </a:lnTo>
                  <a:lnTo>
                    <a:pt x="831" y="1789"/>
                  </a:lnTo>
                  <a:lnTo>
                    <a:pt x="815" y="1821"/>
                  </a:lnTo>
                  <a:cubicBezTo>
                    <a:pt x="808" y="1835"/>
                    <a:pt x="795" y="1843"/>
                    <a:pt x="779" y="1843"/>
                  </a:cubicBezTo>
                  <a:lnTo>
                    <a:pt x="763" y="1843"/>
                  </a:lnTo>
                  <a:lnTo>
                    <a:pt x="792" y="1832"/>
                  </a:lnTo>
                  <a:lnTo>
                    <a:pt x="776" y="1848"/>
                  </a:lnTo>
                  <a:lnTo>
                    <a:pt x="760" y="1864"/>
                  </a:lnTo>
                  <a:cubicBezTo>
                    <a:pt x="752" y="1871"/>
                    <a:pt x="742" y="1875"/>
                    <a:pt x="731" y="1875"/>
                  </a:cubicBezTo>
                  <a:lnTo>
                    <a:pt x="715" y="1875"/>
                  </a:lnTo>
                  <a:lnTo>
                    <a:pt x="744" y="1864"/>
                  </a:lnTo>
                  <a:lnTo>
                    <a:pt x="728" y="1880"/>
                  </a:lnTo>
                  <a:lnTo>
                    <a:pt x="712" y="1896"/>
                  </a:lnTo>
                  <a:cubicBezTo>
                    <a:pt x="704" y="1903"/>
                    <a:pt x="694" y="1907"/>
                    <a:pt x="683" y="1907"/>
                  </a:cubicBezTo>
                  <a:lnTo>
                    <a:pt x="667" y="1907"/>
                  </a:lnTo>
                  <a:lnTo>
                    <a:pt x="696" y="1896"/>
                  </a:lnTo>
                  <a:lnTo>
                    <a:pt x="680" y="1912"/>
                  </a:lnTo>
                  <a:lnTo>
                    <a:pt x="687" y="1901"/>
                  </a:lnTo>
                  <a:lnTo>
                    <a:pt x="671" y="1933"/>
                  </a:lnTo>
                  <a:cubicBezTo>
                    <a:pt x="667" y="1941"/>
                    <a:pt x="661" y="1947"/>
                    <a:pt x="653" y="1951"/>
                  </a:cubicBezTo>
                  <a:lnTo>
                    <a:pt x="621" y="1967"/>
                  </a:lnTo>
                  <a:lnTo>
                    <a:pt x="632" y="1960"/>
                  </a:lnTo>
                  <a:lnTo>
                    <a:pt x="616" y="1976"/>
                  </a:lnTo>
                  <a:lnTo>
                    <a:pt x="623" y="1965"/>
                  </a:lnTo>
                  <a:lnTo>
                    <a:pt x="607" y="1997"/>
                  </a:lnTo>
                  <a:cubicBezTo>
                    <a:pt x="605" y="2001"/>
                    <a:pt x="603" y="2005"/>
                    <a:pt x="600" y="2008"/>
                  </a:cubicBezTo>
                  <a:lnTo>
                    <a:pt x="584" y="2024"/>
                  </a:lnTo>
                  <a:lnTo>
                    <a:pt x="568" y="2040"/>
                  </a:lnTo>
                  <a:lnTo>
                    <a:pt x="552" y="2056"/>
                  </a:lnTo>
                  <a:cubicBezTo>
                    <a:pt x="544" y="2063"/>
                    <a:pt x="534" y="2067"/>
                    <a:pt x="523" y="2067"/>
                  </a:cubicBezTo>
                  <a:lnTo>
                    <a:pt x="507" y="2067"/>
                  </a:lnTo>
                  <a:lnTo>
                    <a:pt x="536" y="2056"/>
                  </a:lnTo>
                  <a:lnTo>
                    <a:pt x="520" y="2072"/>
                  </a:lnTo>
                  <a:lnTo>
                    <a:pt x="504" y="2088"/>
                  </a:lnTo>
                  <a:lnTo>
                    <a:pt x="511" y="2077"/>
                  </a:lnTo>
                  <a:lnTo>
                    <a:pt x="495" y="2109"/>
                  </a:lnTo>
                  <a:cubicBezTo>
                    <a:pt x="493" y="2113"/>
                    <a:pt x="491" y="2117"/>
                    <a:pt x="488" y="2120"/>
                  </a:cubicBezTo>
                  <a:lnTo>
                    <a:pt x="472" y="2136"/>
                  </a:lnTo>
                  <a:cubicBezTo>
                    <a:pt x="464" y="2143"/>
                    <a:pt x="454" y="2147"/>
                    <a:pt x="443" y="2147"/>
                  </a:cubicBezTo>
                  <a:lnTo>
                    <a:pt x="411" y="2147"/>
                  </a:lnTo>
                  <a:lnTo>
                    <a:pt x="440" y="2136"/>
                  </a:lnTo>
                  <a:lnTo>
                    <a:pt x="424" y="2152"/>
                  </a:lnTo>
                  <a:lnTo>
                    <a:pt x="408" y="2168"/>
                  </a:lnTo>
                  <a:lnTo>
                    <a:pt x="392" y="2184"/>
                  </a:lnTo>
                  <a:lnTo>
                    <a:pt x="376" y="2200"/>
                  </a:lnTo>
                  <a:lnTo>
                    <a:pt x="383" y="2189"/>
                  </a:lnTo>
                  <a:lnTo>
                    <a:pt x="367" y="2221"/>
                  </a:lnTo>
                  <a:lnTo>
                    <a:pt x="351" y="2253"/>
                  </a:lnTo>
                  <a:cubicBezTo>
                    <a:pt x="344" y="2267"/>
                    <a:pt x="331" y="2275"/>
                    <a:pt x="315" y="2275"/>
                  </a:cubicBezTo>
                  <a:lnTo>
                    <a:pt x="299" y="2275"/>
                  </a:lnTo>
                  <a:lnTo>
                    <a:pt x="335" y="2253"/>
                  </a:lnTo>
                  <a:lnTo>
                    <a:pt x="319" y="2285"/>
                  </a:lnTo>
                  <a:cubicBezTo>
                    <a:pt x="312" y="2299"/>
                    <a:pt x="299" y="2307"/>
                    <a:pt x="283" y="2307"/>
                  </a:cubicBezTo>
                  <a:lnTo>
                    <a:pt x="267" y="2307"/>
                  </a:lnTo>
                  <a:lnTo>
                    <a:pt x="296" y="2296"/>
                  </a:lnTo>
                  <a:lnTo>
                    <a:pt x="280" y="2312"/>
                  </a:lnTo>
                  <a:lnTo>
                    <a:pt x="287" y="2301"/>
                  </a:lnTo>
                  <a:lnTo>
                    <a:pt x="271" y="2333"/>
                  </a:lnTo>
                  <a:cubicBezTo>
                    <a:pt x="264" y="2347"/>
                    <a:pt x="251" y="2355"/>
                    <a:pt x="235" y="2355"/>
                  </a:cubicBezTo>
                  <a:lnTo>
                    <a:pt x="203" y="2355"/>
                  </a:lnTo>
                  <a:lnTo>
                    <a:pt x="232" y="2344"/>
                  </a:lnTo>
                  <a:lnTo>
                    <a:pt x="216" y="2360"/>
                  </a:lnTo>
                  <a:lnTo>
                    <a:pt x="200" y="2376"/>
                  </a:lnTo>
                  <a:lnTo>
                    <a:pt x="207" y="2365"/>
                  </a:lnTo>
                  <a:lnTo>
                    <a:pt x="191" y="2397"/>
                  </a:lnTo>
                  <a:cubicBezTo>
                    <a:pt x="184" y="2411"/>
                    <a:pt x="171" y="2419"/>
                    <a:pt x="155" y="2419"/>
                  </a:cubicBezTo>
                  <a:lnTo>
                    <a:pt x="139" y="2419"/>
                  </a:lnTo>
                  <a:lnTo>
                    <a:pt x="175" y="2397"/>
                  </a:lnTo>
                  <a:lnTo>
                    <a:pt x="159" y="2429"/>
                  </a:lnTo>
                  <a:cubicBezTo>
                    <a:pt x="157" y="2433"/>
                    <a:pt x="155" y="2437"/>
                    <a:pt x="152" y="2440"/>
                  </a:cubicBezTo>
                  <a:lnTo>
                    <a:pt x="136" y="2456"/>
                  </a:lnTo>
                  <a:lnTo>
                    <a:pt x="143" y="2445"/>
                  </a:lnTo>
                  <a:lnTo>
                    <a:pt x="127" y="2477"/>
                  </a:lnTo>
                  <a:lnTo>
                    <a:pt x="111" y="2509"/>
                  </a:lnTo>
                  <a:cubicBezTo>
                    <a:pt x="104" y="2523"/>
                    <a:pt x="91" y="2531"/>
                    <a:pt x="75" y="2531"/>
                  </a:cubicBezTo>
                  <a:lnTo>
                    <a:pt x="59" y="2531"/>
                  </a:lnTo>
                  <a:lnTo>
                    <a:pt x="88" y="2520"/>
                  </a:lnTo>
                  <a:lnTo>
                    <a:pt x="72" y="2536"/>
                  </a:lnTo>
                  <a:cubicBezTo>
                    <a:pt x="56" y="2551"/>
                    <a:pt x="31" y="2551"/>
                    <a:pt x="15" y="2536"/>
                  </a:cubicBezTo>
                  <a:cubicBezTo>
                    <a:pt x="0" y="2520"/>
                    <a:pt x="0" y="2495"/>
                    <a:pt x="15" y="2479"/>
                  </a:cubicBezTo>
                  <a:close/>
                </a:path>
              </a:pathLst>
            </a:custGeom>
            <a:grpFill/>
            <a:ln w="4763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A5545A5-8250-407D-81CC-3EDC384A9EFA}"/>
              </a:ext>
            </a:extLst>
          </p:cNvPr>
          <p:cNvGrpSpPr/>
          <p:nvPr/>
        </p:nvGrpSpPr>
        <p:grpSpPr>
          <a:xfrm>
            <a:off x="925433" y="3344689"/>
            <a:ext cx="3515779" cy="1576387"/>
            <a:chOff x="925433" y="3275013"/>
            <a:chExt cx="3515779" cy="1576387"/>
          </a:xfrm>
          <a:solidFill>
            <a:srgbClr val="6B4487"/>
          </a:solidFill>
        </p:grpSpPr>
        <p:sp>
          <p:nvSpPr>
            <p:cNvPr id="216" name="Freeform 41">
              <a:extLst>
                <a:ext uri="{FF2B5EF4-FFF2-40B4-BE49-F238E27FC236}">
                  <a16:creationId xmlns:a16="http://schemas.microsoft.com/office/drawing/2014/main" id="{FFADFAD9-19C3-48C7-8A8A-F38FBC8DE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433" y="3937000"/>
              <a:ext cx="1951181" cy="914400"/>
            </a:xfrm>
            <a:custGeom>
              <a:avLst/>
              <a:gdLst>
                <a:gd name="T0" fmla="*/ 140 w 3574"/>
                <a:gd name="T1" fmla="*/ 2753 h 2917"/>
                <a:gd name="T2" fmla="*/ 252 w 3574"/>
                <a:gd name="T3" fmla="*/ 2673 h 2917"/>
                <a:gd name="T4" fmla="*/ 380 w 3574"/>
                <a:gd name="T5" fmla="*/ 2593 h 2917"/>
                <a:gd name="T6" fmla="*/ 492 w 3574"/>
                <a:gd name="T7" fmla="*/ 2529 h 2917"/>
                <a:gd name="T8" fmla="*/ 616 w 3574"/>
                <a:gd name="T9" fmla="*/ 2405 h 2917"/>
                <a:gd name="T10" fmla="*/ 700 w 3574"/>
                <a:gd name="T11" fmla="*/ 2305 h 2917"/>
                <a:gd name="T12" fmla="*/ 805 w 3574"/>
                <a:gd name="T13" fmla="*/ 2220 h 2917"/>
                <a:gd name="T14" fmla="*/ 917 w 3574"/>
                <a:gd name="T15" fmla="*/ 2140 h 2917"/>
                <a:gd name="T16" fmla="*/ 1048 w 3574"/>
                <a:gd name="T17" fmla="*/ 1989 h 2917"/>
                <a:gd name="T18" fmla="*/ 1192 w 3574"/>
                <a:gd name="T19" fmla="*/ 1925 h 2917"/>
                <a:gd name="T20" fmla="*/ 1260 w 3574"/>
                <a:gd name="T21" fmla="*/ 1825 h 2917"/>
                <a:gd name="T22" fmla="*/ 1356 w 3574"/>
                <a:gd name="T23" fmla="*/ 1777 h 2917"/>
                <a:gd name="T24" fmla="*/ 1500 w 3574"/>
                <a:gd name="T25" fmla="*/ 1617 h 2917"/>
                <a:gd name="T26" fmla="*/ 1612 w 3574"/>
                <a:gd name="T27" fmla="*/ 1521 h 2917"/>
                <a:gd name="T28" fmla="*/ 1724 w 3574"/>
                <a:gd name="T29" fmla="*/ 1425 h 2917"/>
                <a:gd name="T30" fmla="*/ 1864 w 3574"/>
                <a:gd name="T31" fmla="*/ 1317 h 2917"/>
                <a:gd name="T32" fmla="*/ 1976 w 3574"/>
                <a:gd name="T33" fmla="*/ 1253 h 2917"/>
                <a:gd name="T34" fmla="*/ 2044 w 3574"/>
                <a:gd name="T35" fmla="*/ 1217 h 2917"/>
                <a:gd name="T36" fmla="*/ 2216 w 3574"/>
                <a:gd name="T37" fmla="*/ 1093 h 2917"/>
                <a:gd name="T38" fmla="*/ 2328 w 3574"/>
                <a:gd name="T39" fmla="*/ 949 h 2917"/>
                <a:gd name="T40" fmla="*/ 2412 w 3574"/>
                <a:gd name="T41" fmla="*/ 833 h 2917"/>
                <a:gd name="T42" fmla="*/ 2533 w 3574"/>
                <a:gd name="T43" fmla="*/ 748 h 2917"/>
                <a:gd name="T44" fmla="*/ 2652 w 3574"/>
                <a:gd name="T45" fmla="*/ 657 h 2917"/>
                <a:gd name="T46" fmla="*/ 2764 w 3574"/>
                <a:gd name="T47" fmla="*/ 609 h 2917"/>
                <a:gd name="T48" fmla="*/ 2871 w 3574"/>
                <a:gd name="T49" fmla="*/ 522 h 2917"/>
                <a:gd name="T50" fmla="*/ 2988 w 3574"/>
                <a:gd name="T51" fmla="*/ 465 h 2917"/>
                <a:gd name="T52" fmla="*/ 3093 w 3574"/>
                <a:gd name="T53" fmla="*/ 396 h 2917"/>
                <a:gd name="T54" fmla="*/ 3196 w 3574"/>
                <a:gd name="T55" fmla="*/ 289 h 2917"/>
                <a:gd name="T56" fmla="*/ 3301 w 3574"/>
                <a:gd name="T57" fmla="*/ 236 h 2917"/>
                <a:gd name="T58" fmla="*/ 3404 w 3574"/>
                <a:gd name="T59" fmla="*/ 113 h 2917"/>
                <a:gd name="T60" fmla="*/ 3514 w 3574"/>
                <a:gd name="T61" fmla="*/ 97 h 2917"/>
                <a:gd name="T62" fmla="*/ 3429 w 3574"/>
                <a:gd name="T63" fmla="*/ 218 h 2917"/>
                <a:gd name="T64" fmla="*/ 3306 w 3574"/>
                <a:gd name="T65" fmla="*/ 305 h 2917"/>
                <a:gd name="T66" fmla="*/ 3228 w 3574"/>
                <a:gd name="T67" fmla="*/ 351 h 2917"/>
                <a:gd name="T68" fmla="*/ 3093 w 3574"/>
                <a:gd name="T69" fmla="*/ 506 h 2917"/>
                <a:gd name="T70" fmla="*/ 2968 w 3574"/>
                <a:gd name="T71" fmla="*/ 549 h 2917"/>
                <a:gd name="T72" fmla="*/ 2856 w 3574"/>
                <a:gd name="T73" fmla="*/ 661 h 2917"/>
                <a:gd name="T74" fmla="*/ 2789 w 3574"/>
                <a:gd name="T75" fmla="*/ 682 h 2917"/>
                <a:gd name="T76" fmla="*/ 2632 w 3574"/>
                <a:gd name="T77" fmla="*/ 757 h 2917"/>
                <a:gd name="T78" fmla="*/ 2549 w 3574"/>
                <a:gd name="T79" fmla="*/ 842 h 2917"/>
                <a:gd name="T80" fmla="*/ 2428 w 3574"/>
                <a:gd name="T81" fmla="*/ 943 h 2917"/>
                <a:gd name="T82" fmla="*/ 2316 w 3574"/>
                <a:gd name="T83" fmla="*/ 1023 h 2917"/>
                <a:gd name="T84" fmla="*/ 2197 w 3574"/>
                <a:gd name="T85" fmla="*/ 1194 h 2917"/>
                <a:gd name="T86" fmla="*/ 2069 w 3574"/>
                <a:gd name="T87" fmla="*/ 1274 h 2917"/>
                <a:gd name="T88" fmla="*/ 1980 w 3574"/>
                <a:gd name="T89" fmla="*/ 1327 h 2917"/>
                <a:gd name="T90" fmla="*/ 1845 w 3574"/>
                <a:gd name="T91" fmla="*/ 1418 h 2917"/>
                <a:gd name="T92" fmla="*/ 1749 w 3574"/>
                <a:gd name="T93" fmla="*/ 1498 h 2917"/>
                <a:gd name="T94" fmla="*/ 1628 w 3574"/>
                <a:gd name="T95" fmla="*/ 1615 h 2917"/>
                <a:gd name="T96" fmla="*/ 1518 w 3574"/>
                <a:gd name="T97" fmla="*/ 1690 h 2917"/>
                <a:gd name="T98" fmla="*/ 1388 w 3574"/>
                <a:gd name="T99" fmla="*/ 1855 h 2917"/>
                <a:gd name="T100" fmla="*/ 1256 w 3574"/>
                <a:gd name="T101" fmla="*/ 1941 h 2917"/>
                <a:gd name="T102" fmla="*/ 1173 w 3574"/>
                <a:gd name="T103" fmla="*/ 2010 h 2917"/>
                <a:gd name="T104" fmla="*/ 1054 w 3574"/>
                <a:gd name="T105" fmla="*/ 2106 h 2917"/>
                <a:gd name="T106" fmla="*/ 949 w 3574"/>
                <a:gd name="T107" fmla="*/ 2202 h 2917"/>
                <a:gd name="T108" fmla="*/ 837 w 3574"/>
                <a:gd name="T109" fmla="*/ 2298 h 2917"/>
                <a:gd name="T110" fmla="*/ 709 w 3574"/>
                <a:gd name="T111" fmla="*/ 2394 h 2917"/>
                <a:gd name="T112" fmla="*/ 613 w 3574"/>
                <a:gd name="T113" fmla="*/ 2506 h 2917"/>
                <a:gd name="T114" fmla="*/ 472 w 3574"/>
                <a:gd name="T115" fmla="*/ 2613 h 2917"/>
                <a:gd name="T116" fmla="*/ 360 w 3574"/>
                <a:gd name="T117" fmla="*/ 2693 h 2917"/>
                <a:gd name="T118" fmla="*/ 277 w 3574"/>
                <a:gd name="T119" fmla="*/ 2746 h 2917"/>
                <a:gd name="T120" fmla="*/ 138 w 3574"/>
                <a:gd name="T121" fmla="*/ 2865 h 2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74" h="2917">
                  <a:moveTo>
                    <a:pt x="40" y="2837"/>
                  </a:moveTo>
                  <a:lnTo>
                    <a:pt x="56" y="2837"/>
                  </a:lnTo>
                  <a:lnTo>
                    <a:pt x="72" y="2837"/>
                  </a:lnTo>
                  <a:lnTo>
                    <a:pt x="37" y="2860"/>
                  </a:lnTo>
                  <a:lnTo>
                    <a:pt x="53" y="2828"/>
                  </a:lnTo>
                  <a:cubicBezTo>
                    <a:pt x="57" y="2820"/>
                    <a:pt x="63" y="2814"/>
                    <a:pt x="71" y="2810"/>
                  </a:cubicBezTo>
                  <a:lnTo>
                    <a:pt x="103" y="2794"/>
                  </a:lnTo>
                  <a:lnTo>
                    <a:pt x="92" y="2801"/>
                  </a:lnTo>
                  <a:lnTo>
                    <a:pt x="108" y="2785"/>
                  </a:lnTo>
                  <a:lnTo>
                    <a:pt x="124" y="2769"/>
                  </a:lnTo>
                  <a:lnTo>
                    <a:pt x="140" y="2753"/>
                  </a:lnTo>
                  <a:lnTo>
                    <a:pt x="156" y="2737"/>
                  </a:lnTo>
                  <a:cubicBezTo>
                    <a:pt x="164" y="2730"/>
                    <a:pt x="174" y="2725"/>
                    <a:pt x="184" y="2725"/>
                  </a:cubicBezTo>
                  <a:lnTo>
                    <a:pt x="200" y="2725"/>
                  </a:lnTo>
                  <a:lnTo>
                    <a:pt x="172" y="2737"/>
                  </a:lnTo>
                  <a:lnTo>
                    <a:pt x="188" y="2721"/>
                  </a:lnTo>
                  <a:lnTo>
                    <a:pt x="204" y="2705"/>
                  </a:lnTo>
                  <a:lnTo>
                    <a:pt x="220" y="2689"/>
                  </a:lnTo>
                  <a:lnTo>
                    <a:pt x="236" y="2673"/>
                  </a:lnTo>
                  <a:cubicBezTo>
                    <a:pt x="244" y="2666"/>
                    <a:pt x="254" y="2661"/>
                    <a:pt x="264" y="2661"/>
                  </a:cubicBezTo>
                  <a:lnTo>
                    <a:pt x="280" y="2661"/>
                  </a:lnTo>
                  <a:lnTo>
                    <a:pt x="252" y="2673"/>
                  </a:lnTo>
                  <a:lnTo>
                    <a:pt x="284" y="2641"/>
                  </a:lnTo>
                  <a:cubicBezTo>
                    <a:pt x="292" y="2634"/>
                    <a:pt x="302" y="2629"/>
                    <a:pt x="312" y="2629"/>
                  </a:cubicBezTo>
                  <a:lnTo>
                    <a:pt x="328" y="2629"/>
                  </a:lnTo>
                  <a:lnTo>
                    <a:pt x="300" y="2641"/>
                  </a:lnTo>
                  <a:lnTo>
                    <a:pt x="316" y="2625"/>
                  </a:lnTo>
                  <a:cubicBezTo>
                    <a:pt x="324" y="2618"/>
                    <a:pt x="334" y="2613"/>
                    <a:pt x="344" y="2613"/>
                  </a:cubicBezTo>
                  <a:lnTo>
                    <a:pt x="360" y="2613"/>
                  </a:lnTo>
                  <a:lnTo>
                    <a:pt x="376" y="2613"/>
                  </a:lnTo>
                  <a:lnTo>
                    <a:pt x="348" y="2625"/>
                  </a:lnTo>
                  <a:lnTo>
                    <a:pt x="364" y="2609"/>
                  </a:lnTo>
                  <a:lnTo>
                    <a:pt x="380" y="2593"/>
                  </a:lnTo>
                  <a:lnTo>
                    <a:pt x="396" y="2577"/>
                  </a:lnTo>
                  <a:cubicBezTo>
                    <a:pt x="404" y="2570"/>
                    <a:pt x="414" y="2565"/>
                    <a:pt x="424" y="2565"/>
                  </a:cubicBezTo>
                  <a:lnTo>
                    <a:pt x="440" y="2565"/>
                  </a:lnTo>
                  <a:lnTo>
                    <a:pt x="405" y="2588"/>
                  </a:lnTo>
                  <a:lnTo>
                    <a:pt x="421" y="2556"/>
                  </a:lnTo>
                  <a:cubicBezTo>
                    <a:pt x="427" y="2542"/>
                    <a:pt x="441" y="2533"/>
                    <a:pt x="456" y="2533"/>
                  </a:cubicBezTo>
                  <a:lnTo>
                    <a:pt x="472" y="2533"/>
                  </a:lnTo>
                  <a:lnTo>
                    <a:pt x="488" y="2533"/>
                  </a:lnTo>
                  <a:lnTo>
                    <a:pt x="471" y="2538"/>
                  </a:lnTo>
                  <a:lnTo>
                    <a:pt x="503" y="2522"/>
                  </a:lnTo>
                  <a:lnTo>
                    <a:pt x="492" y="2529"/>
                  </a:lnTo>
                  <a:lnTo>
                    <a:pt x="508" y="2513"/>
                  </a:lnTo>
                  <a:lnTo>
                    <a:pt x="499" y="2529"/>
                  </a:lnTo>
                  <a:lnTo>
                    <a:pt x="515" y="2481"/>
                  </a:lnTo>
                  <a:cubicBezTo>
                    <a:pt x="520" y="2464"/>
                    <a:pt x="535" y="2453"/>
                    <a:pt x="552" y="2453"/>
                  </a:cubicBezTo>
                  <a:lnTo>
                    <a:pt x="568" y="2453"/>
                  </a:lnTo>
                  <a:lnTo>
                    <a:pt x="540" y="2465"/>
                  </a:lnTo>
                  <a:lnTo>
                    <a:pt x="556" y="2449"/>
                  </a:lnTo>
                  <a:lnTo>
                    <a:pt x="549" y="2460"/>
                  </a:lnTo>
                  <a:lnTo>
                    <a:pt x="565" y="2428"/>
                  </a:lnTo>
                  <a:cubicBezTo>
                    <a:pt x="571" y="2414"/>
                    <a:pt x="585" y="2405"/>
                    <a:pt x="600" y="2405"/>
                  </a:cubicBezTo>
                  <a:lnTo>
                    <a:pt x="616" y="2405"/>
                  </a:lnTo>
                  <a:lnTo>
                    <a:pt x="588" y="2417"/>
                  </a:lnTo>
                  <a:lnTo>
                    <a:pt x="604" y="2401"/>
                  </a:lnTo>
                  <a:lnTo>
                    <a:pt x="620" y="2385"/>
                  </a:lnTo>
                  <a:lnTo>
                    <a:pt x="613" y="2396"/>
                  </a:lnTo>
                  <a:lnTo>
                    <a:pt x="629" y="2364"/>
                  </a:lnTo>
                  <a:cubicBezTo>
                    <a:pt x="631" y="2360"/>
                    <a:pt x="633" y="2356"/>
                    <a:pt x="636" y="2353"/>
                  </a:cubicBezTo>
                  <a:lnTo>
                    <a:pt x="652" y="2337"/>
                  </a:lnTo>
                  <a:cubicBezTo>
                    <a:pt x="655" y="2334"/>
                    <a:pt x="659" y="2332"/>
                    <a:pt x="663" y="2330"/>
                  </a:cubicBezTo>
                  <a:lnTo>
                    <a:pt x="695" y="2314"/>
                  </a:lnTo>
                  <a:lnTo>
                    <a:pt x="684" y="2321"/>
                  </a:lnTo>
                  <a:lnTo>
                    <a:pt x="700" y="2305"/>
                  </a:lnTo>
                  <a:lnTo>
                    <a:pt x="716" y="2289"/>
                  </a:lnTo>
                  <a:lnTo>
                    <a:pt x="732" y="2273"/>
                  </a:lnTo>
                  <a:cubicBezTo>
                    <a:pt x="740" y="2266"/>
                    <a:pt x="750" y="2261"/>
                    <a:pt x="760" y="2261"/>
                  </a:cubicBezTo>
                  <a:lnTo>
                    <a:pt x="776" y="2261"/>
                  </a:lnTo>
                  <a:lnTo>
                    <a:pt x="748" y="2273"/>
                  </a:lnTo>
                  <a:lnTo>
                    <a:pt x="764" y="2257"/>
                  </a:lnTo>
                  <a:lnTo>
                    <a:pt x="780" y="2241"/>
                  </a:lnTo>
                  <a:cubicBezTo>
                    <a:pt x="788" y="2234"/>
                    <a:pt x="798" y="2229"/>
                    <a:pt x="808" y="2229"/>
                  </a:cubicBezTo>
                  <a:lnTo>
                    <a:pt x="824" y="2229"/>
                  </a:lnTo>
                  <a:lnTo>
                    <a:pt x="789" y="2252"/>
                  </a:lnTo>
                  <a:lnTo>
                    <a:pt x="805" y="2220"/>
                  </a:lnTo>
                  <a:cubicBezTo>
                    <a:pt x="807" y="2216"/>
                    <a:pt x="809" y="2212"/>
                    <a:pt x="812" y="2209"/>
                  </a:cubicBezTo>
                  <a:lnTo>
                    <a:pt x="828" y="2193"/>
                  </a:lnTo>
                  <a:lnTo>
                    <a:pt x="844" y="2177"/>
                  </a:lnTo>
                  <a:lnTo>
                    <a:pt x="860" y="2161"/>
                  </a:lnTo>
                  <a:cubicBezTo>
                    <a:pt x="863" y="2158"/>
                    <a:pt x="867" y="2156"/>
                    <a:pt x="871" y="2154"/>
                  </a:cubicBezTo>
                  <a:lnTo>
                    <a:pt x="903" y="2138"/>
                  </a:lnTo>
                  <a:lnTo>
                    <a:pt x="892" y="2145"/>
                  </a:lnTo>
                  <a:lnTo>
                    <a:pt x="908" y="2129"/>
                  </a:lnTo>
                  <a:cubicBezTo>
                    <a:pt x="916" y="2122"/>
                    <a:pt x="926" y="2117"/>
                    <a:pt x="936" y="2117"/>
                  </a:cubicBezTo>
                  <a:lnTo>
                    <a:pt x="952" y="2117"/>
                  </a:lnTo>
                  <a:lnTo>
                    <a:pt x="917" y="2140"/>
                  </a:lnTo>
                  <a:lnTo>
                    <a:pt x="933" y="2108"/>
                  </a:lnTo>
                  <a:cubicBezTo>
                    <a:pt x="939" y="2094"/>
                    <a:pt x="953" y="2085"/>
                    <a:pt x="968" y="2085"/>
                  </a:cubicBezTo>
                  <a:lnTo>
                    <a:pt x="984" y="2085"/>
                  </a:lnTo>
                  <a:lnTo>
                    <a:pt x="956" y="2097"/>
                  </a:lnTo>
                  <a:lnTo>
                    <a:pt x="972" y="2081"/>
                  </a:lnTo>
                  <a:lnTo>
                    <a:pt x="988" y="2065"/>
                  </a:lnTo>
                  <a:lnTo>
                    <a:pt x="979" y="2081"/>
                  </a:lnTo>
                  <a:lnTo>
                    <a:pt x="995" y="2033"/>
                  </a:lnTo>
                  <a:cubicBezTo>
                    <a:pt x="996" y="2027"/>
                    <a:pt x="1000" y="2022"/>
                    <a:pt x="1004" y="2017"/>
                  </a:cubicBezTo>
                  <a:lnTo>
                    <a:pt x="1020" y="2001"/>
                  </a:lnTo>
                  <a:cubicBezTo>
                    <a:pt x="1028" y="1994"/>
                    <a:pt x="1038" y="1989"/>
                    <a:pt x="1048" y="1989"/>
                  </a:cubicBezTo>
                  <a:lnTo>
                    <a:pt x="1064" y="1989"/>
                  </a:lnTo>
                  <a:lnTo>
                    <a:pt x="1080" y="1989"/>
                  </a:lnTo>
                  <a:lnTo>
                    <a:pt x="1063" y="1994"/>
                  </a:lnTo>
                  <a:lnTo>
                    <a:pt x="1095" y="1978"/>
                  </a:lnTo>
                  <a:lnTo>
                    <a:pt x="1084" y="1985"/>
                  </a:lnTo>
                  <a:lnTo>
                    <a:pt x="1100" y="1969"/>
                  </a:lnTo>
                  <a:lnTo>
                    <a:pt x="1116" y="1953"/>
                  </a:lnTo>
                  <a:lnTo>
                    <a:pt x="1132" y="1937"/>
                  </a:lnTo>
                  <a:cubicBezTo>
                    <a:pt x="1140" y="1930"/>
                    <a:pt x="1150" y="1925"/>
                    <a:pt x="1160" y="1925"/>
                  </a:cubicBezTo>
                  <a:lnTo>
                    <a:pt x="1176" y="1925"/>
                  </a:lnTo>
                  <a:lnTo>
                    <a:pt x="1192" y="1925"/>
                  </a:lnTo>
                  <a:lnTo>
                    <a:pt x="1157" y="1948"/>
                  </a:lnTo>
                  <a:lnTo>
                    <a:pt x="1173" y="1916"/>
                  </a:lnTo>
                  <a:cubicBezTo>
                    <a:pt x="1175" y="1912"/>
                    <a:pt x="1177" y="1908"/>
                    <a:pt x="1180" y="1905"/>
                  </a:cubicBezTo>
                  <a:lnTo>
                    <a:pt x="1196" y="1889"/>
                  </a:lnTo>
                  <a:lnTo>
                    <a:pt x="1212" y="1873"/>
                  </a:lnTo>
                  <a:cubicBezTo>
                    <a:pt x="1220" y="1866"/>
                    <a:pt x="1230" y="1861"/>
                    <a:pt x="1240" y="1861"/>
                  </a:cubicBezTo>
                  <a:lnTo>
                    <a:pt x="1256" y="1861"/>
                  </a:lnTo>
                  <a:lnTo>
                    <a:pt x="1221" y="1884"/>
                  </a:lnTo>
                  <a:lnTo>
                    <a:pt x="1237" y="1852"/>
                  </a:lnTo>
                  <a:cubicBezTo>
                    <a:pt x="1239" y="1848"/>
                    <a:pt x="1241" y="1844"/>
                    <a:pt x="1244" y="1841"/>
                  </a:cubicBezTo>
                  <a:lnTo>
                    <a:pt x="1260" y="1825"/>
                  </a:lnTo>
                  <a:cubicBezTo>
                    <a:pt x="1268" y="1818"/>
                    <a:pt x="1278" y="1813"/>
                    <a:pt x="1288" y="1813"/>
                  </a:cubicBezTo>
                  <a:lnTo>
                    <a:pt x="1320" y="1813"/>
                  </a:lnTo>
                  <a:lnTo>
                    <a:pt x="1292" y="1825"/>
                  </a:lnTo>
                  <a:lnTo>
                    <a:pt x="1308" y="1809"/>
                  </a:lnTo>
                  <a:cubicBezTo>
                    <a:pt x="1316" y="1802"/>
                    <a:pt x="1326" y="1797"/>
                    <a:pt x="1336" y="1797"/>
                  </a:cubicBezTo>
                  <a:lnTo>
                    <a:pt x="1352" y="1797"/>
                  </a:lnTo>
                  <a:lnTo>
                    <a:pt x="1317" y="1820"/>
                  </a:lnTo>
                  <a:lnTo>
                    <a:pt x="1333" y="1788"/>
                  </a:lnTo>
                  <a:cubicBezTo>
                    <a:pt x="1339" y="1774"/>
                    <a:pt x="1353" y="1765"/>
                    <a:pt x="1368" y="1765"/>
                  </a:cubicBezTo>
                  <a:lnTo>
                    <a:pt x="1384" y="1765"/>
                  </a:lnTo>
                  <a:lnTo>
                    <a:pt x="1356" y="1777"/>
                  </a:lnTo>
                  <a:lnTo>
                    <a:pt x="1372" y="1761"/>
                  </a:lnTo>
                  <a:lnTo>
                    <a:pt x="1388" y="1745"/>
                  </a:lnTo>
                  <a:lnTo>
                    <a:pt x="1404" y="1729"/>
                  </a:lnTo>
                  <a:lnTo>
                    <a:pt x="1420" y="1713"/>
                  </a:lnTo>
                  <a:lnTo>
                    <a:pt x="1436" y="1697"/>
                  </a:lnTo>
                  <a:lnTo>
                    <a:pt x="1427" y="1713"/>
                  </a:lnTo>
                  <a:lnTo>
                    <a:pt x="1443" y="1665"/>
                  </a:lnTo>
                  <a:cubicBezTo>
                    <a:pt x="1446" y="1655"/>
                    <a:pt x="1453" y="1646"/>
                    <a:pt x="1463" y="1642"/>
                  </a:cubicBezTo>
                  <a:lnTo>
                    <a:pt x="1495" y="1626"/>
                  </a:lnTo>
                  <a:lnTo>
                    <a:pt x="1484" y="1633"/>
                  </a:lnTo>
                  <a:lnTo>
                    <a:pt x="1500" y="1617"/>
                  </a:lnTo>
                  <a:cubicBezTo>
                    <a:pt x="1508" y="1610"/>
                    <a:pt x="1518" y="1605"/>
                    <a:pt x="1528" y="1605"/>
                  </a:cubicBezTo>
                  <a:lnTo>
                    <a:pt x="1544" y="1605"/>
                  </a:lnTo>
                  <a:lnTo>
                    <a:pt x="1560" y="1605"/>
                  </a:lnTo>
                  <a:lnTo>
                    <a:pt x="1532" y="1617"/>
                  </a:lnTo>
                  <a:lnTo>
                    <a:pt x="1548" y="1601"/>
                  </a:lnTo>
                  <a:lnTo>
                    <a:pt x="1541" y="1612"/>
                  </a:lnTo>
                  <a:lnTo>
                    <a:pt x="1557" y="1580"/>
                  </a:lnTo>
                  <a:cubicBezTo>
                    <a:pt x="1559" y="1576"/>
                    <a:pt x="1561" y="1572"/>
                    <a:pt x="1564" y="1569"/>
                  </a:cubicBezTo>
                  <a:lnTo>
                    <a:pt x="1580" y="1553"/>
                  </a:lnTo>
                  <a:lnTo>
                    <a:pt x="1596" y="1537"/>
                  </a:lnTo>
                  <a:lnTo>
                    <a:pt x="1612" y="1521"/>
                  </a:lnTo>
                  <a:lnTo>
                    <a:pt x="1628" y="1505"/>
                  </a:lnTo>
                  <a:lnTo>
                    <a:pt x="1644" y="1489"/>
                  </a:lnTo>
                  <a:cubicBezTo>
                    <a:pt x="1652" y="1482"/>
                    <a:pt x="1662" y="1477"/>
                    <a:pt x="1672" y="1477"/>
                  </a:cubicBezTo>
                  <a:lnTo>
                    <a:pt x="1688" y="1477"/>
                  </a:lnTo>
                  <a:lnTo>
                    <a:pt x="1655" y="1495"/>
                  </a:lnTo>
                  <a:lnTo>
                    <a:pt x="1687" y="1447"/>
                  </a:lnTo>
                  <a:cubicBezTo>
                    <a:pt x="1689" y="1445"/>
                    <a:pt x="1690" y="1443"/>
                    <a:pt x="1692" y="1441"/>
                  </a:cubicBezTo>
                  <a:lnTo>
                    <a:pt x="1708" y="1425"/>
                  </a:lnTo>
                  <a:cubicBezTo>
                    <a:pt x="1716" y="1418"/>
                    <a:pt x="1726" y="1413"/>
                    <a:pt x="1736" y="1413"/>
                  </a:cubicBezTo>
                  <a:lnTo>
                    <a:pt x="1752" y="1413"/>
                  </a:lnTo>
                  <a:lnTo>
                    <a:pt x="1724" y="1425"/>
                  </a:lnTo>
                  <a:lnTo>
                    <a:pt x="1740" y="1409"/>
                  </a:lnTo>
                  <a:lnTo>
                    <a:pt x="1756" y="1393"/>
                  </a:lnTo>
                  <a:lnTo>
                    <a:pt x="1749" y="1404"/>
                  </a:lnTo>
                  <a:lnTo>
                    <a:pt x="1765" y="1372"/>
                  </a:lnTo>
                  <a:cubicBezTo>
                    <a:pt x="1771" y="1358"/>
                    <a:pt x="1785" y="1349"/>
                    <a:pt x="1800" y="1349"/>
                  </a:cubicBezTo>
                  <a:lnTo>
                    <a:pt x="1816" y="1349"/>
                  </a:lnTo>
                  <a:lnTo>
                    <a:pt x="1788" y="1361"/>
                  </a:lnTo>
                  <a:lnTo>
                    <a:pt x="1804" y="1345"/>
                  </a:lnTo>
                  <a:lnTo>
                    <a:pt x="1820" y="1329"/>
                  </a:lnTo>
                  <a:cubicBezTo>
                    <a:pt x="1828" y="1322"/>
                    <a:pt x="1838" y="1317"/>
                    <a:pt x="1848" y="1317"/>
                  </a:cubicBezTo>
                  <a:lnTo>
                    <a:pt x="1864" y="1317"/>
                  </a:lnTo>
                  <a:lnTo>
                    <a:pt x="1836" y="1329"/>
                  </a:lnTo>
                  <a:lnTo>
                    <a:pt x="1852" y="1313"/>
                  </a:lnTo>
                  <a:cubicBezTo>
                    <a:pt x="1860" y="1306"/>
                    <a:pt x="1870" y="1301"/>
                    <a:pt x="1880" y="1301"/>
                  </a:cubicBezTo>
                  <a:lnTo>
                    <a:pt x="1912" y="1301"/>
                  </a:lnTo>
                  <a:lnTo>
                    <a:pt x="1928" y="1301"/>
                  </a:lnTo>
                  <a:lnTo>
                    <a:pt x="1893" y="1324"/>
                  </a:lnTo>
                  <a:lnTo>
                    <a:pt x="1909" y="1292"/>
                  </a:lnTo>
                  <a:cubicBezTo>
                    <a:pt x="1911" y="1288"/>
                    <a:pt x="1913" y="1284"/>
                    <a:pt x="1916" y="1281"/>
                  </a:cubicBezTo>
                  <a:lnTo>
                    <a:pt x="1932" y="1265"/>
                  </a:lnTo>
                  <a:cubicBezTo>
                    <a:pt x="1940" y="1258"/>
                    <a:pt x="1950" y="1253"/>
                    <a:pt x="1960" y="1253"/>
                  </a:cubicBezTo>
                  <a:lnTo>
                    <a:pt x="1976" y="1253"/>
                  </a:lnTo>
                  <a:lnTo>
                    <a:pt x="1948" y="1265"/>
                  </a:lnTo>
                  <a:lnTo>
                    <a:pt x="1964" y="1249"/>
                  </a:lnTo>
                  <a:cubicBezTo>
                    <a:pt x="1972" y="1242"/>
                    <a:pt x="1982" y="1237"/>
                    <a:pt x="1992" y="1237"/>
                  </a:cubicBezTo>
                  <a:lnTo>
                    <a:pt x="2008" y="1237"/>
                  </a:lnTo>
                  <a:lnTo>
                    <a:pt x="1980" y="1249"/>
                  </a:lnTo>
                  <a:lnTo>
                    <a:pt x="1996" y="1233"/>
                  </a:lnTo>
                  <a:lnTo>
                    <a:pt x="2012" y="1217"/>
                  </a:lnTo>
                  <a:cubicBezTo>
                    <a:pt x="2020" y="1210"/>
                    <a:pt x="2030" y="1205"/>
                    <a:pt x="2040" y="1205"/>
                  </a:cubicBezTo>
                  <a:lnTo>
                    <a:pt x="2056" y="1205"/>
                  </a:lnTo>
                  <a:lnTo>
                    <a:pt x="2072" y="1205"/>
                  </a:lnTo>
                  <a:lnTo>
                    <a:pt x="2044" y="1217"/>
                  </a:lnTo>
                  <a:lnTo>
                    <a:pt x="2060" y="1201"/>
                  </a:lnTo>
                  <a:cubicBezTo>
                    <a:pt x="2063" y="1198"/>
                    <a:pt x="2067" y="1196"/>
                    <a:pt x="2071" y="1194"/>
                  </a:cubicBezTo>
                  <a:lnTo>
                    <a:pt x="2103" y="1178"/>
                  </a:lnTo>
                  <a:lnTo>
                    <a:pt x="2092" y="1185"/>
                  </a:lnTo>
                  <a:lnTo>
                    <a:pt x="2108" y="1169"/>
                  </a:lnTo>
                  <a:lnTo>
                    <a:pt x="2124" y="1153"/>
                  </a:lnTo>
                  <a:lnTo>
                    <a:pt x="2140" y="1137"/>
                  </a:lnTo>
                  <a:lnTo>
                    <a:pt x="2156" y="1121"/>
                  </a:lnTo>
                  <a:lnTo>
                    <a:pt x="2172" y="1105"/>
                  </a:lnTo>
                  <a:cubicBezTo>
                    <a:pt x="2180" y="1098"/>
                    <a:pt x="2190" y="1093"/>
                    <a:pt x="2200" y="1093"/>
                  </a:cubicBezTo>
                  <a:lnTo>
                    <a:pt x="2216" y="1093"/>
                  </a:lnTo>
                  <a:lnTo>
                    <a:pt x="2179" y="1121"/>
                  </a:lnTo>
                  <a:lnTo>
                    <a:pt x="2195" y="1073"/>
                  </a:lnTo>
                  <a:cubicBezTo>
                    <a:pt x="2196" y="1067"/>
                    <a:pt x="2200" y="1062"/>
                    <a:pt x="2204" y="1057"/>
                  </a:cubicBezTo>
                  <a:lnTo>
                    <a:pt x="2220" y="1041"/>
                  </a:lnTo>
                  <a:lnTo>
                    <a:pt x="2213" y="1052"/>
                  </a:lnTo>
                  <a:lnTo>
                    <a:pt x="2229" y="1020"/>
                  </a:lnTo>
                  <a:lnTo>
                    <a:pt x="2245" y="988"/>
                  </a:lnTo>
                  <a:cubicBezTo>
                    <a:pt x="2249" y="980"/>
                    <a:pt x="2255" y="974"/>
                    <a:pt x="2263" y="970"/>
                  </a:cubicBezTo>
                  <a:lnTo>
                    <a:pt x="2295" y="954"/>
                  </a:lnTo>
                  <a:cubicBezTo>
                    <a:pt x="2300" y="951"/>
                    <a:pt x="2306" y="949"/>
                    <a:pt x="2312" y="949"/>
                  </a:cubicBezTo>
                  <a:lnTo>
                    <a:pt x="2328" y="949"/>
                  </a:lnTo>
                  <a:lnTo>
                    <a:pt x="2300" y="961"/>
                  </a:lnTo>
                  <a:lnTo>
                    <a:pt x="2316" y="945"/>
                  </a:lnTo>
                  <a:lnTo>
                    <a:pt x="2332" y="929"/>
                  </a:lnTo>
                  <a:cubicBezTo>
                    <a:pt x="2340" y="922"/>
                    <a:pt x="2350" y="917"/>
                    <a:pt x="2360" y="917"/>
                  </a:cubicBezTo>
                  <a:lnTo>
                    <a:pt x="2376" y="917"/>
                  </a:lnTo>
                  <a:lnTo>
                    <a:pt x="2341" y="940"/>
                  </a:lnTo>
                  <a:lnTo>
                    <a:pt x="2357" y="908"/>
                  </a:lnTo>
                  <a:lnTo>
                    <a:pt x="2373" y="876"/>
                  </a:lnTo>
                  <a:cubicBezTo>
                    <a:pt x="2375" y="872"/>
                    <a:pt x="2377" y="868"/>
                    <a:pt x="2380" y="865"/>
                  </a:cubicBezTo>
                  <a:lnTo>
                    <a:pt x="2396" y="849"/>
                  </a:lnTo>
                  <a:lnTo>
                    <a:pt x="2412" y="833"/>
                  </a:lnTo>
                  <a:lnTo>
                    <a:pt x="2428" y="817"/>
                  </a:lnTo>
                  <a:lnTo>
                    <a:pt x="2444" y="801"/>
                  </a:lnTo>
                  <a:cubicBezTo>
                    <a:pt x="2452" y="794"/>
                    <a:pt x="2462" y="789"/>
                    <a:pt x="2472" y="789"/>
                  </a:cubicBezTo>
                  <a:lnTo>
                    <a:pt x="2488" y="789"/>
                  </a:lnTo>
                  <a:lnTo>
                    <a:pt x="2471" y="794"/>
                  </a:lnTo>
                  <a:lnTo>
                    <a:pt x="2503" y="778"/>
                  </a:lnTo>
                  <a:lnTo>
                    <a:pt x="2492" y="785"/>
                  </a:lnTo>
                  <a:lnTo>
                    <a:pt x="2508" y="769"/>
                  </a:lnTo>
                  <a:lnTo>
                    <a:pt x="2524" y="753"/>
                  </a:lnTo>
                  <a:lnTo>
                    <a:pt x="2540" y="737"/>
                  </a:lnTo>
                  <a:lnTo>
                    <a:pt x="2533" y="748"/>
                  </a:lnTo>
                  <a:lnTo>
                    <a:pt x="2549" y="716"/>
                  </a:lnTo>
                  <a:cubicBezTo>
                    <a:pt x="2555" y="702"/>
                    <a:pt x="2569" y="693"/>
                    <a:pt x="2584" y="693"/>
                  </a:cubicBezTo>
                  <a:lnTo>
                    <a:pt x="2600" y="693"/>
                  </a:lnTo>
                  <a:lnTo>
                    <a:pt x="2572" y="705"/>
                  </a:lnTo>
                  <a:lnTo>
                    <a:pt x="2588" y="689"/>
                  </a:lnTo>
                  <a:cubicBezTo>
                    <a:pt x="2596" y="682"/>
                    <a:pt x="2606" y="677"/>
                    <a:pt x="2616" y="677"/>
                  </a:cubicBezTo>
                  <a:lnTo>
                    <a:pt x="2632" y="677"/>
                  </a:lnTo>
                  <a:lnTo>
                    <a:pt x="2648" y="677"/>
                  </a:lnTo>
                  <a:lnTo>
                    <a:pt x="2620" y="689"/>
                  </a:lnTo>
                  <a:lnTo>
                    <a:pt x="2636" y="673"/>
                  </a:lnTo>
                  <a:lnTo>
                    <a:pt x="2652" y="657"/>
                  </a:lnTo>
                  <a:cubicBezTo>
                    <a:pt x="2655" y="654"/>
                    <a:pt x="2659" y="652"/>
                    <a:pt x="2663" y="650"/>
                  </a:cubicBezTo>
                  <a:lnTo>
                    <a:pt x="2695" y="634"/>
                  </a:lnTo>
                  <a:cubicBezTo>
                    <a:pt x="2700" y="631"/>
                    <a:pt x="2706" y="629"/>
                    <a:pt x="2712" y="629"/>
                  </a:cubicBezTo>
                  <a:lnTo>
                    <a:pt x="2728" y="629"/>
                  </a:lnTo>
                  <a:lnTo>
                    <a:pt x="2744" y="629"/>
                  </a:lnTo>
                  <a:lnTo>
                    <a:pt x="2716" y="641"/>
                  </a:lnTo>
                  <a:lnTo>
                    <a:pt x="2732" y="625"/>
                  </a:lnTo>
                  <a:cubicBezTo>
                    <a:pt x="2740" y="618"/>
                    <a:pt x="2750" y="613"/>
                    <a:pt x="2760" y="613"/>
                  </a:cubicBezTo>
                  <a:lnTo>
                    <a:pt x="2776" y="613"/>
                  </a:lnTo>
                  <a:lnTo>
                    <a:pt x="2748" y="625"/>
                  </a:lnTo>
                  <a:lnTo>
                    <a:pt x="2764" y="609"/>
                  </a:lnTo>
                  <a:cubicBezTo>
                    <a:pt x="2772" y="602"/>
                    <a:pt x="2782" y="597"/>
                    <a:pt x="2792" y="597"/>
                  </a:cubicBezTo>
                  <a:lnTo>
                    <a:pt x="2808" y="597"/>
                  </a:lnTo>
                  <a:lnTo>
                    <a:pt x="2824" y="597"/>
                  </a:lnTo>
                  <a:lnTo>
                    <a:pt x="2796" y="609"/>
                  </a:lnTo>
                  <a:lnTo>
                    <a:pt x="2812" y="593"/>
                  </a:lnTo>
                  <a:cubicBezTo>
                    <a:pt x="2820" y="586"/>
                    <a:pt x="2830" y="581"/>
                    <a:pt x="2840" y="581"/>
                  </a:cubicBezTo>
                  <a:lnTo>
                    <a:pt x="2856" y="581"/>
                  </a:lnTo>
                  <a:lnTo>
                    <a:pt x="2821" y="604"/>
                  </a:lnTo>
                  <a:lnTo>
                    <a:pt x="2837" y="572"/>
                  </a:lnTo>
                  <a:lnTo>
                    <a:pt x="2853" y="540"/>
                  </a:lnTo>
                  <a:cubicBezTo>
                    <a:pt x="2857" y="532"/>
                    <a:pt x="2863" y="526"/>
                    <a:pt x="2871" y="522"/>
                  </a:cubicBezTo>
                  <a:lnTo>
                    <a:pt x="2903" y="506"/>
                  </a:lnTo>
                  <a:cubicBezTo>
                    <a:pt x="2908" y="503"/>
                    <a:pt x="2914" y="501"/>
                    <a:pt x="2920" y="501"/>
                  </a:cubicBezTo>
                  <a:lnTo>
                    <a:pt x="2936" y="501"/>
                  </a:lnTo>
                  <a:lnTo>
                    <a:pt x="2952" y="501"/>
                  </a:lnTo>
                  <a:lnTo>
                    <a:pt x="2917" y="524"/>
                  </a:lnTo>
                  <a:lnTo>
                    <a:pt x="2933" y="492"/>
                  </a:lnTo>
                  <a:cubicBezTo>
                    <a:pt x="2939" y="478"/>
                    <a:pt x="2953" y="469"/>
                    <a:pt x="2968" y="469"/>
                  </a:cubicBezTo>
                  <a:lnTo>
                    <a:pt x="2984" y="469"/>
                  </a:lnTo>
                  <a:lnTo>
                    <a:pt x="3000" y="469"/>
                  </a:lnTo>
                  <a:lnTo>
                    <a:pt x="2972" y="481"/>
                  </a:lnTo>
                  <a:lnTo>
                    <a:pt x="2988" y="465"/>
                  </a:lnTo>
                  <a:cubicBezTo>
                    <a:pt x="2996" y="458"/>
                    <a:pt x="3006" y="453"/>
                    <a:pt x="3016" y="453"/>
                  </a:cubicBezTo>
                  <a:lnTo>
                    <a:pt x="3032" y="453"/>
                  </a:lnTo>
                  <a:lnTo>
                    <a:pt x="3004" y="465"/>
                  </a:lnTo>
                  <a:lnTo>
                    <a:pt x="3020" y="449"/>
                  </a:lnTo>
                  <a:cubicBezTo>
                    <a:pt x="3028" y="442"/>
                    <a:pt x="3038" y="437"/>
                    <a:pt x="3048" y="437"/>
                  </a:cubicBezTo>
                  <a:lnTo>
                    <a:pt x="3064" y="437"/>
                  </a:lnTo>
                  <a:lnTo>
                    <a:pt x="3036" y="449"/>
                  </a:lnTo>
                  <a:lnTo>
                    <a:pt x="3052" y="433"/>
                  </a:lnTo>
                  <a:lnTo>
                    <a:pt x="3084" y="401"/>
                  </a:lnTo>
                  <a:lnTo>
                    <a:pt x="3100" y="385"/>
                  </a:lnTo>
                  <a:lnTo>
                    <a:pt x="3093" y="396"/>
                  </a:lnTo>
                  <a:lnTo>
                    <a:pt x="3109" y="364"/>
                  </a:lnTo>
                  <a:cubicBezTo>
                    <a:pt x="3115" y="350"/>
                    <a:pt x="3129" y="341"/>
                    <a:pt x="3144" y="341"/>
                  </a:cubicBezTo>
                  <a:lnTo>
                    <a:pt x="3160" y="341"/>
                  </a:lnTo>
                  <a:lnTo>
                    <a:pt x="3132" y="353"/>
                  </a:lnTo>
                  <a:lnTo>
                    <a:pt x="3148" y="337"/>
                  </a:lnTo>
                  <a:lnTo>
                    <a:pt x="3141" y="348"/>
                  </a:lnTo>
                  <a:lnTo>
                    <a:pt x="3157" y="316"/>
                  </a:lnTo>
                  <a:cubicBezTo>
                    <a:pt x="3163" y="302"/>
                    <a:pt x="3177" y="293"/>
                    <a:pt x="3192" y="293"/>
                  </a:cubicBezTo>
                  <a:lnTo>
                    <a:pt x="3208" y="293"/>
                  </a:lnTo>
                  <a:lnTo>
                    <a:pt x="3180" y="305"/>
                  </a:lnTo>
                  <a:lnTo>
                    <a:pt x="3196" y="289"/>
                  </a:lnTo>
                  <a:lnTo>
                    <a:pt x="3212" y="273"/>
                  </a:lnTo>
                  <a:lnTo>
                    <a:pt x="3205" y="284"/>
                  </a:lnTo>
                  <a:lnTo>
                    <a:pt x="3221" y="252"/>
                  </a:lnTo>
                  <a:cubicBezTo>
                    <a:pt x="3227" y="238"/>
                    <a:pt x="3241" y="229"/>
                    <a:pt x="3256" y="229"/>
                  </a:cubicBezTo>
                  <a:lnTo>
                    <a:pt x="3272" y="229"/>
                  </a:lnTo>
                  <a:lnTo>
                    <a:pt x="3288" y="229"/>
                  </a:lnTo>
                  <a:lnTo>
                    <a:pt x="3271" y="234"/>
                  </a:lnTo>
                  <a:lnTo>
                    <a:pt x="3303" y="218"/>
                  </a:lnTo>
                  <a:cubicBezTo>
                    <a:pt x="3308" y="215"/>
                    <a:pt x="3314" y="213"/>
                    <a:pt x="3320" y="213"/>
                  </a:cubicBezTo>
                  <a:lnTo>
                    <a:pt x="3336" y="213"/>
                  </a:lnTo>
                  <a:lnTo>
                    <a:pt x="3301" y="236"/>
                  </a:lnTo>
                  <a:lnTo>
                    <a:pt x="3317" y="204"/>
                  </a:lnTo>
                  <a:cubicBezTo>
                    <a:pt x="3319" y="200"/>
                    <a:pt x="3321" y="196"/>
                    <a:pt x="3324" y="193"/>
                  </a:cubicBezTo>
                  <a:lnTo>
                    <a:pt x="3340" y="177"/>
                  </a:lnTo>
                  <a:lnTo>
                    <a:pt x="3356" y="161"/>
                  </a:lnTo>
                  <a:cubicBezTo>
                    <a:pt x="3364" y="154"/>
                    <a:pt x="3374" y="149"/>
                    <a:pt x="3384" y="149"/>
                  </a:cubicBezTo>
                  <a:lnTo>
                    <a:pt x="3400" y="149"/>
                  </a:lnTo>
                  <a:lnTo>
                    <a:pt x="3372" y="161"/>
                  </a:lnTo>
                  <a:lnTo>
                    <a:pt x="3388" y="145"/>
                  </a:lnTo>
                  <a:lnTo>
                    <a:pt x="3381" y="156"/>
                  </a:lnTo>
                  <a:lnTo>
                    <a:pt x="3397" y="124"/>
                  </a:lnTo>
                  <a:cubicBezTo>
                    <a:pt x="3399" y="120"/>
                    <a:pt x="3401" y="116"/>
                    <a:pt x="3404" y="113"/>
                  </a:cubicBezTo>
                  <a:lnTo>
                    <a:pt x="3420" y="97"/>
                  </a:lnTo>
                  <a:lnTo>
                    <a:pt x="3413" y="108"/>
                  </a:lnTo>
                  <a:lnTo>
                    <a:pt x="3429" y="76"/>
                  </a:lnTo>
                  <a:cubicBezTo>
                    <a:pt x="3431" y="72"/>
                    <a:pt x="3433" y="68"/>
                    <a:pt x="3436" y="65"/>
                  </a:cubicBezTo>
                  <a:lnTo>
                    <a:pt x="3452" y="49"/>
                  </a:lnTo>
                  <a:lnTo>
                    <a:pt x="3468" y="33"/>
                  </a:lnTo>
                  <a:cubicBezTo>
                    <a:pt x="3471" y="30"/>
                    <a:pt x="3475" y="28"/>
                    <a:pt x="3479" y="26"/>
                  </a:cubicBezTo>
                  <a:lnTo>
                    <a:pt x="3511" y="10"/>
                  </a:lnTo>
                  <a:cubicBezTo>
                    <a:pt x="3530" y="0"/>
                    <a:pt x="3554" y="8"/>
                    <a:pt x="3564" y="28"/>
                  </a:cubicBezTo>
                  <a:cubicBezTo>
                    <a:pt x="3574" y="47"/>
                    <a:pt x="3566" y="71"/>
                    <a:pt x="3546" y="81"/>
                  </a:cubicBezTo>
                  <a:lnTo>
                    <a:pt x="3514" y="97"/>
                  </a:lnTo>
                  <a:lnTo>
                    <a:pt x="3525" y="90"/>
                  </a:lnTo>
                  <a:lnTo>
                    <a:pt x="3509" y="106"/>
                  </a:lnTo>
                  <a:lnTo>
                    <a:pt x="3493" y="122"/>
                  </a:lnTo>
                  <a:lnTo>
                    <a:pt x="3500" y="111"/>
                  </a:lnTo>
                  <a:lnTo>
                    <a:pt x="3484" y="143"/>
                  </a:lnTo>
                  <a:cubicBezTo>
                    <a:pt x="3482" y="147"/>
                    <a:pt x="3480" y="151"/>
                    <a:pt x="3477" y="154"/>
                  </a:cubicBezTo>
                  <a:lnTo>
                    <a:pt x="3461" y="170"/>
                  </a:lnTo>
                  <a:lnTo>
                    <a:pt x="3468" y="159"/>
                  </a:lnTo>
                  <a:lnTo>
                    <a:pt x="3452" y="191"/>
                  </a:lnTo>
                  <a:cubicBezTo>
                    <a:pt x="3450" y="195"/>
                    <a:pt x="3448" y="199"/>
                    <a:pt x="3445" y="202"/>
                  </a:cubicBezTo>
                  <a:lnTo>
                    <a:pt x="3429" y="218"/>
                  </a:lnTo>
                  <a:cubicBezTo>
                    <a:pt x="3421" y="225"/>
                    <a:pt x="3411" y="229"/>
                    <a:pt x="3400" y="229"/>
                  </a:cubicBezTo>
                  <a:lnTo>
                    <a:pt x="3384" y="229"/>
                  </a:lnTo>
                  <a:lnTo>
                    <a:pt x="3413" y="218"/>
                  </a:lnTo>
                  <a:lnTo>
                    <a:pt x="3397" y="234"/>
                  </a:lnTo>
                  <a:lnTo>
                    <a:pt x="3381" y="250"/>
                  </a:lnTo>
                  <a:lnTo>
                    <a:pt x="3388" y="239"/>
                  </a:lnTo>
                  <a:lnTo>
                    <a:pt x="3372" y="271"/>
                  </a:lnTo>
                  <a:cubicBezTo>
                    <a:pt x="3365" y="285"/>
                    <a:pt x="3352" y="293"/>
                    <a:pt x="3336" y="293"/>
                  </a:cubicBezTo>
                  <a:lnTo>
                    <a:pt x="3320" y="293"/>
                  </a:lnTo>
                  <a:lnTo>
                    <a:pt x="3338" y="289"/>
                  </a:lnTo>
                  <a:lnTo>
                    <a:pt x="3306" y="305"/>
                  </a:lnTo>
                  <a:cubicBezTo>
                    <a:pt x="3301" y="308"/>
                    <a:pt x="3295" y="309"/>
                    <a:pt x="3288" y="309"/>
                  </a:cubicBezTo>
                  <a:lnTo>
                    <a:pt x="3272" y="309"/>
                  </a:lnTo>
                  <a:lnTo>
                    <a:pt x="3256" y="309"/>
                  </a:lnTo>
                  <a:lnTo>
                    <a:pt x="3292" y="287"/>
                  </a:lnTo>
                  <a:lnTo>
                    <a:pt x="3276" y="319"/>
                  </a:lnTo>
                  <a:cubicBezTo>
                    <a:pt x="3274" y="323"/>
                    <a:pt x="3272" y="327"/>
                    <a:pt x="3269" y="330"/>
                  </a:cubicBezTo>
                  <a:lnTo>
                    <a:pt x="3253" y="346"/>
                  </a:lnTo>
                  <a:lnTo>
                    <a:pt x="3237" y="362"/>
                  </a:lnTo>
                  <a:cubicBezTo>
                    <a:pt x="3229" y="369"/>
                    <a:pt x="3219" y="373"/>
                    <a:pt x="3208" y="373"/>
                  </a:cubicBezTo>
                  <a:lnTo>
                    <a:pt x="3192" y="373"/>
                  </a:lnTo>
                  <a:lnTo>
                    <a:pt x="3228" y="351"/>
                  </a:lnTo>
                  <a:lnTo>
                    <a:pt x="3212" y="383"/>
                  </a:lnTo>
                  <a:cubicBezTo>
                    <a:pt x="3210" y="387"/>
                    <a:pt x="3208" y="391"/>
                    <a:pt x="3205" y="394"/>
                  </a:cubicBezTo>
                  <a:lnTo>
                    <a:pt x="3189" y="410"/>
                  </a:lnTo>
                  <a:cubicBezTo>
                    <a:pt x="3181" y="417"/>
                    <a:pt x="3171" y="421"/>
                    <a:pt x="3160" y="421"/>
                  </a:cubicBezTo>
                  <a:lnTo>
                    <a:pt x="3144" y="421"/>
                  </a:lnTo>
                  <a:lnTo>
                    <a:pt x="3180" y="399"/>
                  </a:lnTo>
                  <a:lnTo>
                    <a:pt x="3164" y="431"/>
                  </a:lnTo>
                  <a:cubicBezTo>
                    <a:pt x="3162" y="435"/>
                    <a:pt x="3160" y="439"/>
                    <a:pt x="3157" y="442"/>
                  </a:cubicBezTo>
                  <a:lnTo>
                    <a:pt x="3141" y="458"/>
                  </a:lnTo>
                  <a:lnTo>
                    <a:pt x="3109" y="490"/>
                  </a:lnTo>
                  <a:lnTo>
                    <a:pt x="3093" y="506"/>
                  </a:lnTo>
                  <a:cubicBezTo>
                    <a:pt x="3085" y="513"/>
                    <a:pt x="3075" y="517"/>
                    <a:pt x="3064" y="517"/>
                  </a:cubicBezTo>
                  <a:lnTo>
                    <a:pt x="3048" y="517"/>
                  </a:lnTo>
                  <a:lnTo>
                    <a:pt x="3077" y="506"/>
                  </a:lnTo>
                  <a:lnTo>
                    <a:pt x="3061" y="522"/>
                  </a:lnTo>
                  <a:cubicBezTo>
                    <a:pt x="3053" y="529"/>
                    <a:pt x="3043" y="533"/>
                    <a:pt x="3032" y="533"/>
                  </a:cubicBezTo>
                  <a:lnTo>
                    <a:pt x="3016" y="533"/>
                  </a:lnTo>
                  <a:lnTo>
                    <a:pt x="3045" y="522"/>
                  </a:lnTo>
                  <a:lnTo>
                    <a:pt x="3029" y="538"/>
                  </a:lnTo>
                  <a:cubicBezTo>
                    <a:pt x="3021" y="545"/>
                    <a:pt x="3011" y="549"/>
                    <a:pt x="3000" y="549"/>
                  </a:cubicBezTo>
                  <a:lnTo>
                    <a:pt x="2984" y="549"/>
                  </a:lnTo>
                  <a:lnTo>
                    <a:pt x="2968" y="549"/>
                  </a:lnTo>
                  <a:lnTo>
                    <a:pt x="3004" y="527"/>
                  </a:lnTo>
                  <a:lnTo>
                    <a:pt x="2988" y="559"/>
                  </a:lnTo>
                  <a:cubicBezTo>
                    <a:pt x="2981" y="573"/>
                    <a:pt x="2968" y="581"/>
                    <a:pt x="2952" y="581"/>
                  </a:cubicBezTo>
                  <a:lnTo>
                    <a:pt x="2936" y="581"/>
                  </a:lnTo>
                  <a:lnTo>
                    <a:pt x="2920" y="581"/>
                  </a:lnTo>
                  <a:lnTo>
                    <a:pt x="2938" y="577"/>
                  </a:lnTo>
                  <a:lnTo>
                    <a:pt x="2906" y="593"/>
                  </a:lnTo>
                  <a:lnTo>
                    <a:pt x="2924" y="575"/>
                  </a:lnTo>
                  <a:lnTo>
                    <a:pt x="2908" y="607"/>
                  </a:lnTo>
                  <a:lnTo>
                    <a:pt x="2892" y="639"/>
                  </a:lnTo>
                  <a:cubicBezTo>
                    <a:pt x="2885" y="653"/>
                    <a:pt x="2872" y="661"/>
                    <a:pt x="2856" y="661"/>
                  </a:cubicBezTo>
                  <a:lnTo>
                    <a:pt x="2840" y="661"/>
                  </a:lnTo>
                  <a:lnTo>
                    <a:pt x="2869" y="650"/>
                  </a:lnTo>
                  <a:lnTo>
                    <a:pt x="2853" y="666"/>
                  </a:lnTo>
                  <a:cubicBezTo>
                    <a:pt x="2845" y="673"/>
                    <a:pt x="2835" y="677"/>
                    <a:pt x="2824" y="677"/>
                  </a:cubicBezTo>
                  <a:lnTo>
                    <a:pt x="2808" y="677"/>
                  </a:lnTo>
                  <a:lnTo>
                    <a:pt x="2792" y="677"/>
                  </a:lnTo>
                  <a:lnTo>
                    <a:pt x="2821" y="666"/>
                  </a:lnTo>
                  <a:lnTo>
                    <a:pt x="2805" y="682"/>
                  </a:lnTo>
                  <a:cubicBezTo>
                    <a:pt x="2797" y="689"/>
                    <a:pt x="2787" y="693"/>
                    <a:pt x="2776" y="693"/>
                  </a:cubicBezTo>
                  <a:lnTo>
                    <a:pt x="2760" y="693"/>
                  </a:lnTo>
                  <a:lnTo>
                    <a:pt x="2789" y="682"/>
                  </a:lnTo>
                  <a:lnTo>
                    <a:pt x="2773" y="698"/>
                  </a:lnTo>
                  <a:cubicBezTo>
                    <a:pt x="2765" y="705"/>
                    <a:pt x="2755" y="709"/>
                    <a:pt x="2744" y="709"/>
                  </a:cubicBezTo>
                  <a:lnTo>
                    <a:pt x="2728" y="709"/>
                  </a:lnTo>
                  <a:lnTo>
                    <a:pt x="2712" y="709"/>
                  </a:lnTo>
                  <a:lnTo>
                    <a:pt x="2730" y="705"/>
                  </a:lnTo>
                  <a:lnTo>
                    <a:pt x="2698" y="721"/>
                  </a:lnTo>
                  <a:lnTo>
                    <a:pt x="2709" y="714"/>
                  </a:lnTo>
                  <a:lnTo>
                    <a:pt x="2693" y="730"/>
                  </a:lnTo>
                  <a:lnTo>
                    <a:pt x="2677" y="746"/>
                  </a:lnTo>
                  <a:cubicBezTo>
                    <a:pt x="2669" y="753"/>
                    <a:pt x="2659" y="757"/>
                    <a:pt x="2648" y="757"/>
                  </a:cubicBezTo>
                  <a:lnTo>
                    <a:pt x="2632" y="757"/>
                  </a:lnTo>
                  <a:lnTo>
                    <a:pt x="2616" y="757"/>
                  </a:lnTo>
                  <a:lnTo>
                    <a:pt x="2645" y="746"/>
                  </a:lnTo>
                  <a:lnTo>
                    <a:pt x="2629" y="762"/>
                  </a:lnTo>
                  <a:cubicBezTo>
                    <a:pt x="2621" y="769"/>
                    <a:pt x="2611" y="773"/>
                    <a:pt x="2600" y="773"/>
                  </a:cubicBezTo>
                  <a:lnTo>
                    <a:pt x="2584" y="773"/>
                  </a:lnTo>
                  <a:lnTo>
                    <a:pt x="2620" y="751"/>
                  </a:lnTo>
                  <a:lnTo>
                    <a:pt x="2604" y="783"/>
                  </a:lnTo>
                  <a:cubicBezTo>
                    <a:pt x="2602" y="787"/>
                    <a:pt x="2600" y="791"/>
                    <a:pt x="2597" y="794"/>
                  </a:cubicBezTo>
                  <a:lnTo>
                    <a:pt x="2581" y="810"/>
                  </a:lnTo>
                  <a:lnTo>
                    <a:pt x="2565" y="826"/>
                  </a:lnTo>
                  <a:lnTo>
                    <a:pt x="2549" y="842"/>
                  </a:lnTo>
                  <a:cubicBezTo>
                    <a:pt x="2546" y="845"/>
                    <a:pt x="2542" y="847"/>
                    <a:pt x="2538" y="849"/>
                  </a:cubicBezTo>
                  <a:lnTo>
                    <a:pt x="2506" y="865"/>
                  </a:lnTo>
                  <a:cubicBezTo>
                    <a:pt x="2501" y="868"/>
                    <a:pt x="2495" y="869"/>
                    <a:pt x="2488" y="869"/>
                  </a:cubicBezTo>
                  <a:lnTo>
                    <a:pt x="2472" y="869"/>
                  </a:lnTo>
                  <a:lnTo>
                    <a:pt x="2501" y="858"/>
                  </a:lnTo>
                  <a:lnTo>
                    <a:pt x="2485" y="874"/>
                  </a:lnTo>
                  <a:lnTo>
                    <a:pt x="2469" y="890"/>
                  </a:lnTo>
                  <a:lnTo>
                    <a:pt x="2453" y="906"/>
                  </a:lnTo>
                  <a:lnTo>
                    <a:pt x="2437" y="922"/>
                  </a:lnTo>
                  <a:lnTo>
                    <a:pt x="2444" y="911"/>
                  </a:lnTo>
                  <a:lnTo>
                    <a:pt x="2428" y="943"/>
                  </a:lnTo>
                  <a:lnTo>
                    <a:pt x="2412" y="975"/>
                  </a:lnTo>
                  <a:cubicBezTo>
                    <a:pt x="2405" y="989"/>
                    <a:pt x="2392" y="997"/>
                    <a:pt x="2376" y="997"/>
                  </a:cubicBezTo>
                  <a:lnTo>
                    <a:pt x="2360" y="997"/>
                  </a:lnTo>
                  <a:lnTo>
                    <a:pt x="2389" y="986"/>
                  </a:lnTo>
                  <a:lnTo>
                    <a:pt x="2373" y="1002"/>
                  </a:lnTo>
                  <a:lnTo>
                    <a:pt x="2357" y="1018"/>
                  </a:lnTo>
                  <a:cubicBezTo>
                    <a:pt x="2349" y="1025"/>
                    <a:pt x="2339" y="1029"/>
                    <a:pt x="2328" y="1029"/>
                  </a:cubicBezTo>
                  <a:lnTo>
                    <a:pt x="2312" y="1029"/>
                  </a:lnTo>
                  <a:lnTo>
                    <a:pt x="2330" y="1025"/>
                  </a:lnTo>
                  <a:lnTo>
                    <a:pt x="2298" y="1041"/>
                  </a:lnTo>
                  <a:lnTo>
                    <a:pt x="2316" y="1023"/>
                  </a:lnTo>
                  <a:lnTo>
                    <a:pt x="2300" y="1055"/>
                  </a:lnTo>
                  <a:lnTo>
                    <a:pt x="2284" y="1087"/>
                  </a:lnTo>
                  <a:cubicBezTo>
                    <a:pt x="2282" y="1091"/>
                    <a:pt x="2280" y="1095"/>
                    <a:pt x="2277" y="1098"/>
                  </a:cubicBezTo>
                  <a:lnTo>
                    <a:pt x="2261" y="1114"/>
                  </a:lnTo>
                  <a:lnTo>
                    <a:pt x="2270" y="1098"/>
                  </a:lnTo>
                  <a:lnTo>
                    <a:pt x="2254" y="1146"/>
                  </a:lnTo>
                  <a:cubicBezTo>
                    <a:pt x="2249" y="1162"/>
                    <a:pt x="2234" y="1173"/>
                    <a:pt x="2216" y="1173"/>
                  </a:cubicBezTo>
                  <a:lnTo>
                    <a:pt x="2200" y="1173"/>
                  </a:lnTo>
                  <a:lnTo>
                    <a:pt x="2229" y="1162"/>
                  </a:lnTo>
                  <a:lnTo>
                    <a:pt x="2213" y="1178"/>
                  </a:lnTo>
                  <a:lnTo>
                    <a:pt x="2197" y="1194"/>
                  </a:lnTo>
                  <a:lnTo>
                    <a:pt x="2181" y="1210"/>
                  </a:lnTo>
                  <a:lnTo>
                    <a:pt x="2165" y="1226"/>
                  </a:lnTo>
                  <a:lnTo>
                    <a:pt x="2149" y="1242"/>
                  </a:lnTo>
                  <a:cubicBezTo>
                    <a:pt x="2146" y="1245"/>
                    <a:pt x="2142" y="1247"/>
                    <a:pt x="2138" y="1249"/>
                  </a:cubicBezTo>
                  <a:lnTo>
                    <a:pt x="2106" y="1265"/>
                  </a:lnTo>
                  <a:lnTo>
                    <a:pt x="2117" y="1258"/>
                  </a:lnTo>
                  <a:lnTo>
                    <a:pt x="2101" y="1274"/>
                  </a:lnTo>
                  <a:cubicBezTo>
                    <a:pt x="2093" y="1281"/>
                    <a:pt x="2083" y="1285"/>
                    <a:pt x="2072" y="1285"/>
                  </a:cubicBezTo>
                  <a:lnTo>
                    <a:pt x="2056" y="1285"/>
                  </a:lnTo>
                  <a:lnTo>
                    <a:pt x="2040" y="1285"/>
                  </a:lnTo>
                  <a:lnTo>
                    <a:pt x="2069" y="1274"/>
                  </a:lnTo>
                  <a:lnTo>
                    <a:pt x="2053" y="1290"/>
                  </a:lnTo>
                  <a:lnTo>
                    <a:pt x="2037" y="1306"/>
                  </a:lnTo>
                  <a:cubicBezTo>
                    <a:pt x="2029" y="1313"/>
                    <a:pt x="2019" y="1317"/>
                    <a:pt x="2008" y="1317"/>
                  </a:cubicBezTo>
                  <a:lnTo>
                    <a:pt x="1992" y="1317"/>
                  </a:lnTo>
                  <a:lnTo>
                    <a:pt x="2021" y="1306"/>
                  </a:lnTo>
                  <a:lnTo>
                    <a:pt x="2005" y="1322"/>
                  </a:lnTo>
                  <a:cubicBezTo>
                    <a:pt x="1997" y="1329"/>
                    <a:pt x="1987" y="1333"/>
                    <a:pt x="1976" y="1333"/>
                  </a:cubicBezTo>
                  <a:lnTo>
                    <a:pt x="1960" y="1333"/>
                  </a:lnTo>
                  <a:lnTo>
                    <a:pt x="1989" y="1322"/>
                  </a:lnTo>
                  <a:lnTo>
                    <a:pt x="1973" y="1338"/>
                  </a:lnTo>
                  <a:lnTo>
                    <a:pt x="1980" y="1327"/>
                  </a:lnTo>
                  <a:lnTo>
                    <a:pt x="1964" y="1359"/>
                  </a:lnTo>
                  <a:cubicBezTo>
                    <a:pt x="1957" y="1373"/>
                    <a:pt x="1944" y="1381"/>
                    <a:pt x="1928" y="1381"/>
                  </a:cubicBezTo>
                  <a:lnTo>
                    <a:pt x="1912" y="1381"/>
                  </a:lnTo>
                  <a:lnTo>
                    <a:pt x="1880" y="1381"/>
                  </a:lnTo>
                  <a:lnTo>
                    <a:pt x="1909" y="1370"/>
                  </a:lnTo>
                  <a:lnTo>
                    <a:pt x="1893" y="1386"/>
                  </a:lnTo>
                  <a:cubicBezTo>
                    <a:pt x="1885" y="1393"/>
                    <a:pt x="1875" y="1397"/>
                    <a:pt x="1864" y="1397"/>
                  </a:cubicBezTo>
                  <a:lnTo>
                    <a:pt x="1848" y="1397"/>
                  </a:lnTo>
                  <a:lnTo>
                    <a:pt x="1877" y="1386"/>
                  </a:lnTo>
                  <a:lnTo>
                    <a:pt x="1861" y="1402"/>
                  </a:lnTo>
                  <a:lnTo>
                    <a:pt x="1845" y="1418"/>
                  </a:lnTo>
                  <a:cubicBezTo>
                    <a:pt x="1837" y="1425"/>
                    <a:pt x="1827" y="1429"/>
                    <a:pt x="1816" y="1429"/>
                  </a:cubicBezTo>
                  <a:lnTo>
                    <a:pt x="1800" y="1429"/>
                  </a:lnTo>
                  <a:lnTo>
                    <a:pt x="1836" y="1407"/>
                  </a:lnTo>
                  <a:lnTo>
                    <a:pt x="1820" y="1439"/>
                  </a:lnTo>
                  <a:cubicBezTo>
                    <a:pt x="1818" y="1443"/>
                    <a:pt x="1816" y="1447"/>
                    <a:pt x="1813" y="1450"/>
                  </a:cubicBezTo>
                  <a:lnTo>
                    <a:pt x="1797" y="1466"/>
                  </a:lnTo>
                  <a:lnTo>
                    <a:pt x="1781" y="1482"/>
                  </a:lnTo>
                  <a:cubicBezTo>
                    <a:pt x="1773" y="1489"/>
                    <a:pt x="1763" y="1493"/>
                    <a:pt x="1752" y="1493"/>
                  </a:cubicBezTo>
                  <a:lnTo>
                    <a:pt x="1736" y="1493"/>
                  </a:lnTo>
                  <a:lnTo>
                    <a:pt x="1765" y="1482"/>
                  </a:lnTo>
                  <a:lnTo>
                    <a:pt x="1749" y="1498"/>
                  </a:lnTo>
                  <a:lnTo>
                    <a:pt x="1754" y="1492"/>
                  </a:lnTo>
                  <a:lnTo>
                    <a:pt x="1722" y="1540"/>
                  </a:lnTo>
                  <a:cubicBezTo>
                    <a:pt x="1714" y="1551"/>
                    <a:pt x="1702" y="1557"/>
                    <a:pt x="1688" y="1557"/>
                  </a:cubicBezTo>
                  <a:lnTo>
                    <a:pt x="1672" y="1557"/>
                  </a:lnTo>
                  <a:lnTo>
                    <a:pt x="1701" y="1546"/>
                  </a:lnTo>
                  <a:lnTo>
                    <a:pt x="1685" y="1562"/>
                  </a:lnTo>
                  <a:lnTo>
                    <a:pt x="1669" y="1578"/>
                  </a:lnTo>
                  <a:lnTo>
                    <a:pt x="1653" y="1594"/>
                  </a:lnTo>
                  <a:lnTo>
                    <a:pt x="1637" y="1610"/>
                  </a:lnTo>
                  <a:lnTo>
                    <a:pt x="1621" y="1626"/>
                  </a:lnTo>
                  <a:lnTo>
                    <a:pt x="1628" y="1615"/>
                  </a:lnTo>
                  <a:lnTo>
                    <a:pt x="1612" y="1647"/>
                  </a:lnTo>
                  <a:cubicBezTo>
                    <a:pt x="1610" y="1651"/>
                    <a:pt x="1608" y="1655"/>
                    <a:pt x="1605" y="1658"/>
                  </a:cubicBezTo>
                  <a:lnTo>
                    <a:pt x="1589" y="1674"/>
                  </a:lnTo>
                  <a:cubicBezTo>
                    <a:pt x="1581" y="1681"/>
                    <a:pt x="1571" y="1685"/>
                    <a:pt x="1560" y="1685"/>
                  </a:cubicBezTo>
                  <a:lnTo>
                    <a:pt x="1544" y="1685"/>
                  </a:lnTo>
                  <a:lnTo>
                    <a:pt x="1528" y="1685"/>
                  </a:lnTo>
                  <a:lnTo>
                    <a:pt x="1557" y="1674"/>
                  </a:lnTo>
                  <a:lnTo>
                    <a:pt x="1541" y="1690"/>
                  </a:lnTo>
                  <a:cubicBezTo>
                    <a:pt x="1538" y="1693"/>
                    <a:pt x="1534" y="1695"/>
                    <a:pt x="1530" y="1697"/>
                  </a:cubicBezTo>
                  <a:lnTo>
                    <a:pt x="1498" y="1713"/>
                  </a:lnTo>
                  <a:lnTo>
                    <a:pt x="1518" y="1690"/>
                  </a:lnTo>
                  <a:lnTo>
                    <a:pt x="1502" y="1738"/>
                  </a:lnTo>
                  <a:cubicBezTo>
                    <a:pt x="1500" y="1744"/>
                    <a:pt x="1497" y="1749"/>
                    <a:pt x="1493" y="1754"/>
                  </a:cubicBezTo>
                  <a:lnTo>
                    <a:pt x="1477" y="1770"/>
                  </a:lnTo>
                  <a:lnTo>
                    <a:pt x="1461" y="1786"/>
                  </a:lnTo>
                  <a:lnTo>
                    <a:pt x="1445" y="1802"/>
                  </a:lnTo>
                  <a:lnTo>
                    <a:pt x="1429" y="1818"/>
                  </a:lnTo>
                  <a:lnTo>
                    <a:pt x="1413" y="1834"/>
                  </a:lnTo>
                  <a:cubicBezTo>
                    <a:pt x="1405" y="1841"/>
                    <a:pt x="1395" y="1845"/>
                    <a:pt x="1384" y="1845"/>
                  </a:cubicBezTo>
                  <a:lnTo>
                    <a:pt x="1368" y="1845"/>
                  </a:lnTo>
                  <a:lnTo>
                    <a:pt x="1404" y="1823"/>
                  </a:lnTo>
                  <a:lnTo>
                    <a:pt x="1388" y="1855"/>
                  </a:lnTo>
                  <a:cubicBezTo>
                    <a:pt x="1381" y="1869"/>
                    <a:pt x="1368" y="1877"/>
                    <a:pt x="1352" y="1877"/>
                  </a:cubicBezTo>
                  <a:lnTo>
                    <a:pt x="1336" y="1877"/>
                  </a:lnTo>
                  <a:lnTo>
                    <a:pt x="1365" y="1866"/>
                  </a:lnTo>
                  <a:lnTo>
                    <a:pt x="1349" y="1882"/>
                  </a:lnTo>
                  <a:cubicBezTo>
                    <a:pt x="1341" y="1889"/>
                    <a:pt x="1331" y="1893"/>
                    <a:pt x="1320" y="1893"/>
                  </a:cubicBezTo>
                  <a:lnTo>
                    <a:pt x="1288" y="1893"/>
                  </a:lnTo>
                  <a:lnTo>
                    <a:pt x="1317" y="1882"/>
                  </a:lnTo>
                  <a:lnTo>
                    <a:pt x="1301" y="1898"/>
                  </a:lnTo>
                  <a:lnTo>
                    <a:pt x="1308" y="1887"/>
                  </a:lnTo>
                  <a:lnTo>
                    <a:pt x="1292" y="1919"/>
                  </a:lnTo>
                  <a:cubicBezTo>
                    <a:pt x="1285" y="1933"/>
                    <a:pt x="1272" y="1941"/>
                    <a:pt x="1256" y="1941"/>
                  </a:cubicBezTo>
                  <a:lnTo>
                    <a:pt x="1240" y="1941"/>
                  </a:lnTo>
                  <a:lnTo>
                    <a:pt x="1269" y="1930"/>
                  </a:lnTo>
                  <a:lnTo>
                    <a:pt x="1253" y="1946"/>
                  </a:lnTo>
                  <a:lnTo>
                    <a:pt x="1237" y="1962"/>
                  </a:lnTo>
                  <a:lnTo>
                    <a:pt x="1244" y="1951"/>
                  </a:lnTo>
                  <a:lnTo>
                    <a:pt x="1228" y="1983"/>
                  </a:lnTo>
                  <a:cubicBezTo>
                    <a:pt x="1221" y="1997"/>
                    <a:pt x="1208" y="2005"/>
                    <a:pt x="1192" y="2005"/>
                  </a:cubicBezTo>
                  <a:lnTo>
                    <a:pt x="1176" y="2005"/>
                  </a:lnTo>
                  <a:lnTo>
                    <a:pt x="1160" y="2005"/>
                  </a:lnTo>
                  <a:lnTo>
                    <a:pt x="1189" y="1994"/>
                  </a:lnTo>
                  <a:lnTo>
                    <a:pt x="1173" y="2010"/>
                  </a:lnTo>
                  <a:lnTo>
                    <a:pt x="1157" y="2026"/>
                  </a:lnTo>
                  <a:lnTo>
                    <a:pt x="1141" y="2042"/>
                  </a:lnTo>
                  <a:cubicBezTo>
                    <a:pt x="1138" y="2045"/>
                    <a:pt x="1134" y="2047"/>
                    <a:pt x="1130" y="2049"/>
                  </a:cubicBezTo>
                  <a:lnTo>
                    <a:pt x="1098" y="2065"/>
                  </a:lnTo>
                  <a:cubicBezTo>
                    <a:pt x="1093" y="2068"/>
                    <a:pt x="1087" y="2069"/>
                    <a:pt x="1080" y="2069"/>
                  </a:cubicBezTo>
                  <a:lnTo>
                    <a:pt x="1064" y="2069"/>
                  </a:lnTo>
                  <a:lnTo>
                    <a:pt x="1048" y="2069"/>
                  </a:lnTo>
                  <a:lnTo>
                    <a:pt x="1077" y="2058"/>
                  </a:lnTo>
                  <a:lnTo>
                    <a:pt x="1061" y="2074"/>
                  </a:lnTo>
                  <a:lnTo>
                    <a:pt x="1070" y="2058"/>
                  </a:lnTo>
                  <a:lnTo>
                    <a:pt x="1054" y="2106"/>
                  </a:lnTo>
                  <a:cubicBezTo>
                    <a:pt x="1052" y="2112"/>
                    <a:pt x="1049" y="2117"/>
                    <a:pt x="1045" y="2122"/>
                  </a:cubicBezTo>
                  <a:lnTo>
                    <a:pt x="1029" y="2138"/>
                  </a:lnTo>
                  <a:lnTo>
                    <a:pt x="1013" y="2154"/>
                  </a:lnTo>
                  <a:cubicBezTo>
                    <a:pt x="1005" y="2161"/>
                    <a:pt x="995" y="2165"/>
                    <a:pt x="984" y="2165"/>
                  </a:cubicBezTo>
                  <a:lnTo>
                    <a:pt x="968" y="2165"/>
                  </a:lnTo>
                  <a:lnTo>
                    <a:pt x="1004" y="2143"/>
                  </a:lnTo>
                  <a:lnTo>
                    <a:pt x="988" y="2175"/>
                  </a:lnTo>
                  <a:cubicBezTo>
                    <a:pt x="981" y="2189"/>
                    <a:pt x="968" y="2197"/>
                    <a:pt x="952" y="2197"/>
                  </a:cubicBezTo>
                  <a:lnTo>
                    <a:pt x="936" y="2197"/>
                  </a:lnTo>
                  <a:lnTo>
                    <a:pt x="965" y="2186"/>
                  </a:lnTo>
                  <a:lnTo>
                    <a:pt x="949" y="2202"/>
                  </a:lnTo>
                  <a:cubicBezTo>
                    <a:pt x="946" y="2205"/>
                    <a:pt x="942" y="2207"/>
                    <a:pt x="938" y="2209"/>
                  </a:cubicBezTo>
                  <a:lnTo>
                    <a:pt x="906" y="2225"/>
                  </a:lnTo>
                  <a:lnTo>
                    <a:pt x="917" y="2218"/>
                  </a:lnTo>
                  <a:lnTo>
                    <a:pt x="901" y="2234"/>
                  </a:lnTo>
                  <a:lnTo>
                    <a:pt x="885" y="2250"/>
                  </a:lnTo>
                  <a:lnTo>
                    <a:pt x="869" y="2266"/>
                  </a:lnTo>
                  <a:lnTo>
                    <a:pt x="876" y="2255"/>
                  </a:lnTo>
                  <a:lnTo>
                    <a:pt x="860" y="2287"/>
                  </a:lnTo>
                  <a:cubicBezTo>
                    <a:pt x="853" y="2301"/>
                    <a:pt x="840" y="2309"/>
                    <a:pt x="824" y="2309"/>
                  </a:cubicBezTo>
                  <a:lnTo>
                    <a:pt x="808" y="2309"/>
                  </a:lnTo>
                  <a:lnTo>
                    <a:pt x="837" y="2298"/>
                  </a:lnTo>
                  <a:lnTo>
                    <a:pt x="821" y="2314"/>
                  </a:lnTo>
                  <a:lnTo>
                    <a:pt x="805" y="2330"/>
                  </a:lnTo>
                  <a:cubicBezTo>
                    <a:pt x="797" y="2337"/>
                    <a:pt x="787" y="2341"/>
                    <a:pt x="776" y="2341"/>
                  </a:cubicBezTo>
                  <a:lnTo>
                    <a:pt x="760" y="2341"/>
                  </a:lnTo>
                  <a:lnTo>
                    <a:pt x="789" y="2330"/>
                  </a:lnTo>
                  <a:lnTo>
                    <a:pt x="773" y="2346"/>
                  </a:lnTo>
                  <a:lnTo>
                    <a:pt x="757" y="2362"/>
                  </a:lnTo>
                  <a:lnTo>
                    <a:pt x="741" y="2378"/>
                  </a:lnTo>
                  <a:cubicBezTo>
                    <a:pt x="738" y="2381"/>
                    <a:pt x="734" y="2383"/>
                    <a:pt x="730" y="2385"/>
                  </a:cubicBezTo>
                  <a:lnTo>
                    <a:pt x="698" y="2401"/>
                  </a:lnTo>
                  <a:lnTo>
                    <a:pt x="709" y="2394"/>
                  </a:lnTo>
                  <a:lnTo>
                    <a:pt x="693" y="2410"/>
                  </a:lnTo>
                  <a:lnTo>
                    <a:pt x="700" y="2399"/>
                  </a:lnTo>
                  <a:lnTo>
                    <a:pt x="684" y="2431"/>
                  </a:lnTo>
                  <a:cubicBezTo>
                    <a:pt x="682" y="2435"/>
                    <a:pt x="680" y="2439"/>
                    <a:pt x="677" y="2442"/>
                  </a:cubicBezTo>
                  <a:lnTo>
                    <a:pt x="661" y="2458"/>
                  </a:lnTo>
                  <a:lnTo>
                    <a:pt x="645" y="2474"/>
                  </a:lnTo>
                  <a:cubicBezTo>
                    <a:pt x="637" y="2481"/>
                    <a:pt x="627" y="2485"/>
                    <a:pt x="616" y="2485"/>
                  </a:cubicBezTo>
                  <a:lnTo>
                    <a:pt x="600" y="2485"/>
                  </a:lnTo>
                  <a:lnTo>
                    <a:pt x="636" y="2463"/>
                  </a:lnTo>
                  <a:lnTo>
                    <a:pt x="620" y="2495"/>
                  </a:lnTo>
                  <a:cubicBezTo>
                    <a:pt x="618" y="2499"/>
                    <a:pt x="616" y="2503"/>
                    <a:pt x="613" y="2506"/>
                  </a:cubicBezTo>
                  <a:lnTo>
                    <a:pt x="597" y="2522"/>
                  </a:lnTo>
                  <a:cubicBezTo>
                    <a:pt x="589" y="2529"/>
                    <a:pt x="579" y="2533"/>
                    <a:pt x="568" y="2533"/>
                  </a:cubicBezTo>
                  <a:lnTo>
                    <a:pt x="552" y="2533"/>
                  </a:lnTo>
                  <a:lnTo>
                    <a:pt x="590" y="2506"/>
                  </a:lnTo>
                  <a:lnTo>
                    <a:pt x="574" y="2554"/>
                  </a:lnTo>
                  <a:cubicBezTo>
                    <a:pt x="572" y="2560"/>
                    <a:pt x="569" y="2565"/>
                    <a:pt x="565" y="2570"/>
                  </a:cubicBezTo>
                  <a:lnTo>
                    <a:pt x="549" y="2586"/>
                  </a:lnTo>
                  <a:cubicBezTo>
                    <a:pt x="546" y="2589"/>
                    <a:pt x="542" y="2591"/>
                    <a:pt x="538" y="2593"/>
                  </a:cubicBezTo>
                  <a:lnTo>
                    <a:pt x="506" y="2609"/>
                  </a:lnTo>
                  <a:cubicBezTo>
                    <a:pt x="501" y="2612"/>
                    <a:pt x="495" y="2613"/>
                    <a:pt x="488" y="2613"/>
                  </a:cubicBezTo>
                  <a:lnTo>
                    <a:pt x="472" y="2613"/>
                  </a:lnTo>
                  <a:lnTo>
                    <a:pt x="456" y="2613"/>
                  </a:lnTo>
                  <a:lnTo>
                    <a:pt x="492" y="2591"/>
                  </a:lnTo>
                  <a:lnTo>
                    <a:pt x="476" y="2623"/>
                  </a:lnTo>
                  <a:cubicBezTo>
                    <a:pt x="469" y="2637"/>
                    <a:pt x="456" y="2645"/>
                    <a:pt x="440" y="2645"/>
                  </a:cubicBezTo>
                  <a:lnTo>
                    <a:pt x="424" y="2645"/>
                  </a:lnTo>
                  <a:lnTo>
                    <a:pt x="453" y="2634"/>
                  </a:lnTo>
                  <a:lnTo>
                    <a:pt x="437" y="2650"/>
                  </a:lnTo>
                  <a:lnTo>
                    <a:pt x="421" y="2666"/>
                  </a:lnTo>
                  <a:lnTo>
                    <a:pt x="405" y="2682"/>
                  </a:lnTo>
                  <a:cubicBezTo>
                    <a:pt x="397" y="2689"/>
                    <a:pt x="387" y="2693"/>
                    <a:pt x="376" y="2693"/>
                  </a:cubicBezTo>
                  <a:lnTo>
                    <a:pt x="360" y="2693"/>
                  </a:lnTo>
                  <a:lnTo>
                    <a:pt x="344" y="2693"/>
                  </a:lnTo>
                  <a:lnTo>
                    <a:pt x="373" y="2682"/>
                  </a:lnTo>
                  <a:lnTo>
                    <a:pt x="357" y="2698"/>
                  </a:lnTo>
                  <a:cubicBezTo>
                    <a:pt x="349" y="2705"/>
                    <a:pt x="339" y="2709"/>
                    <a:pt x="328" y="2709"/>
                  </a:cubicBezTo>
                  <a:lnTo>
                    <a:pt x="312" y="2709"/>
                  </a:lnTo>
                  <a:lnTo>
                    <a:pt x="341" y="2698"/>
                  </a:lnTo>
                  <a:lnTo>
                    <a:pt x="309" y="2730"/>
                  </a:lnTo>
                  <a:cubicBezTo>
                    <a:pt x="301" y="2737"/>
                    <a:pt x="291" y="2741"/>
                    <a:pt x="280" y="2741"/>
                  </a:cubicBezTo>
                  <a:lnTo>
                    <a:pt x="264" y="2741"/>
                  </a:lnTo>
                  <a:lnTo>
                    <a:pt x="293" y="2730"/>
                  </a:lnTo>
                  <a:lnTo>
                    <a:pt x="277" y="2746"/>
                  </a:lnTo>
                  <a:lnTo>
                    <a:pt x="261" y="2762"/>
                  </a:lnTo>
                  <a:lnTo>
                    <a:pt x="245" y="2778"/>
                  </a:lnTo>
                  <a:lnTo>
                    <a:pt x="229" y="2794"/>
                  </a:lnTo>
                  <a:cubicBezTo>
                    <a:pt x="221" y="2801"/>
                    <a:pt x="211" y="2805"/>
                    <a:pt x="200" y="2805"/>
                  </a:cubicBezTo>
                  <a:lnTo>
                    <a:pt x="184" y="2805"/>
                  </a:lnTo>
                  <a:lnTo>
                    <a:pt x="213" y="2794"/>
                  </a:lnTo>
                  <a:lnTo>
                    <a:pt x="197" y="2810"/>
                  </a:lnTo>
                  <a:lnTo>
                    <a:pt x="181" y="2826"/>
                  </a:lnTo>
                  <a:lnTo>
                    <a:pt x="165" y="2842"/>
                  </a:lnTo>
                  <a:lnTo>
                    <a:pt x="149" y="2858"/>
                  </a:lnTo>
                  <a:cubicBezTo>
                    <a:pt x="146" y="2861"/>
                    <a:pt x="142" y="2863"/>
                    <a:pt x="138" y="2865"/>
                  </a:cubicBezTo>
                  <a:lnTo>
                    <a:pt x="106" y="2881"/>
                  </a:lnTo>
                  <a:lnTo>
                    <a:pt x="124" y="2863"/>
                  </a:lnTo>
                  <a:lnTo>
                    <a:pt x="108" y="2895"/>
                  </a:lnTo>
                  <a:cubicBezTo>
                    <a:pt x="101" y="2909"/>
                    <a:pt x="88" y="2917"/>
                    <a:pt x="72" y="2917"/>
                  </a:cubicBezTo>
                  <a:lnTo>
                    <a:pt x="56" y="2917"/>
                  </a:lnTo>
                  <a:lnTo>
                    <a:pt x="40" y="2917"/>
                  </a:lnTo>
                  <a:cubicBezTo>
                    <a:pt x="18" y="2917"/>
                    <a:pt x="0" y="2900"/>
                    <a:pt x="0" y="2877"/>
                  </a:cubicBezTo>
                  <a:cubicBezTo>
                    <a:pt x="0" y="2855"/>
                    <a:pt x="18" y="2837"/>
                    <a:pt x="40" y="2837"/>
                  </a:cubicBezTo>
                  <a:close/>
                </a:path>
              </a:pathLst>
            </a:custGeom>
            <a:grpFill/>
            <a:ln w="4763" cap="flat">
              <a:solidFill>
                <a:srgbClr val="51118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17" name="Freeform 42">
              <a:extLst>
                <a:ext uri="{FF2B5EF4-FFF2-40B4-BE49-F238E27FC236}">
                  <a16:creationId xmlns:a16="http://schemas.microsoft.com/office/drawing/2014/main" id="{26E34D1D-C5DC-458F-ABD0-19CB58D67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955" y="3275013"/>
              <a:ext cx="1610257" cy="688975"/>
            </a:xfrm>
            <a:custGeom>
              <a:avLst/>
              <a:gdLst>
                <a:gd name="T0" fmla="*/ 120 w 2948"/>
                <a:gd name="T1" fmla="*/ 2035 h 2195"/>
                <a:gd name="T2" fmla="*/ 172 w 2948"/>
                <a:gd name="T3" fmla="*/ 1983 h 2195"/>
                <a:gd name="T4" fmla="*/ 268 w 2948"/>
                <a:gd name="T5" fmla="*/ 1887 h 2195"/>
                <a:gd name="T6" fmla="*/ 392 w 2948"/>
                <a:gd name="T7" fmla="*/ 1811 h 2195"/>
                <a:gd name="T8" fmla="*/ 488 w 2948"/>
                <a:gd name="T9" fmla="*/ 1763 h 2195"/>
                <a:gd name="T10" fmla="*/ 533 w 2948"/>
                <a:gd name="T11" fmla="*/ 1738 h 2195"/>
                <a:gd name="T12" fmla="*/ 636 w 2948"/>
                <a:gd name="T13" fmla="*/ 1631 h 2195"/>
                <a:gd name="T14" fmla="*/ 776 w 2948"/>
                <a:gd name="T15" fmla="*/ 1491 h 2195"/>
                <a:gd name="T16" fmla="*/ 837 w 2948"/>
                <a:gd name="T17" fmla="*/ 1450 h 2195"/>
                <a:gd name="T18" fmla="*/ 968 w 2948"/>
                <a:gd name="T19" fmla="*/ 1379 h 2195"/>
                <a:gd name="T20" fmla="*/ 1036 w 2948"/>
                <a:gd name="T21" fmla="*/ 1295 h 2195"/>
                <a:gd name="T22" fmla="*/ 1160 w 2948"/>
                <a:gd name="T23" fmla="*/ 1235 h 2195"/>
                <a:gd name="T24" fmla="*/ 1205 w 2948"/>
                <a:gd name="T25" fmla="*/ 1210 h 2195"/>
                <a:gd name="T26" fmla="*/ 1324 w 2948"/>
                <a:gd name="T27" fmla="*/ 1087 h 2195"/>
                <a:gd name="T28" fmla="*/ 1420 w 2948"/>
                <a:gd name="T29" fmla="*/ 991 h 2195"/>
                <a:gd name="T30" fmla="*/ 1500 w 2948"/>
                <a:gd name="T31" fmla="*/ 943 h 2195"/>
                <a:gd name="T32" fmla="*/ 1640 w 2948"/>
                <a:gd name="T33" fmla="*/ 867 h 2195"/>
                <a:gd name="T34" fmla="*/ 1752 w 2948"/>
                <a:gd name="T35" fmla="*/ 835 h 2195"/>
                <a:gd name="T36" fmla="*/ 1848 w 2948"/>
                <a:gd name="T37" fmla="*/ 707 h 2195"/>
                <a:gd name="T38" fmla="*/ 1916 w 2948"/>
                <a:gd name="T39" fmla="*/ 671 h 2195"/>
                <a:gd name="T40" fmla="*/ 2023 w 2948"/>
                <a:gd name="T41" fmla="*/ 616 h 2195"/>
                <a:gd name="T42" fmla="*/ 2092 w 2948"/>
                <a:gd name="T43" fmla="*/ 559 h 2195"/>
                <a:gd name="T44" fmla="*/ 2183 w 2948"/>
                <a:gd name="T45" fmla="*/ 520 h 2195"/>
                <a:gd name="T46" fmla="*/ 2296 w 2948"/>
                <a:gd name="T47" fmla="*/ 451 h 2195"/>
                <a:gd name="T48" fmla="*/ 2391 w 2948"/>
                <a:gd name="T49" fmla="*/ 360 h 2195"/>
                <a:gd name="T50" fmla="*/ 2476 w 2948"/>
                <a:gd name="T51" fmla="*/ 287 h 2195"/>
                <a:gd name="T52" fmla="*/ 2584 w 2948"/>
                <a:gd name="T53" fmla="*/ 211 h 2195"/>
                <a:gd name="T54" fmla="*/ 2680 w 2948"/>
                <a:gd name="T55" fmla="*/ 147 h 2195"/>
                <a:gd name="T56" fmla="*/ 2748 w 2948"/>
                <a:gd name="T57" fmla="*/ 111 h 2195"/>
                <a:gd name="T58" fmla="*/ 2844 w 2948"/>
                <a:gd name="T59" fmla="*/ 47 h 2195"/>
                <a:gd name="T60" fmla="*/ 2856 w 2948"/>
                <a:gd name="T61" fmla="*/ 147 h 2195"/>
                <a:gd name="T62" fmla="*/ 2744 w 2948"/>
                <a:gd name="T63" fmla="*/ 195 h 2195"/>
                <a:gd name="T64" fmla="*/ 2686 w 2948"/>
                <a:gd name="T65" fmla="*/ 248 h 2195"/>
                <a:gd name="T66" fmla="*/ 2581 w 2948"/>
                <a:gd name="T67" fmla="*/ 280 h 2195"/>
                <a:gd name="T68" fmla="*/ 2508 w 2948"/>
                <a:gd name="T69" fmla="*/ 381 h 2195"/>
                <a:gd name="T70" fmla="*/ 2405 w 2948"/>
                <a:gd name="T71" fmla="*/ 456 h 2195"/>
                <a:gd name="T72" fmla="*/ 2316 w 2948"/>
                <a:gd name="T73" fmla="*/ 525 h 2195"/>
                <a:gd name="T74" fmla="*/ 2168 w 2948"/>
                <a:gd name="T75" fmla="*/ 595 h 2195"/>
                <a:gd name="T76" fmla="*/ 2088 w 2948"/>
                <a:gd name="T77" fmla="*/ 643 h 2195"/>
                <a:gd name="T78" fmla="*/ 1992 w 2948"/>
                <a:gd name="T79" fmla="*/ 707 h 2195"/>
                <a:gd name="T80" fmla="*/ 1912 w 2948"/>
                <a:gd name="T81" fmla="*/ 771 h 2195"/>
                <a:gd name="T82" fmla="*/ 1866 w 2948"/>
                <a:gd name="T83" fmla="*/ 786 h 2195"/>
                <a:gd name="T84" fmla="*/ 1704 w 2948"/>
                <a:gd name="T85" fmla="*/ 915 h 2195"/>
                <a:gd name="T86" fmla="*/ 1621 w 2948"/>
                <a:gd name="T87" fmla="*/ 952 h 2195"/>
                <a:gd name="T88" fmla="*/ 1496 w 2948"/>
                <a:gd name="T89" fmla="*/ 1027 h 2195"/>
                <a:gd name="T90" fmla="*/ 1461 w 2948"/>
                <a:gd name="T91" fmla="*/ 1080 h 2195"/>
                <a:gd name="T92" fmla="*/ 1333 w 2948"/>
                <a:gd name="T93" fmla="*/ 1192 h 2195"/>
                <a:gd name="T94" fmla="*/ 1237 w 2948"/>
                <a:gd name="T95" fmla="*/ 1256 h 2195"/>
                <a:gd name="T96" fmla="*/ 1157 w 2948"/>
                <a:gd name="T97" fmla="*/ 1320 h 2195"/>
                <a:gd name="T98" fmla="*/ 1068 w 2948"/>
                <a:gd name="T99" fmla="*/ 1405 h 2195"/>
                <a:gd name="T100" fmla="*/ 920 w 2948"/>
                <a:gd name="T101" fmla="*/ 1459 h 2195"/>
                <a:gd name="T102" fmla="*/ 892 w 2948"/>
                <a:gd name="T103" fmla="*/ 1501 h 2195"/>
                <a:gd name="T104" fmla="*/ 789 w 2948"/>
                <a:gd name="T105" fmla="*/ 1592 h 2195"/>
                <a:gd name="T106" fmla="*/ 648 w 2948"/>
                <a:gd name="T107" fmla="*/ 1747 h 2195"/>
                <a:gd name="T108" fmla="*/ 552 w 2948"/>
                <a:gd name="T109" fmla="*/ 1811 h 2195"/>
                <a:gd name="T110" fmla="*/ 485 w 2948"/>
                <a:gd name="T111" fmla="*/ 1864 h 2195"/>
                <a:gd name="T112" fmla="*/ 389 w 2948"/>
                <a:gd name="T113" fmla="*/ 1896 h 2195"/>
                <a:gd name="T114" fmla="*/ 264 w 2948"/>
                <a:gd name="T115" fmla="*/ 1971 h 2195"/>
                <a:gd name="T116" fmla="*/ 168 w 2948"/>
                <a:gd name="T117" fmla="*/ 2067 h 2195"/>
                <a:gd name="T118" fmla="*/ 117 w 2948"/>
                <a:gd name="T119" fmla="*/ 2136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48" h="2195">
                  <a:moveTo>
                    <a:pt x="40" y="2115"/>
                  </a:moveTo>
                  <a:lnTo>
                    <a:pt x="56" y="2115"/>
                  </a:lnTo>
                  <a:lnTo>
                    <a:pt x="21" y="2138"/>
                  </a:lnTo>
                  <a:lnTo>
                    <a:pt x="37" y="2106"/>
                  </a:lnTo>
                  <a:cubicBezTo>
                    <a:pt x="39" y="2102"/>
                    <a:pt x="41" y="2098"/>
                    <a:pt x="44" y="2095"/>
                  </a:cubicBezTo>
                  <a:lnTo>
                    <a:pt x="60" y="2079"/>
                  </a:lnTo>
                  <a:lnTo>
                    <a:pt x="76" y="2063"/>
                  </a:lnTo>
                  <a:lnTo>
                    <a:pt x="92" y="2047"/>
                  </a:lnTo>
                  <a:cubicBezTo>
                    <a:pt x="100" y="2040"/>
                    <a:pt x="110" y="2035"/>
                    <a:pt x="120" y="2035"/>
                  </a:cubicBezTo>
                  <a:lnTo>
                    <a:pt x="136" y="2035"/>
                  </a:lnTo>
                  <a:lnTo>
                    <a:pt x="101" y="2058"/>
                  </a:lnTo>
                  <a:lnTo>
                    <a:pt x="117" y="2026"/>
                  </a:lnTo>
                  <a:cubicBezTo>
                    <a:pt x="119" y="2022"/>
                    <a:pt x="121" y="2018"/>
                    <a:pt x="124" y="2015"/>
                  </a:cubicBezTo>
                  <a:lnTo>
                    <a:pt x="140" y="1999"/>
                  </a:lnTo>
                  <a:cubicBezTo>
                    <a:pt x="148" y="1992"/>
                    <a:pt x="158" y="1987"/>
                    <a:pt x="168" y="1987"/>
                  </a:cubicBezTo>
                  <a:lnTo>
                    <a:pt x="184" y="1987"/>
                  </a:lnTo>
                  <a:lnTo>
                    <a:pt x="156" y="1999"/>
                  </a:lnTo>
                  <a:lnTo>
                    <a:pt x="172" y="1983"/>
                  </a:lnTo>
                  <a:lnTo>
                    <a:pt x="204" y="1951"/>
                  </a:lnTo>
                  <a:lnTo>
                    <a:pt x="197" y="1962"/>
                  </a:lnTo>
                  <a:lnTo>
                    <a:pt x="213" y="1930"/>
                  </a:lnTo>
                  <a:cubicBezTo>
                    <a:pt x="215" y="1926"/>
                    <a:pt x="217" y="1922"/>
                    <a:pt x="220" y="1919"/>
                  </a:cubicBezTo>
                  <a:lnTo>
                    <a:pt x="236" y="1903"/>
                  </a:lnTo>
                  <a:cubicBezTo>
                    <a:pt x="244" y="1896"/>
                    <a:pt x="254" y="1891"/>
                    <a:pt x="264" y="1891"/>
                  </a:cubicBezTo>
                  <a:lnTo>
                    <a:pt x="280" y="1891"/>
                  </a:lnTo>
                  <a:lnTo>
                    <a:pt x="252" y="1903"/>
                  </a:lnTo>
                  <a:lnTo>
                    <a:pt x="268" y="1887"/>
                  </a:lnTo>
                  <a:lnTo>
                    <a:pt x="284" y="1871"/>
                  </a:lnTo>
                  <a:cubicBezTo>
                    <a:pt x="292" y="1864"/>
                    <a:pt x="302" y="1859"/>
                    <a:pt x="312" y="1859"/>
                  </a:cubicBezTo>
                  <a:lnTo>
                    <a:pt x="328" y="1859"/>
                  </a:lnTo>
                  <a:lnTo>
                    <a:pt x="300" y="1871"/>
                  </a:lnTo>
                  <a:lnTo>
                    <a:pt x="316" y="1855"/>
                  </a:lnTo>
                  <a:lnTo>
                    <a:pt x="332" y="1839"/>
                  </a:lnTo>
                  <a:lnTo>
                    <a:pt x="348" y="1823"/>
                  </a:lnTo>
                  <a:cubicBezTo>
                    <a:pt x="356" y="1816"/>
                    <a:pt x="366" y="1811"/>
                    <a:pt x="376" y="1811"/>
                  </a:cubicBezTo>
                  <a:lnTo>
                    <a:pt x="392" y="1811"/>
                  </a:lnTo>
                  <a:lnTo>
                    <a:pt x="408" y="1811"/>
                  </a:lnTo>
                  <a:lnTo>
                    <a:pt x="391" y="1816"/>
                  </a:lnTo>
                  <a:lnTo>
                    <a:pt x="423" y="1800"/>
                  </a:lnTo>
                  <a:cubicBezTo>
                    <a:pt x="428" y="1797"/>
                    <a:pt x="434" y="1795"/>
                    <a:pt x="440" y="1795"/>
                  </a:cubicBezTo>
                  <a:lnTo>
                    <a:pt x="456" y="1795"/>
                  </a:lnTo>
                  <a:lnTo>
                    <a:pt x="428" y="1807"/>
                  </a:lnTo>
                  <a:lnTo>
                    <a:pt x="444" y="1791"/>
                  </a:lnTo>
                  <a:lnTo>
                    <a:pt x="460" y="1775"/>
                  </a:lnTo>
                  <a:cubicBezTo>
                    <a:pt x="468" y="1768"/>
                    <a:pt x="478" y="1763"/>
                    <a:pt x="488" y="1763"/>
                  </a:cubicBezTo>
                  <a:lnTo>
                    <a:pt x="504" y="1763"/>
                  </a:lnTo>
                  <a:lnTo>
                    <a:pt x="476" y="1775"/>
                  </a:lnTo>
                  <a:lnTo>
                    <a:pt x="492" y="1759"/>
                  </a:lnTo>
                  <a:lnTo>
                    <a:pt x="508" y="1743"/>
                  </a:lnTo>
                  <a:cubicBezTo>
                    <a:pt x="516" y="1736"/>
                    <a:pt x="526" y="1731"/>
                    <a:pt x="536" y="1731"/>
                  </a:cubicBezTo>
                  <a:lnTo>
                    <a:pt x="552" y="1731"/>
                  </a:lnTo>
                  <a:lnTo>
                    <a:pt x="524" y="1743"/>
                  </a:lnTo>
                  <a:lnTo>
                    <a:pt x="540" y="1727"/>
                  </a:lnTo>
                  <a:lnTo>
                    <a:pt x="533" y="1738"/>
                  </a:lnTo>
                  <a:lnTo>
                    <a:pt x="549" y="1706"/>
                  </a:lnTo>
                  <a:cubicBezTo>
                    <a:pt x="551" y="1702"/>
                    <a:pt x="553" y="1698"/>
                    <a:pt x="556" y="1695"/>
                  </a:cubicBezTo>
                  <a:lnTo>
                    <a:pt x="572" y="1679"/>
                  </a:lnTo>
                  <a:cubicBezTo>
                    <a:pt x="580" y="1672"/>
                    <a:pt x="590" y="1667"/>
                    <a:pt x="600" y="1667"/>
                  </a:cubicBezTo>
                  <a:lnTo>
                    <a:pt x="632" y="1667"/>
                  </a:lnTo>
                  <a:lnTo>
                    <a:pt x="648" y="1667"/>
                  </a:lnTo>
                  <a:lnTo>
                    <a:pt x="611" y="1695"/>
                  </a:lnTo>
                  <a:lnTo>
                    <a:pt x="627" y="1647"/>
                  </a:lnTo>
                  <a:cubicBezTo>
                    <a:pt x="628" y="1641"/>
                    <a:pt x="632" y="1636"/>
                    <a:pt x="636" y="1631"/>
                  </a:cubicBezTo>
                  <a:lnTo>
                    <a:pt x="652" y="1615"/>
                  </a:lnTo>
                  <a:lnTo>
                    <a:pt x="668" y="1599"/>
                  </a:lnTo>
                  <a:lnTo>
                    <a:pt x="684" y="1583"/>
                  </a:lnTo>
                  <a:lnTo>
                    <a:pt x="700" y="1567"/>
                  </a:lnTo>
                  <a:lnTo>
                    <a:pt x="716" y="1551"/>
                  </a:lnTo>
                  <a:lnTo>
                    <a:pt x="732" y="1535"/>
                  </a:lnTo>
                  <a:lnTo>
                    <a:pt x="725" y="1546"/>
                  </a:lnTo>
                  <a:lnTo>
                    <a:pt x="741" y="1514"/>
                  </a:lnTo>
                  <a:cubicBezTo>
                    <a:pt x="747" y="1500"/>
                    <a:pt x="761" y="1491"/>
                    <a:pt x="776" y="1491"/>
                  </a:cubicBezTo>
                  <a:lnTo>
                    <a:pt x="792" y="1491"/>
                  </a:lnTo>
                  <a:lnTo>
                    <a:pt x="808" y="1491"/>
                  </a:lnTo>
                  <a:lnTo>
                    <a:pt x="791" y="1496"/>
                  </a:lnTo>
                  <a:lnTo>
                    <a:pt x="823" y="1480"/>
                  </a:lnTo>
                  <a:lnTo>
                    <a:pt x="805" y="1498"/>
                  </a:lnTo>
                  <a:lnTo>
                    <a:pt x="821" y="1466"/>
                  </a:lnTo>
                  <a:cubicBezTo>
                    <a:pt x="823" y="1462"/>
                    <a:pt x="825" y="1458"/>
                    <a:pt x="828" y="1455"/>
                  </a:cubicBezTo>
                  <a:lnTo>
                    <a:pt x="844" y="1439"/>
                  </a:lnTo>
                  <a:lnTo>
                    <a:pt x="837" y="1450"/>
                  </a:lnTo>
                  <a:lnTo>
                    <a:pt x="853" y="1418"/>
                  </a:lnTo>
                  <a:cubicBezTo>
                    <a:pt x="859" y="1404"/>
                    <a:pt x="873" y="1395"/>
                    <a:pt x="888" y="1395"/>
                  </a:cubicBezTo>
                  <a:lnTo>
                    <a:pt x="904" y="1395"/>
                  </a:lnTo>
                  <a:lnTo>
                    <a:pt x="876" y="1407"/>
                  </a:lnTo>
                  <a:lnTo>
                    <a:pt x="892" y="1391"/>
                  </a:lnTo>
                  <a:cubicBezTo>
                    <a:pt x="900" y="1384"/>
                    <a:pt x="910" y="1379"/>
                    <a:pt x="920" y="1379"/>
                  </a:cubicBezTo>
                  <a:lnTo>
                    <a:pt x="936" y="1379"/>
                  </a:lnTo>
                  <a:lnTo>
                    <a:pt x="952" y="1379"/>
                  </a:lnTo>
                  <a:lnTo>
                    <a:pt x="968" y="1379"/>
                  </a:lnTo>
                  <a:lnTo>
                    <a:pt x="984" y="1379"/>
                  </a:lnTo>
                  <a:lnTo>
                    <a:pt x="956" y="1391"/>
                  </a:lnTo>
                  <a:lnTo>
                    <a:pt x="972" y="1375"/>
                  </a:lnTo>
                  <a:cubicBezTo>
                    <a:pt x="975" y="1372"/>
                    <a:pt x="979" y="1370"/>
                    <a:pt x="983" y="1368"/>
                  </a:cubicBezTo>
                  <a:lnTo>
                    <a:pt x="1015" y="1352"/>
                  </a:lnTo>
                  <a:lnTo>
                    <a:pt x="997" y="1370"/>
                  </a:lnTo>
                  <a:lnTo>
                    <a:pt x="1013" y="1338"/>
                  </a:lnTo>
                  <a:lnTo>
                    <a:pt x="1029" y="1306"/>
                  </a:lnTo>
                  <a:cubicBezTo>
                    <a:pt x="1031" y="1302"/>
                    <a:pt x="1033" y="1298"/>
                    <a:pt x="1036" y="1295"/>
                  </a:cubicBezTo>
                  <a:lnTo>
                    <a:pt x="1052" y="1279"/>
                  </a:lnTo>
                  <a:lnTo>
                    <a:pt x="1068" y="1263"/>
                  </a:lnTo>
                  <a:cubicBezTo>
                    <a:pt x="1076" y="1256"/>
                    <a:pt x="1086" y="1251"/>
                    <a:pt x="1096" y="1251"/>
                  </a:cubicBezTo>
                  <a:lnTo>
                    <a:pt x="1112" y="1251"/>
                  </a:lnTo>
                  <a:lnTo>
                    <a:pt x="1128" y="1251"/>
                  </a:lnTo>
                  <a:lnTo>
                    <a:pt x="1100" y="1263"/>
                  </a:lnTo>
                  <a:lnTo>
                    <a:pt x="1116" y="1247"/>
                  </a:lnTo>
                  <a:cubicBezTo>
                    <a:pt x="1124" y="1240"/>
                    <a:pt x="1134" y="1235"/>
                    <a:pt x="1144" y="1235"/>
                  </a:cubicBezTo>
                  <a:lnTo>
                    <a:pt x="1160" y="1235"/>
                  </a:lnTo>
                  <a:lnTo>
                    <a:pt x="1125" y="1258"/>
                  </a:lnTo>
                  <a:lnTo>
                    <a:pt x="1141" y="1226"/>
                  </a:lnTo>
                  <a:cubicBezTo>
                    <a:pt x="1147" y="1212"/>
                    <a:pt x="1161" y="1203"/>
                    <a:pt x="1176" y="1203"/>
                  </a:cubicBezTo>
                  <a:lnTo>
                    <a:pt x="1192" y="1203"/>
                  </a:lnTo>
                  <a:lnTo>
                    <a:pt x="1164" y="1215"/>
                  </a:lnTo>
                  <a:lnTo>
                    <a:pt x="1180" y="1199"/>
                  </a:lnTo>
                  <a:cubicBezTo>
                    <a:pt x="1188" y="1192"/>
                    <a:pt x="1198" y="1187"/>
                    <a:pt x="1208" y="1187"/>
                  </a:cubicBezTo>
                  <a:lnTo>
                    <a:pt x="1240" y="1187"/>
                  </a:lnTo>
                  <a:lnTo>
                    <a:pt x="1205" y="1210"/>
                  </a:lnTo>
                  <a:lnTo>
                    <a:pt x="1221" y="1178"/>
                  </a:lnTo>
                  <a:cubicBezTo>
                    <a:pt x="1227" y="1164"/>
                    <a:pt x="1241" y="1155"/>
                    <a:pt x="1256" y="1155"/>
                  </a:cubicBezTo>
                  <a:lnTo>
                    <a:pt x="1272" y="1155"/>
                  </a:lnTo>
                  <a:lnTo>
                    <a:pt x="1244" y="1167"/>
                  </a:lnTo>
                  <a:lnTo>
                    <a:pt x="1260" y="1151"/>
                  </a:lnTo>
                  <a:lnTo>
                    <a:pt x="1276" y="1135"/>
                  </a:lnTo>
                  <a:lnTo>
                    <a:pt x="1292" y="1119"/>
                  </a:lnTo>
                  <a:lnTo>
                    <a:pt x="1308" y="1103"/>
                  </a:lnTo>
                  <a:lnTo>
                    <a:pt x="1324" y="1087"/>
                  </a:lnTo>
                  <a:cubicBezTo>
                    <a:pt x="1332" y="1080"/>
                    <a:pt x="1342" y="1075"/>
                    <a:pt x="1352" y="1075"/>
                  </a:cubicBezTo>
                  <a:lnTo>
                    <a:pt x="1368" y="1075"/>
                  </a:lnTo>
                  <a:lnTo>
                    <a:pt x="1340" y="1087"/>
                  </a:lnTo>
                  <a:lnTo>
                    <a:pt x="1356" y="1071"/>
                  </a:lnTo>
                  <a:lnTo>
                    <a:pt x="1372" y="1055"/>
                  </a:lnTo>
                  <a:lnTo>
                    <a:pt x="1404" y="1023"/>
                  </a:lnTo>
                  <a:lnTo>
                    <a:pt x="1397" y="1034"/>
                  </a:lnTo>
                  <a:lnTo>
                    <a:pt x="1413" y="1002"/>
                  </a:lnTo>
                  <a:cubicBezTo>
                    <a:pt x="1415" y="998"/>
                    <a:pt x="1417" y="994"/>
                    <a:pt x="1420" y="991"/>
                  </a:cubicBezTo>
                  <a:lnTo>
                    <a:pt x="1436" y="975"/>
                  </a:lnTo>
                  <a:cubicBezTo>
                    <a:pt x="1444" y="968"/>
                    <a:pt x="1454" y="963"/>
                    <a:pt x="1464" y="963"/>
                  </a:cubicBezTo>
                  <a:lnTo>
                    <a:pt x="1480" y="963"/>
                  </a:lnTo>
                  <a:lnTo>
                    <a:pt x="1452" y="975"/>
                  </a:lnTo>
                  <a:lnTo>
                    <a:pt x="1468" y="959"/>
                  </a:lnTo>
                  <a:cubicBezTo>
                    <a:pt x="1476" y="952"/>
                    <a:pt x="1486" y="947"/>
                    <a:pt x="1496" y="947"/>
                  </a:cubicBezTo>
                  <a:lnTo>
                    <a:pt x="1512" y="947"/>
                  </a:lnTo>
                  <a:lnTo>
                    <a:pt x="1484" y="959"/>
                  </a:lnTo>
                  <a:lnTo>
                    <a:pt x="1500" y="943"/>
                  </a:lnTo>
                  <a:lnTo>
                    <a:pt x="1516" y="927"/>
                  </a:lnTo>
                  <a:lnTo>
                    <a:pt x="1532" y="911"/>
                  </a:lnTo>
                  <a:lnTo>
                    <a:pt x="1548" y="895"/>
                  </a:lnTo>
                  <a:cubicBezTo>
                    <a:pt x="1556" y="888"/>
                    <a:pt x="1566" y="883"/>
                    <a:pt x="1576" y="883"/>
                  </a:cubicBezTo>
                  <a:lnTo>
                    <a:pt x="1592" y="883"/>
                  </a:lnTo>
                  <a:lnTo>
                    <a:pt x="1564" y="895"/>
                  </a:lnTo>
                  <a:lnTo>
                    <a:pt x="1580" y="879"/>
                  </a:lnTo>
                  <a:cubicBezTo>
                    <a:pt x="1588" y="872"/>
                    <a:pt x="1598" y="867"/>
                    <a:pt x="1608" y="867"/>
                  </a:cubicBezTo>
                  <a:lnTo>
                    <a:pt x="1640" y="867"/>
                  </a:lnTo>
                  <a:lnTo>
                    <a:pt x="1656" y="867"/>
                  </a:lnTo>
                  <a:lnTo>
                    <a:pt x="1672" y="867"/>
                  </a:lnTo>
                  <a:lnTo>
                    <a:pt x="1644" y="879"/>
                  </a:lnTo>
                  <a:lnTo>
                    <a:pt x="1660" y="863"/>
                  </a:lnTo>
                  <a:lnTo>
                    <a:pt x="1676" y="847"/>
                  </a:lnTo>
                  <a:cubicBezTo>
                    <a:pt x="1684" y="840"/>
                    <a:pt x="1694" y="835"/>
                    <a:pt x="1704" y="835"/>
                  </a:cubicBezTo>
                  <a:lnTo>
                    <a:pt x="1720" y="835"/>
                  </a:lnTo>
                  <a:lnTo>
                    <a:pt x="1736" y="835"/>
                  </a:lnTo>
                  <a:lnTo>
                    <a:pt x="1752" y="835"/>
                  </a:lnTo>
                  <a:lnTo>
                    <a:pt x="1724" y="847"/>
                  </a:lnTo>
                  <a:lnTo>
                    <a:pt x="1740" y="831"/>
                  </a:lnTo>
                  <a:lnTo>
                    <a:pt x="1756" y="815"/>
                  </a:lnTo>
                  <a:lnTo>
                    <a:pt x="1749" y="826"/>
                  </a:lnTo>
                  <a:lnTo>
                    <a:pt x="1765" y="794"/>
                  </a:lnTo>
                  <a:lnTo>
                    <a:pt x="1799" y="741"/>
                  </a:lnTo>
                  <a:cubicBezTo>
                    <a:pt x="1801" y="739"/>
                    <a:pt x="1802" y="737"/>
                    <a:pt x="1804" y="735"/>
                  </a:cubicBezTo>
                  <a:lnTo>
                    <a:pt x="1820" y="719"/>
                  </a:lnTo>
                  <a:cubicBezTo>
                    <a:pt x="1828" y="712"/>
                    <a:pt x="1838" y="707"/>
                    <a:pt x="1848" y="707"/>
                  </a:cubicBezTo>
                  <a:lnTo>
                    <a:pt x="1864" y="707"/>
                  </a:lnTo>
                  <a:lnTo>
                    <a:pt x="1880" y="707"/>
                  </a:lnTo>
                  <a:lnTo>
                    <a:pt x="1852" y="719"/>
                  </a:lnTo>
                  <a:lnTo>
                    <a:pt x="1868" y="703"/>
                  </a:lnTo>
                  <a:cubicBezTo>
                    <a:pt x="1876" y="696"/>
                    <a:pt x="1886" y="691"/>
                    <a:pt x="1896" y="691"/>
                  </a:cubicBezTo>
                  <a:lnTo>
                    <a:pt x="1912" y="691"/>
                  </a:lnTo>
                  <a:lnTo>
                    <a:pt x="1884" y="703"/>
                  </a:lnTo>
                  <a:lnTo>
                    <a:pt x="1900" y="687"/>
                  </a:lnTo>
                  <a:lnTo>
                    <a:pt x="1916" y="671"/>
                  </a:lnTo>
                  <a:cubicBezTo>
                    <a:pt x="1924" y="664"/>
                    <a:pt x="1934" y="659"/>
                    <a:pt x="1944" y="659"/>
                  </a:cubicBezTo>
                  <a:lnTo>
                    <a:pt x="1960" y="659"/>
                  </a:lnTo>
                  <a:lnTo>
                    <a:pt x="1925" y="682"/>
                  </a:lnTo>
                  <a:lnTo>
                    <a:pt x="1941" y="650"/>
                  </a:lnTo>
                  <a:cubicBezTo>
                    <a:pt x="1947" y="636"/>
                    <a:pt x="1961" y="627"/>
                    <a:pt x="1976" y="627"/>
                  </a:cubicBezTo>
                  <a:lnTo>
                    <a:pt x="1992" y="627"/>
                  </a:lnTo>
                  <a:lnTo>
                    <a:pt x="2008" y="627"/>
                  </a:lnTo>
                  <a:lnTo>
                    <a:pt x="1991" y="632"/>
                  </a:lnTo>
                  <a:lnTo>
                    <a:pt x="2023" y="616"/>
                  </a:lnTo>
                  <a:lnTo>
                    <a:pt x="2005" y="634"/>
                  </a:lnTo>
                  <a:lnTo>
                    <a:pt x="2021" y="602"/>
                  </a:lnTo>
                  <a:cubicBezTo>
                    <a:pt x="2023" y="598"/>
                    <a:pt x="2025" y="594"/>
                    <a:pt x="2028" y="591"/>
                  </a:cubicBezTo>
                  <a:lnTo>
                    <a:pt x="2044" y="575"/>
                  </a:lnTo>
                  <a:cubicBezTo>
                    <a:pt x="2052" y="568"/>
                    <a:pt x="2062" y="563"/>
                    <a:pt x="2072" y="563"/>
                  </a:cubicBezTo>
                  <a:lnTo>
                    <a:pt x="2088" y="563"/>
                  </a:lnTo>
                  <a:lnTo>
                    <a:pt x="2104" y="563"/>
                  </a:lnTo>
                  <a:lnTo>
                    <a:pt x="2076" y="575"/>
                  </a:lnTo>
                  <a:lnTo>
                    <a:pt x="2092" y="559"/>
                  </a:lnTo>
                  <a:cubicBezTo>
                    <a:pt x="2100" y="552"/>
                    <a:pt x="2110" y="547"/>
                    <a:pt x="2120" y="547"/>
                  </a:cubicBezTo>
                  <a:lnTo>
                    <a:pt x="2136" y="547"/>
                  </a:lnTo>
                  <a:lnTo>
                    <a:pt x="2108" y="559"/>
                  </a:lnTo>
                  <a:lnTo>
                    <a:pt x="2124" y="543"/>
                  </a:lnTo>
                  <a:lnTo>
                    <a:pt x="2140" y="527"/>
                  </a:lnTo>
                  <a:cubicBezTo>
                    <a:pt x="2148" y="520"/>
                    <a:pt x="2158" y="515"/>
                    <a:pt x="2168" y="515"/>
                  </a:cubicBezTo>
                  <a:lnTo>
                    <a:pt x="2184" y="515"/>
                  </a:lnTo>
                  <a:lnTo>
                    <a:pt x="2200" y="515"/>
                  </a:lnTo>
                  <a:lnTo>
                    <a:pt x="2183" y="520"/>
                  </a:lnTo>
                  <a:lnTo>
                    <a:pt x="2215" y="504"/>
                  </a:lnTo>
                  <a:cubicBezTo>
                    <a:pt x="2220" y="501"/>
                    <a:pt x="2226" y="499"/>
                    <a:pt x="2232" y="499"/>
                  </a:cubicBezTo>
                  <a:lnTo>
                    <a:pt x="2248" y="499"/>
                  </a:lnTo>
                  <a:lnTo>
                    <a:pt x="2264" y="499"/>
                  </a:lnTo>
                  <a:lnTo>
                    <a:pt x="2229" y="522"/>
                  </a:lnTo>
                  <a:lnTo>
                    <a:pt x="2245" y="490"/>
                  </a:lnTo>
                  <a:cubicBezTo>
                    <a:pt x="2247" y="486"/>
                    <a:pt x="2249" y="482"/>
                    <a:pt x="2252" y="479"/>
                  </a:cubicBezTo>
                  <a:lnTo>
                    <a:pt x="2268" y="463"/>
                  </a:lnTo>
                  <a:cubicBezTo>
                    <a:pt x="2276" y="456"/>
                    <a:pt x="2286" y="451"/>
                    <a:pt x="2296" y="451"/>
                  </a:cubicBezTo>
                  <a:lnTo>
                    <a:pt x="2312" y="451"/>
                  </a:lnTo>
                  <a:lnTo>
                    <a:pt x="2284" y="463"/>
                  </a:lnTo>
                  <a:lnTo>
                    <a:pt x="2300" y="447"/>
                  </a:lnTo>
                  <a:lnTo>
                    <a:pt x="2316" y="431"/>
                  </a:lnTo>
                  <a:lnTo>
                    <a:pt x="2332" y="415"/>
                  </a:lnTo>
                  <a:lnTo>
                    <a:pt x="2348" y="399"/>
                  </a:lnTo>
                  <a:lnTo>
                    <a:pt x="2364" y="383"/>
                  </a:lnTo>
                  <a:lnTo>
                    <a:pt x="2380" y="367"/>
                  </a:lnTo>
                  <a:cubicBezTo>
                    <a:pt x="2383" y="364"/>
                    <a:pt x="2387" y="362"/>
                    <a:pt x="2391" y="360"/>
                  </a:cubicBezTo>
                  <a:lnTo>
                    <a:pt x="2423" y="344"/>
                  </a:lnTo>
                  <a:lnTo>
                    <a:pt x="2412" y="351"/>
                  </a:lnTo>
                  <a:lnTo>
                    <a:pt x="2428" y="335"/>
                  </a:lnTo>
                  <a:cubicBezTo>
                    <a:pt x="2436" y="328"/>
                    <a:pt x="2446" y="323"/>
                    <a:pt x="2456" y="323"/>
                  </a:cubicBezTo>
                  <a:lnTo>
                    <a:pt x="2472" y="323"/>
                  </a:lnTo>
                  <a:lnTo>
                    <a:pt x="2437" y="346"/>
                  </a:lnTo>
                  <a:lnTo>
                    <a:pt x="2453" y="314"/>
                  </a:lnTo>
                  <a:cubicBezTo>
                    <a:pt x="2455" y="310"/>
                    <a:pt x="2457" y="306"/>
                    <a:pt x="2460" y="303"/>
                  </a:cubicBezTo>
                  <a:lnTo>
                    <a:pt x="2476" y="287"/>
                  </a:lnTo>
                  <a:cubicBezTo>
                    <a:pt x="2484" y="280"/>
                    <a:pt x="2494" y="275"/>
                    <a:pt x="2504" y="275"/>
                  </a:cubicBezTo>
                  <a:lnTo>
                    <a:pt x="2520" y="275"/>
                  </a:lnTo>
                  <a:lnTo>
                    <a:pt x="2483" y="303"/>
                  </a:lnTo>
                  <a:lnTo>
                    <a:pt x="2499" y="255"/>
                  </a:lnTo>
                  <a:cubicBezTo>
                    <a:pt x="2500" y="249"/>
                    <a:pt x="2504" y="244"/>
                    <a:pt x="2508" y="239"/>
                  </a:cubicBezTo>
                  <a:lnTo>
                    <a:pt x="2524" y="223"/>
                  </a:lnTo>
                  <a:cubicBezTo>
                    <a:pt x="2532" y="216"/>
                    <a:pt x="2542" y="211"/>
                    <a:pt x="2552" y="211"/>
                  </a:cubicBezTo>
                  <a:lnTo>
                    <a:pt x="2568" y="211"/>
                  </a:lnTo>
                  <a:lnTo>
                    <a:pt x="2584" y="211"/>
                  </a:lnTo>
                  <a:lnTo>
                    <a:pt x="2556" y="223"/>
                  </a:lnTo>
                  <a:lnTo>
                    <a:pt x="2572" y="207"/>
                  </a:lnTo>
                  <a:cubicBezTo>
                    <a:pt x="2580" y="200"/>
                    <a:pt x="2590" y="195"/>
                    <a:pt x="2600" y="195"/>
                  </a:cubicBezTo>
                  <a:lnTo>
                    <a:pt x="2632" y="195"/>
                  </a:lnTo>
                  <a:lnTo>
                    <a:pt x="2648" y="195"/>
                  </a:lnTo>
                  <a:lnTo>
                    <a:pt x="2611" y="223"/>
                  </a:lnTo>
                  <a:lnTo>
                    <a:pt x="2627" y="175"/>
                  </a:lnTo>
                  <a:cubicBezTo>
                    <a:pt x="2632" y="158"/>
                    <a:pt x="2647" y="147"/>
                    <a:pt x="2664" y="147"/>
                  </a:cubicBezTo>
                  <a:lnTo>
                    <a:pt x="2680" y="147"/>
                  </a:lnTo>
                  <a:lnTo>
                    <a:pt x="2652" y="159"/>
                  </a:lnTo>
                  <a:lnTo>
                    <a:pt x="2668" y="143"/>
                  </a:lnTo>
                  <a:lnTo>
                    <a:pt x="2684" y="127"/>
                  </a:lnTo>
                  <a:cubicBezTo>
                    <a:pt x="2692" y="120"/>
                    <a:pt x="2702" y="115"/>
                    <a:pt x="2712" y="115"/>
                  </a:cubicBezTo>
                  <a:lnTo>
                    <a:pt x="2728" y="115"/>
                  </a:lnTo>
                  <a:lnTo>
                    <a:pt x="2744" y="115"/>
                  </a:lnTo>
                  <a:lnTo>
                    <a:pt x="2760" y="115"/>
                  </a:lnTo>
                  <a:lnTo>
                    <a:pt x="2732" y="127"/>
                  </a:lnTo>
                  <a:lnTo>
                    <a:pt x="2748" y="111"/>
                  </a:lnTo>
                  <a:lnTo>
                    <a:pt x="2741" y="122"/>
                  </a:lnTo>
                  <a:lnTo>
                    <a:pt x="2757" y="90"/>
                  </a:lnTo>
                  <a:cubicBezTo>
                    <a:pt x="2763" y="76"/>
                    <a:pt x="2777" y="67"/>
                    <a:pt x="2792" y="67"/>
                  </a:cubicBezTo>
                  <a:lnTo>
                    <a:pt x="2808" y="67"/>
                  </a:lnTo>
                  <a:lnTo>
                    <a:pt x="2840" y="67"/>
                  </a:lnTo>
                  <a:lnTo>
                    <a:pt x="2856" y="67"/>
                  </a:lnTo>
                  <a:lnTo>
                    <a:pt x="2821" y="90"/>
                  </a:lnTo>
                  <a:lnTo>
                    <a:pt x="2837" y="58"/>
                  </a:lnTo>
                  <a:cubicBezTo>
                    <a:pt x="2839" y="54"/>
                    <a:pt x="2841" y="50"/>
                    <a:pt x="2844" y="47"/>
                  </a:cubicBezTo>
                  <a:lnTo>
                    <a:pt x="2860" y="31"/>
                  </a:lnTo>
                  <a:lnTo>
                    <a:pt x="2876" y="15"/>
                  </a:lnTo>
                  <a:cubicBezTo>
                    <a:pt x="2892" y="0"/>
                    <a:pt x="2917" y="0"/>
                    <a:pt x="2933" y="15"/>
                  </a:cubicBezTo>
                  <a:cubicBezTo>
                    <a:pt x="2948" y="31"/>
                    <a:pt x="2948" y="56"/>
                    <a:pt x="2933" y="72"/>
                  </a:cubicBezTo>
                  <a:lnTo>
                    <a:pt x="2917" y="88"/>
                  </a:lnTo>
                  <a:lnTo>
                    <a:pt x="2901" y="104"/>
                  </a:lnTo>
                  <a:lnTo>
                    <a:pt x="2908" y="93"/>
                  </a:lnTo>
                  <a:lnTo>
                    <a:pt x="2892" y="125"/>
                  </a:lnTo>
                  <a:cubicBezTo>
                    <a:pt x="2885" y="139"/>
                    <a:pt x="2872" y="147"/>
                    <a:pt x="2856" y="147"/>
                  </a:cubicBezTo>
                  <a:lnTo>
                    <a:pt x="2840" y="147"/>
                  </a:lnTo>
                  <a:lnTo>
                    <a:pt x="2808" y="147"/>
                  </a:lnTo>
                  <a:lnTo>
                    <a:pt x="2792" y="147"/>
                  </a:lnTo>
                  <a:lnTo>
                    <a:pt x="2828" y="125"/>
                  </a:lnTo>
                  <a:lnTo>
                    <a:pt x="2812" y="157"/>
                  </a:lnTo>
                  <a:cubicBezTo>
                    <a:pt x="2810" y="161"/>
                    <a:pt x="2808" y="165"/>
                    <a:pt x="2805" y="168"/>
                  </a:cubicBezTo>
                  <a:lnTo>
                    <a:pt x="2789" y="184"/>
                  </a:lnTo>
                  <a:cubicBezTo>
                    <a:pt x="2781" y="191"/>
                    <a:pt x="2771" y="195"/>
                    <a:pt x="2760" y="195"/>
                  </a:cubicBezTo>
                  <a:lnTo>
                    <a:pt x="2744" y="195"/>
                  </a:lnTo>
                  <a:lnTo>
                    <a:pt x="2728" y="195"/>
                  </a:lnTo>
                  <a:lnTo>
                    <a:pt x="2712" y="195"/>
                  </a:lnTo>
                  <a:lnTo>
                    <a:pt x="2741" y="184"/>
                  </a:lnTo>
                  <a:lnTo>
                    <a:pt x="2725" y="200"/>
                  </a:lnTo>
                  <a:lnTo>
                    <a:pt x="2709" y="216"/>
                  </a:lnTo>
                  <a:cubicBezTo>
                    <a:pt x="2701" y="223"/>
                    <a:pt x="2691" y="227"/>
                    <a:pt x="2680" y="227"/>
                  </a:cubicBezTo>
                  <a:lnTo>
                    <a:pt x="2664" y="227"/>
                  </a:lnTo>
                  <a:lnTo>
                    <a:pt x="2702" y="200"/>
                  </a:lnTo>
                  <a:lnTo>
                    <a:pt x="2686" y="248"/>
                  </a:lnTo>
                  <a:cubicBezTo>
                    <a:pt x="2681" y="264"/>
                    <a:pt x="2666" y="275"/>
                    <a:pt x="2648" y="275"/>
                  </a:cubicBezTo>
                  <a:lnTo>
                    <a:pt x="2632" y="275"/>
                  </a:lnTo>
                  <a:lnTo>
                    <a:pt x="2600" y="275"/>
                  </a:lnTo>
                  <a:lnTo>
                    <a:pt x="2629" y="264"/>
                  </a:lnTo>
                  <a:lnTo>
                    <a:pt x="2613" y="280"/>
                  </a:lnTo>
                  <a:cubicBezTo>
                    <a:pt x="2605" y="287"/>
                    <a:pt x="2595" y="291"/>
                    <a:pt x="2584" y="291"/>
                  </a:cubicBezTo>
                  <a:lnTo>
                    <a:pt x="2568" y="291"/>
                  </a:lnTo>
                  <a:lnTo>
                    <a:pt x="2552" y="291"/>
                  </a:lnTo>
                  <a:lnTo>
                    <a:pt x="2581" y="280"/>
                  </a:lnTo>
                  <a:lnTo>
                    <a:pt x="2565" y="296"/>
                  </a:lnTo>
                  <a:lnTo>
                    <a:pt x="2574" y="280"/>
                  </a:lnTo>
                  <a:lnTo>
                    <a:pt x="2558" y="328"/>
                  </a:lnTo>
                  <a:cubicBezTo>
                    <a:pt x="2553" y="344"/>
                    <a:pt x="2538" y="355"/>
                    <a:pt x="2520" y="355"/>
                  </a:cubicBezTo>
                  <a:lnTo>
                    <a:pt x="2504" y="355"/>
                  </a:lnTo>
                  <a:lnTo>
                    <a:pt x="2533" y="344"/>
                  </a:lnTo>
                  <a:lnTo>
                    <a:pt x="2517" y="360"/>
                  </a:lnTo>
                  <a:lnTo>
                    <a:pt x="2524" y="349"/>
                  </a:lnTo>
                  <a:lnTo>
                    <a:pt x="2508" y="381"/>
                  </a:lnTo>
                  <a:cubicBezTo>
                    <a:pt x="2501" y="395"/>
                    <a:pt x="2488" y="403"/>
                    <a:pt x="2472" y="403"/>
                  </a:cubicBezTo>
                  <a:lnTo>
                    <a:pt x="2456" y="403"/>
                  </a:lnTo>
                  <a:lnTo>
                    <a:pt x="2485" y="392"/>
                  </a:lnTo>
                  <a:lnTo>
                    <a:pt x="2469" y="408"/>
                  </a:lnTo>
                  <a:cubicBezTo>
                    <a:pt x="2466" y="411"/>
                    <a:pt x="2462" y="413"/>
                    <a:pt x="2458" y="415"/>
                  </a:cubicBezTo>
                  <a:lnTo>
                    <a:pt x="2426" y="431"/>
                  </a:lnTo>
                  <a:lnTo>
                    <a:pt x="2437" y="424"/>
                  </a:lnTo>
                  <a:lnTo>
                    <a:pt x="2421" y="440"/>
                  </a:lnTo>
                  <a:lnTo>
                    <a:pt x="2405" y="456"/>
                  </a:lnTo>
                  <a:lnTo>
                    <a:pt x="2389" y="472"/>
                  </a:lnTo>
                  <a:lnTo>
                    <a:pt x="2373" y="488"/>
                  </a:lnTo>
                  <a:lnTo>
                    <a:pt x="2357" y="504"/>
                  </a:lnTo>
                  <a:lnTo>
                    <a:pt x="2341" y="520"/>
                  </a:lnTo>
                  <a:cubicBezTo>
                    <a:pt x="2333" y="527"/>
                    <a:pt x="2323" y="531"/>
                    <a:pt x="2312" y="531"/>
                  </a:cubicBezTo>
                  <a:lnTo>
                    <a:pt x="2296" y="531"/>
                  </a:lnTo>
                  <a:lnTo>
                    <a:pt x="2325" y="520"/>
                  </a:lnTo>
                  <a:lnTo>
                    <a:pt x="2309" y="536"/>
                  </a:lnTo>
                  <a:lnTo>
                    <a:pt x="2316" y="525"/>
                  </a:lnTo>
                  <a:lnTo>
                    <a:pt x="2300" y="557"/>
                  </a:lnTo>
                  <a:cubicBezTo>
                    <a:pt x="2293" y="571"/>
                    <a:pt x="2280" y="579"/>
                    <a:pt x="2264" y="579"/>
                  </a:cubicBezTo>
                  <a:lnTo>
                    <a:pt x="2248" y="579"/>
                  </a:lnTo>
                  <a:lnTo>
                    <a:pt x="2232" y="579"/>
                  </a:lnTo>
                  <a:lnTo>
                    <a:pt x="2250" y="575"/>
                  </a:lnTo>
                  <a:lnTo>
                    <a:pt x="2218" y="591"/>
                  </a:lnTo>
                  <a:cubicBezTo>
                    <a:pt x="2213" y="594"/>
                    <a:pt x="2207" y="595"/>
                    <a:pt x="2200" y="595"/>
                  </a:cubicBezTo>
                  <a:lnTo>
                    <a:pt x="2184" y="595"/>
                  </a:lnTo>
                  <a:lnTo>
                    <a:pt x="2168" y="595"/>
                  </a:lnTo>
                  <a:lnTo>
                    <a:pt x="2197" y="584"/>
                  </a:lnTo>
                  <a:lnTo>
                    <a:pt x="2181" y="600"/>
                  </a:lnTo>
                  <a:lnTo>
                    <a:pt x="2165" y="616"/>
                  </a:lnTo>
                  <a:cubicBezTo>
                    <a:pt x="2157" y="623"/>
                    <a:pt x="2147" y="627"/>
                    <a:pt x="2136" y="627"/>
                  </a:cubicBezTo>
                  <a:lnTo>
                    <a:pt x="2120" y="627"/>
                  </a:lnTo>
                  <a:lnTo>
                    <a:pt x="2149" y="616"/>
                  </a:lnTo>
                  <a:lnTo>
                    <a:pt x="2133" y="632"/>
                  </a:lnTo>
                  <a:cubicBezTo>
                    <a:pt x="2125" y="639"/>
                    <a:pt x="2115" y="643"/>
                    <a:pt x="2104" y="643"/>
                  </a:cubicBezTo>
                  <a:lnTo>
                    <a:pt x="2088" y="643"/>
                  </a:lnTo>
                  <a:lnTo>
                    <a:pt x="2072" y="643"/>
                  </a:lnTo>
                  <a:lnTo>
                    <a:pt x="2101" y="632"/>
                  </a:lnTo>
                  <a:lnTo>
                    <a:pt x="2085" y="648"/>
                  </a:lnTo>
                  <a:lnTo>
                    <a:pt x="2092" y="637"/>
                  </a:lnTo>
                  <a:lnTo>
                    <a:pt x="2076" y="669"/>
                  </a:lnTo>
                  <a:cubicBezTo>
                    <a:pt x="2072" y="677"/>
                    <a:pt x="2066" y="683"/>
                    <a:pt x="2058" y="687"/>
                  </a:cubicBezTo>
                  <a:lnTo>
                    <a:pt x="2026" y="703"/>
                  </a:lnTo>
                  <a:cubicBezTo>
                    <a:pt x="2021" y="706"/>
                    <a:pt x="2015" y="707"/>
                    <a:pt x="2008" y="707"/>
                  </a:cubicBezTo>
                  <a:lnTo>
                    <a:pt x="1992" y="707"/>
                  </a:lnTo>
                  <a:lnTo>
                    <a:pt x="1976" y="707"/>
                  </a:lnTo>
                  <a:lnTo>
                    <a:pt x="2012" y="685"/>
                  </a:lnTo>
                  <a:lnTo>
                    <a:pt x="1996" y="717"/>
                  </a:lnTo>
                  <a:cubicBezTo>
                    <a:pt x="1989" y="731"/>
                    <a:pt x="1976" y="739"/>
                    <a:pt x="1960" y="739"/>
                  </a:cubicBezTo>
                  <a:lnTo>
                    <a:pt x="1944" y="739"/>
                  </a:lnTo>
                  <a:lnTo>
                    <a:pt x="1973" y="728"/>
                  </a:lnTo>
                  <a:lnTo>
                    <a:pt x="1957" y="744"/>
                  </a:lnTo>
                  <a:lnTo>
                    <a:pt x="1941" y="760"/>
                  </a:lnTo>
                  <a:cubicBezTo>
                    <a:pt x="1933" y="767"/>
                    <a:pt x="1923" y="771"/>
                    <a:pt x="1912" y="771"/>
                  </a:cubicBezTo>
                  <a:lnTo>
                    <a:pt x="1896" y="771"/>
                  </a:lnTo>
                  <a:lnTo>
                    <a:pt x="1925" y="760"/>
                  </a:lnTo>
                  <a:lnTo>
                    <a:pt x="1909" y="776"/>
                  </a:lnTo>
                  <a:cubicBezTo>
                    <a:pt x="1901" y="783"/>
                    <a:pt x="1891" y="787"/>
                    <a:pt x="1880" y="787"/>
                  </a:cubicBezTo>
                  <a:lnTo>
                    <a:pt x="1864" y="787"/>
                  </a:lnTo>
                  <a:lnTo>
                    <a:pt x="1848" y="787"/>
                  </a:lnTo>
                  <a:lnTo>
                    <a:pt x="1877" y="776"/>
                  </a:lnTo>
                  <a:lnTo>
                    <a:pt x="1861" y="792"/>
                  </a:lnTo>
                  <a:lnTo>
                    <a:pt x="1866" y="786"/>
                  </a:lnTo>
                  <a:lnTo>
                    <a:pt x="1836" y="829"/>
                  </a:lnTo>
                  <a:lnTo>
                    <a:pt x="1820" y="861"/>
                  </a:lnTo>
                  <a:cubicBezTo>
                    <a:pt x="1818" y="865"/>
                    <a:pt x="1816" y="869"/>
                    <a:pt x="1813" y="872"/>
                  </a:cubicBezTo>
                  <a:lnTo>
                    <a:pt x="1797" y="888"/>
                  </a:lnTo>
                  <a:lnTo>
                    <a:pt x="1781" y="904"/>
                  </a:lnTo>
                  <a:cubicBezTo>
                    <a:pt x="1773" y="911"/>
                    <a:pt x="1763" y="915"/>
                    <a:pt x="1752" y="915"/>
                  </a:cubicBezTo>
                  <a:lnTo>
                    <a:pt x="1736" y="915"/>
                  </a:lnTo>
                  <a:lnTo>
                    <a:pt x="1720" y="915"/>
                  </a:lnTo>
                  <a:lnTo>
                    <a:pt x="1704" y="915"/>
                  </a:lnTo>
                  <a:lnTo>
                    <a:pt x="1733" y="904"/>
                  </a:lnTo>
                  <a:lnTo>
                    <a:pt x="1717" y="920"/>
                  </a:lnTo>
                  <a:lnTo>
                    <a:pt x="1701" y="936"/>
                  </a:lnTo>
                  <a:cubicBezTo>
                    <a:pt x="1693" y="943"/>
                    <a:pt x="1683" y="947"/>
                    <a:pt x="1672" y="947"/>
                  </a:cubicBezTo>
                  <a:lnTo>
                    <a:pt x="1656" y="947"/>
                  </a:lnTo>
                  <a:lnTo>
                    <a:pt x="1640" y="947"/>
                  </a:lnTo>
                  <a:lnTo>
                    <a:pt x="1608" y="947"/>
                  </a:lnTo>
                  <a:lnTo>
                    <a:pt x="1637" y="936"/>
                  </a:lnTo>
                  <a:lnTo>
                    <a:pt x="1621" y="952"/>
                  </a:lnTo>
                  <a:cubicBezTo>
                    <a:pt x="1613" y="959"/>
                    <a:pt x="1603" y="963"/>
                    <a:pt x="1592" y="963"/>
                  </a:cubicBezTo>
                  <a:lnTo>
                    <a:pt x="1576" y="963"/>
                  </a:lnTo>
                  <a:lnTo>
                    <a:pt x="1605" y="952"/>
                  </a:lnTo>
                  <a:lnTo>
                    <a:pt x="1589" y="968"/>
                  </a:lnTo>
                  <a:lnTo>
                    <a:pt x="1573" y="984"/>
                  </a:lnTo>
                  <a:lnTo>
                    <a:pt x="1557" y="1000"/>
                  </a:lnTo>
                  <a:lnTo>
                    <a:pt x="1541" y="1016"/>
                  </a:lnTo>
                  <a:cubicBezTo>
                    <a:pt x="1533" y="1023"/>
                    <a:pt x="1523" y="1027"/>
                    <a:pt x="1512" y="1027"/>
                  </a:cubicBezTo>
                  <a:lnTo>
                    <a:pt x="1496" y="1027"/>
                  </a:lnTo>
                  <a:lnTo>
                    <a:pt x="1525" y="1016"/>
                  </a:lnTo>
                  <a:lnTo>
                    <a:pt x="1509" y="1032"/>
                  </a:lnTo>
                  <a:cubicBezTo>
                    <a:pt x="1501" y="1039"/>
                    <a:pt x="1491" y="1043"/>
                    <a:pt x="1480" y="1043"/>
                  </a:cubicBezTo>
                  <a:lnTo>
                    <a:pt x="1464" y="1043"/>
                  </a:lnTo>
                  <a:lnTo>
                    <a:pt x="1493" y="1032"/>
                  </a:lnTo>
                  <a:lnTo>
                    <a:pt x="1477" y="1048"/>
                  </a:lnTo>
                  <a:lnTo>
                    <a:pt x="1484" y="1037"/>
                  </a:lnTo>
                  <a:lnTo>
                    <a:pt x="1468" y="1069"/>
                  </a:lnTo>
                  <a:cubicBezTo>
                    <a:pt x="1466" y="1073"/>
                    <a:pt x="1464" y="1077"/>
                    <a:pt x="1461" y="1080"/>
                  </a:cubicBezTo>
                  <a:lnTo>
                    <a:pt x="1429" y="1112"/>
                  </a:lnTo>
                  <a:lnTo>
                    <a:pt x="1413" y="1128"/>
                  </a:lnTo>
                  <a:lnTo>
                    <a:pt x="1397" y="1144"/>
                  </a:lnTo>
                  <a:cubicBezTo>
                    <a:pt x="1389" y="1151"/>
                    <a:pt x="1379" y="1155"/>
                    <a:pt x="1368" y="1155"/>
                  </a:cubicBezTo>
                  <a:lnTo>
                    <a:pt x="1352" y="1155"/>
                  </a:lnTo>
                  <a:lnTo>
                    <a:pt x="1381" y="1144"/>
                  </a:lnTo>
                  <a:lnTo>
                    <a:pt x="1365" y="1160"/>
                  </a:lnTo>
                  <a:lnTo>
                    <a:pt x="1349" y="1176"/>
                  </a:lnTo>
                  <a:lnTo>
                    <a:pt x="1333" y="1192"/>
                  </a:lnTo>
                  <a:lnTo>
                    <a:pt x="1317" y="1208"/>
                  </a:lnTo>
                  <a:lnTo>
                    <a:pt x="1301" y="1224"/>
                  </a:lnTo>
                  <a:cubicBezTo>
                    <a:pt x="1293" y="1231"/>
                    <a:pt x="1283" y="1235"/>
                    <a:pt x="1272" y="1235"/>
                  </a:cubicBezTo>
                  <a:lnTo>
                    <a:pt x="1256" y="1235"/>
                  </a:lnTo>
                  <a:lnTo>
                    <a:pt x="1292" y="1213"/>
                  </a:lnTo>
                  <a:lnTo>
                    <a:pt x="1276" y="1245"/>
                  </a:lnTo>
                  <a:cubicBezTo>
                    <a:pt x="1269" y="1259"/>
                    <a:pt x="1256" y="1267"/>
                    <a:pt x="1240" y="1267"/>
                  </a:cubicBezTo>
                  <a:lnTo>
                    <a:pt x="1208" y="1267"/>
                  </a:lnTo>
                  <a:lnTo>
                    <a:pt x="1237" y="1256"/>
                  </a:lnTo>
                  <a:lnTo>
                    <a:pt x="1221" y="1272"/>
                  </a:lnTo>
                  <a:cubicBezTo>
                    <a:pt x="1213" y="1279"/>
                    <a:pt x="1203" y="1283"/>
                    <a:pt x="1192" y="1283"/>
                  </a:cubicBezTo>
                  <a:lnTo>
                    <a:pt x="1176" y="1283"/>
                  </a:lnTo>
                  <a:lnTo>
                    <a:pt x="1212" y="1261"/>
                  </a:lnTo>
                  <a:lnTo>
                    <a:pt x="1196" y="1293"/>
                  </a:lnTo>
                  <a:cubicBezTo>
                    <a:pt x="1189" y="1307"/>
                    <a:pt x="1176" y="1315"/>
                    <a:pt x="1160" y="1315"/>
                  </a:cubicBezTo>
                  <a:lnTo>
                    <a:pt x="1144" y="1315"/>
                  </a:lnTo>
                  <a:lnTo>
                    <a:pt x="1173" y="1304"/>
                  </a:lnTo>
                  <a:lnTo>
                    <a:pt x="1157" y="1320"/>
                  </a:lnTo>
                  <a:cubicBezTo>
                    <a:pt x="1149" y="1327"/>
                    <a:pt x="1139" y="1331"/>
                    <a:pt x="1128" y="1331"/>
                  </a:cubicBezTo>
                  <a:lnTo>
                    <a:pt x="1112" y="1331"/>
                  </a:lnTo>
                  <a:lnTo>
                    <a:pt x="1096" y="1331"/>
                  </a:lnTo>
                  <a:lnTo>
                    <a:pt x="1125" y="1320"/>
                  </a:lnTo>
                  <a:lnTo>
                    <a:pt x="1109" y="1336"/>
                  </a:lnTo>
                  <a:lnTo>
                    <a:pt x="1093" y="1352"/>
                  </a:lnTo>
                  <a:lnTo>
                    <a:pt x="1100" y="1341"/>
                  </a:lnTo>
                  <a:lnTo>
                    <a:pt x="1084" y="1373"/>
                  </a:lnTo>
                  <a:lnTo>
                    <a:pt x="1068" y="1405"/>
                  </a:lnTo>
                  <a:cubicBezTo>
                    <a:pt x="1064" y="1413"/>
                    <a:pt x="1058" y="1419"/>
                    <a:pt x="1050" y="1423"/>
                  </a:cubicBezTo>
                  <a:lnTo>
                    <a:pt x="1018" y="1439"/>
                  </a:lnTo>
                  <a:lnTo>
                    <a:pt x="1029" y="1432"/>
                  </a:lnTo>
                  <a:lnTo>
                    <a:pt x="1013" y="1448"/>
                  </a:lnTo>
                  <a:cubicBezTo>
                    <a:pt x="1005" y="1455"/>
                    <a:pt x="995" y="1459"/>
                    <a:pt x="984" y="1459"/>
                  </a:cubicBezTo>
                  <a:lnTo>
                    <a:pt x="968" y="1459"/>
                  </a:lnTo>
                  <a:lnTo>
                    <a:pt x="952" y="1459"/>
                  </a:lnTo>
                  <a:lnTo>
                    <a:pt x="936" y="1459"/>
                  </a:lnTo>
                  <a:lnTo>
                    <a:pt x="920" y="1459"/>
                  </a:lnTo>
                  <a:lnTo>
                    <a:pt x="949" y="1448"/>
                  </a:lnTo>
                  <a:lnTo>
                    <a:pt x="933" y="1464"/>
                  </a:lnTo>
                  <a:cubicBezTo>
                    <a:pt x="925" y="1471"/>
                    <a:pt x="915" y="1475"/>
                    <a:pt x="904" y="1475"/>
                  </a:cubicBezTo>
                  <a:lnTo>
                    <a:pt x="888" y="1475"/>
                  </a:lnTo>
                  <a:lnTo>
                    <a:pt x="924" y="1453"/>
                  </a:lnTo>
                  <a:lnTo>
                    <a:pt x="908" y="1485"/>
                  </a:lnTo>
                  <a:cubicBezTo>
                    <a:pt x="906" y="1489"/>
                    <a:pt x="904" y="1493"/>
                    <a:pt x="901" y="1496"/>
                  </a:cubicBezTo>
                  <a:lnTo>
                    <a:pt x="885" y="1512"/>
                  </a:lnTo>
                  <a:lnTo>
                    <a:pt x="892" y="1501"/>
                  </a:lnTo>
                  <a:lnTo>
                    <a:pt x="876" y="1533"/>
                  </a:lnTo>
                  <a:cubicBezTo>
                    <a:pt x="872" y="1541"/>
                    <a:pt x="866" y="1547"/>
                    <a:pt x="858" y="1551"/>
                  </a:cubicBezTo>
                  <a:lnTo>
                    <a:pt x="826" y="1567"/>
                  </a:lnTo>
                  <a:cubicBezTo>
                    <a:pt x="821" y="1570"/>
                    <a:pt x="815" y="1571"/>
                    <a:pt x="808" y="1571"/>
                  </a:cubicBezTo>
                  <a:lnTo>
                    <a:pt x="792" y="1571"/>
                  </a:lnTo>
                  <a:lnTo>
                    <a:pt x="776" y="1571"/>
                  </a:lnTo>
                  <a:lnTo>
                    <a:pt x="812" y="1549"/>
                  </a:lnTo>
                  <a:lnTo>
                    <a:pt x="796" y="1581"/>
                  </a:lnTo>
                  <a:cubicBezTo>
                    <a:pt x="794" y="1585"/>
                    <a:pt x="792" y="1589"/>
                    <a:pt x="789" y="1592"/>
                  </a:cubicBezTo>
                  <a:lnTo>
                    <a:pt x="773" y="1608"/>
                  </a:lnTo>
                  <a:lnTo>
                    <a:pt x="757" y="1624"/>
                  </a:lnTo>
                  <a:lnTo>
                    <a:pt x="741" y="1640"/>
                  </a:lnTo>
                  <a:lnTo>
                    <a:pt x="725" y="1656"/>
                  </a:lnTo>
                  <a:lnTo>
                    <a:pt x="709" y="1672"/>
                  </a:lnTo>
                  <a:lnTo>
                    <a:pt x="693" y="1688"/>
                  </a:lnTo>
                  <a:lnTo>
                    <a:pt x="702" y="1672"/>
                  </a:lnTo>
                  <a:lnTo>
                    <a:pt x="686" y="1720"/>
                  </a:lnTo>
                  <a:cubicBezTo>
                    <a:pt x="681" y="1736"/>
                    <a:pt x="666" y="1747"/>
                    <a:pt x="648" y="1747"/>
                  </a:cubicBezTo>
                  <a:lnTo>
                    <a:pt x="632" y="1747"/>
                  </a:lnTo>
                  <a:lnTo>
                    <a:pt x="600" y="1747"/>
                  </a:lnTo>
                  <a:lnTo>
                    <a:pt x="629" y="1736"/>
                  </a:lnTo>
                  <a:lnTo>
                    <a:pt x="613" y="1752"/>
                  </a:lnTo>
                  <a:lnTo>
                    <a:pt x="620" y="1741"/>
                  </a:lnTo>
                  <a:lnTo>
                    <a:pt x="604" y="1773"/>
                  </a:lnTo>
                  <a:cubicBezTo>
                    <a:pt x="602" y="1777"/>
                    <a:pt x="600" y="1781"/>
                    <a:pt x="597" y="1784"/>
                  </a:cubicBezTo>
                  <a:lnTo>
                    <a:pt x="581" y="1800"/>
                  </a:lnTo>
                  <a:cubicBezTo>
                    <a:pt x="573" y="1807"/>
                    <a:pt x="563" y="1811"/>
                    <a:pt x="552" y="1811"/>
                  </a:cubicBezTo>
                  <a:lnTo>
                    <a:pt x="536" y="1811"/>
                  </a:lnTo>
                  <a:lnTo>
                    <a:pt x="565" y="1800"/>
                  </a:lnTo>
                  <a:lnTo>
                    <a:pt x="549" y="1816"/>
                  </a:lnTo>
                  <a:lnTo>
                    <a:pt x="533" y="1832"/>
                  </a:lnTo>
                  <a:cubicBezTo>
                    <a:pt x="525" y="1839"/>
                    <a:pt x="515" y="1843"/>
                    <a:pt x="504" y="1843"/>
                  </a:cubicBezTo>
                  <a:lnTo>
                    <a:pt x="488" y="1843"/>
                  </a:lnTo>
                  <a:lnTo>
                    <a:pt x="517" y="1832"/>
                  </a:lnTo>
                  <a:lnTo>
                    <a:pt x="501" y="1848"/>
                  </a:lnTo>
                  <a:lnTo>
                    <a:pt x="485" y="1864"/>
                  </a:lnTo>
                  <a:cubicBezTo>
                    <a:pt x="477" y="1871"/>
                    <a:pt x="467" y="1875"/>
                    <a:pt x="456" y="1875"/>
                  </a:cubicBezTo>
                  <a:lnTo>
                    <a:pt x="440" y="1875"/>
                  </a:lnTo>
                  <a:lnTo>
                    <a:pt x="458" y="1871"/>
                  </a:lnTo>
                  <a:lnTo>
                    <a:pt x="426" y="1887"/>
                  </a:lnTo>
                  <a:cubicBezTo>
                    <a:pt x="421" y="1890"/>
                    <a:pt x="415" y="1891"/>
                    <a:pt x="408" y="1891"/>
                  </a:cubicBezTo>
                  <a:lnTo>
                    <a:pt x="392" y="1891"/>
                  </a:lnTo>
                  <a:lnTo>
                    <a:pt x="376" y="1891"/>
                  </a:lnTo>
                  <a:lnTo>
                    <a:pt x="405" y="1880"/>
                  </a:lnTo>
                  <a:lnTo>
                    <a:pt x="389" y="1896"/>
                  </a:lnTo>
                  <a:lnTo>
                    <a:pt x="373" y="1912"/>
                  </a:lnTo>
                  <a:lnTo>
                    <a:pt x="357" y="1928"/>
                  </a:lnTo>
                  <a:cubicBezTo>
                    <a:pt x="349" y="1935"/>
                    <a:pt x="339" y="1939"/>
                    <a:pt x="328" y="1939"/>
                  </a:cubicBezTo>
                  <a:lnTo>
                    <a:pt x="312" y="1939"/>
                  </a:lnTo>
                  <a:lnTo>
                    <a:pt x="341" y="1928"/>
                  </a:lnTo>
                  <a:lnTo>
                    <a:pt x="325" y="1944"/>
                  </a:lnTo>
                  <a:lnTo>
                    <a:pt x="309" y="1960"/>
                  </a:lnTo>
                  <a:cubicBezTo>
                    <a:pt x="301" y="1967"/>
                    <a:pt x="291" y="1971"/>
                    <a:pt x="280" y="1971"/>
                  </a:cubicBezTo>
                  <a:lnTo>
                    <a:pt x="264" y="1971"/>
                  </a:lnTo>
                  <a:lnTo>
                    <a:pt x="293" y="1960"/>
                  </a:lnTo>
                  <a:lnTo>
                    <a:pt x="277" y="1976"/>
                  </a:lnTo>
                  <a:lnTo>
                    <a:pt x="284" y="1965"/>
                  </a:lnTo>
                  <a:lnTo>
                    <a:pt x="268" y="1997"/>
                  </a:lnTo>
                  <a:cubicBezTo>
                    <a:pt x="266" y="2001"/>
                    <a:pt x="264" y="2005"/>
                    <a:pt x="261" y="2008"/>
                  </a:cubicBezTo>
                  <a:lnTo>
                    <a:pt x="229" y="2040"/>
                  </a:lnTo>
                  <a:lnTo>
                    <a:pt x="213" y="2056"/>
                  </a:lnTo>
                  <a:cubicBezTo>
                    <a:pt x="205" y="2063"/>
                    <a:pt x="195" y="2067"/>
                    <a:pt x="184" y="2067"/>
                  </a:cubicBezTo>
                  <a:lnTo>
                    <a:pt x="168" y="2067"/>
                  </a:lnTo>
                  <a:lnTo>
                    <a:pt x="197" y="2056"/>
                  </a:lnTo>
                  <a:lnTo>
                    <a:pt x="181" y="2072"/>
                  </a:lnTo>
                  <a:lnTo>
                    <a:pt x="188" y="2061"/>
                  </a:lnTo>
                  <a:lnTo>
                    <a:pt x="172" y="2093"/>
                  </a:lnTo>
                  <a:cubicBezTo>
                    <a:pt x="165" y="2107"/>
                    <a:pt x="152" y="2115"/>
                    <a:pt x="136" y="2115"/>
                  </a:cubicBezTo>
                  <a:lnTo>
                    <a:pt x="120" y="2115"/>
                  </a:lnTo>
                  <a:lnTo>
                    <a:pt x="149" y="2104"/>
                  </a:lnTo>
                  <a:lnTo>
                    <a:pt x="133" y="2120"/>
                  </a:lnTo>
                  <a:lnTo>
                    <a:pt x="117" y="2136"/>
                  </a:lnTo>
                  <a:lnTo>
                    <a:pt x="101" y="2152"/>
                  </a:lnTo>
                  <a:lnTo>
                    <a:pt x="108" y="2141"/>
                  </a:lnTo>
                  <a:lnTo>
                    <a:pt x="92" y="2173"/>
                  </a:lnTo>
                  <a:cubicBezTo>
                    <a:pt x="85" y="2187"/>
                    <a:pt x="72" y="2195"/>
                    <a:pt x="56" y="2195"/>
                  </a:cubicBezTo>
                  <a:lnTo>
                    <a:pt x="40" y="2195"/>
                  </a:lnTo>
                  <a:cubicBezTo>
                    <a:pt x="18" y="2195"/>
                    <a:pt x="0" y="2178"/>
                    <a:pt x="0" y="2155"/>
                  </a:cubicBezTo>
                  <a:cubicBezTo>
                    <a:pt x="0" y="2133"/>
                    <a:pt x="18" y="2115"/>
                    <a:pt x="40" y="2115"/>
                  </a:cubicBezTo>
                  <a:close/>
                </a:path>
              </a:pathLst>
            </a:custGeom>
            <a:grpFill/>
            <a:ln w="4763" cap="flat">
              <a:solidFill>
                <a:srgbClr val="51118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218" name="Rectangle 43">
            <a:extLst>
              <a:ext uri="{FF2B5EF4-FFF2-40B4-BE49-F238E27FC236}">
                <a16:creationId xmlns:a16="http://schemas.microsoft.com/office/drawing/2014/main" id="{1B498A42-AED1-4654-8AD9-9012DEF5E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60" y="4788086"/>
            <a:ext cx="2420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0%</a:t>
            </a:r>
            <a:endParaRPr lang="en-US" altLang="en-US" sz="4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19" name="Rectangle 44">
            <a:extLst>
              <a:ext uri="{FF2B5EF4-FFF2-40B4-BE49-F238E27FC236}">
                <a16:creationId xmlns:a16="http://schemas.microsoft.com/office/drawing/2014/main" id="{0BF72FC9-695A-420E-9AB4-4CB537EE9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60" y="4203886"/>
            <a:ext cx="2420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2%</a:t>
            </a:r>
            <a:endParaRPr lang="en-US" altLang="en-US" sz="4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20" name="Rectangle 45">
            <a:extLst>
              <a:ext uri="{FF2B5EF4-FFF2-40B4-BE49-F238E27FC236}">
                <a16:creationId xmlns:a16="http://schemas.microsoft.com/office/drawing/2014/main" id="{04AE06F9-198D-4D13-93DA-51D65AC41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60" y="3621273"/>
            <a:ext cx="2420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4%</a:t>
            </a:r>
            <a:endParaRPr lang="en-US" altLang="en-US" sz="4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21" name="Rectangle 46">
            <a:extLst>
              <a:ext uri="{FF2B5EF4-FFF2-40B4-BE49-F238E27FC236}">
                <a16:creationId xmlns:a16="http://schemas.microsoft.com/office/drawing/2014/main" id="{ECD1C24A-138F-495A-B2DD-BC4D15857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60" y="3038661"/>
            <a:ext cx="2420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6%</a:t>
            </a:r>
            <a:endParaRPr lang="en-US" altLang="en-US" sz="4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22" name="Rectangle 47">
            <a:extLst>
              <a:ext uri="{FF2B5EF4-FFF2-40B4-BE49-F238E27FC236}">
                <a16:creationId xmlns:a16="http://schemas.microsoft.com/office/drawing/2014/main" id="{661A5079-01FE-446B-86B6-15106F6CE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760" y="2454461"/>
            <a:ext cx="2420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8%</a:t>
            </a:r>
            <a:endParaRPr lang="en-US" altLang="en-US" sz="4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23" name="Rectangle 48">
            <a:extLst>
              <a:ext uri="{FF2B5EF4-FFF2-40B4-BE49-F238E27FC236}">
                <a16:creationId xmlns:a16="http://schemas.microsoft.com/office/drawing/2014/main" id="{772BD843-0D4D-43F1-AB24-C86C7202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86" y="1871848"/>
            <a:ext cx="335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10%</a:t>
            </a:r>
            <a:endParaRPr lang="en-US" altLang="en-US" sz="44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24" name="Rectangle 49">
            <a:extLst>
              <a:ext uri="{FF2B5EF4-FFF2-40B4-BE49-F238E27FC236}">
                <a16:creationId xmlns:a16="http://schemas.microsoft.com/office/drawing/2014/main" id="{D48EA973-97F8-458C-81F3-528598713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37" y="4976226"/>
            <a:ext cx="929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0</a:t>
            </a:r>
          </a:p>
        </p:txBody>
      </p:sp>
      <p:sp>
        <p:nvSpPr>
          <p:cNvPr id="225" name="Rectangle 50">
            <a:extLst>
              <a:ext uri="{FF2B5EF4-FFF2-40B4-BE49-F238E27FC236}">
                <a16:creationId xmlns:a16="http://schemas.microsoft.com/office/drawing/2014/main" id="{192C443E-C135-4500-AD90-23C4ACF5A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916" y="4976226"/>
            <a:ext cx="1859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90</a:t>
            </a:r>
          </a:p>
        </p:txBody>
      </p:sp>
      <p:sp>
        <p:nvSpPr>
          <p:cNvPr id="226" name="Rectangle 51">
            <a:extLst>
              <a:ext uri="{FF2B5EF4-FFF2-40B4-BE49-F238E27FC236}">
                <a16:creationId xmlns:a16="http://schemas.microsoft.com/office/drawing/2014/main" id="{0AFE1C05-D919-4E83-9D48-C2317A364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973" y="4976226"/>
            <a:ext cx="2789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180</a:t>
            </a:r>
          </a:p>
        </p:txBody>
      </p:sp>
      <p:sp>
        <p:nvSpPr>
          <p:cNvPr id="227" name="Rectangle 52">
            <a:extLst>
              <a:ext uri="{FF2B5EF4-FFF2-40B4-BE49-F238E27FC236}">
                <a16:creationId xmlns:a16="http://schemas.microsoft.com/office/drawing/2014/main" id="{FA841C37-F5F3-4039-84F9-673B4B9CD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327" y="4976226"/>
            <a:ext cx="2789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270</a:t>
            </a:r>
          </a:p>
        </p:txBody>
      </p:sp>
      <p:sp>
        <p:nvSpPr>
          <p:cNvPr id="228" name="Rectangle 53">
            <a:extLst>
              <a:ext uri="{FF2B5EF4-FFF2-40B4-BE49-F238E27FC236}">
                <a16:creationId xmlns:a16="http://schemas.microsoft.com/office/drawing/2014/main" id="{9D6B33FA-B445-4C80-BB51-67F330C9B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682" y="4976226"/>
            <a:ext cx="2789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600" dirty="0">
                <a:solidFill>
                  <a:srgbClr val="000000"/>
                </a:solidFill>
                <a:latin typeface="Arial Narrow"/>
                <a:cs typeface="Arial Narrow"/>
              </a:rPr>
              <a:t>360</a:t>
            </a:r>
          </a:p>
        </p:txBody>
      </p:sp>
      <p:sp>
        <p:nvSpPr>
          <p:cNvPr id="229" name="Rectangle 57">
            <a:extLst>
              <a:ext uri="{FF2B5EF4-FFF2-40B4-BE49-F238E27FC236}">
                <a16:creationId xmlns:a16="http://schemas.microsoft.com/office/drawing/2014/main" id="{0C0D5682-0636-430B-BD72-DD3EAC2B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28" y="5302484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b="1" dirty="0">
                <a:solidFill>
                  <a:srgbClr val="000000"/>
                </a:solidFill>
                <a:latin typeface="Arial Narrow"/>
                <a:cs typeface="Arial Narrow"/>
              </a:rPr>
              <a:t>No. at Risk</a:t>
            </a:r>
            <a:endParaRPr lang="en-US" altLang="en-US" sz="3600" b="1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30" name="Rectangle 58">
            <a:extLst>
              <a:ext uri="{FF2B5EF4-FFF2-40B4-BE49-F238E27FC236}">
                <a16:creationId xmlns:a16="http://schemas.microsoft.com/office/drawing/2014/main" id="{3EF89FB3-D04E-4922-8E19-0F4EBEFE6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18" y="5435834"/>
            <a:ext cx="41678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Placebo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31" name="Rectangle 59">
            <a:extLst>
              <a:ext uri="{FF2B5EF4-FFF2-40B4-BE49-F238E27FC236}">
                <a16:creationId xmlns:a16="http://schemas.microsoft.com/office/drawing/2014/main" id="{14358484-BE35-4A28-AF18-5A9ECCDB7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841" y="5435834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13780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32" name="Rectangle 60">
            <a:extLst>
              <a:ext uri="{FF2B5EF4-FFF2-40B4-BE49-F238E27FC236}">
                <a16:creationId xmlns:a16="http://schemas.microsoft.com/office/drawing/2014/main" id="{D15CE56C-A774-4430-AA0A-F3D8FB2FE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491" y="5435834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13542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33" name="Rectangle 61">
            <a:extLst>
              <a:ext uri="{FF2B5EF4-FFF2-40B4-BE49-F238E27FC236}">
                <a16:creationId xmlns:a16="http://schemas.microsoft.com/office/drawing/2014/main" id="{8C20A915-ED0F-4A6E-B66C-8B77202F6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328" y="5435834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13282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34" name="Rectangle 62">
            <a:extLst>
              <a:ext uri="{FF2B5EF4-FFF2-40B4-BE49-F238E27FC236}">
                <a16:creationId xmlns:a16="http://schemas.microsoft.com/office/drawing/2014/main" id="{3550F7FF-181F-4C03-B1DC-E77E0B401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979" y="5435834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13044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35" name="Rectangle 63">
            <a:extLst>
              <a:ext uri="{FF2B5EF4-FFF2-40B4-BE49-F238E27FC236}">
                <a16:creationId xmlns:a16="http://schemas.microsoft.com/office/drawing/2014/main" id="{EBF36980-3A66-4F9B-939E-D2DF146AF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817" y="5435834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12834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51" name="Rectangle 69">
            <a:extLst>
              <a:ext uri="{FF2B5EF4-FFF2-40B4-BE49-F238E27FC236}">
                <a16:creationId xmlns:a16="http://schemas.microsoft.com/office/drawing/2014/main" id="{8494A037-071E-420B-BA38-61CF04F66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30" y="5564422"/>
            <a:ext cx="6347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Evolocumab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52" name="Rectangle 70">
            <a:extLst>
              <a:ext uri="{FF2B5EF4-FFF2-40B4-BE49-F238E27FC236}">
                <a16:creationId xmlns:a16="http://schemas.microsoft.com/office/drawing/2014/main" id="{ACE9B5B0-6F47-42E8-B6DA-535046822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840" y="5564422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13784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53" name="Rectangle 71">
            <a:extLst>
              <a:ext uri="{FF2B5EF4-FFF2-40B4-BE49-F238E27FC236}">
                <a16:creationId xmlns:a16="http://schemas.microsoft.com/office/drawing/2014/main" id="{8AAC6F77-76BD-484D-BF0D-CC984E6FD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491" y="5564422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13563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54" name="Rectangle 72">
            <a:extLst>
              <a:ext uri="{FF2B5EF4-FFF2-40B4-BE49-F238E27FC236}">
                <a16:creationId xmlns:a16="http://schemas.microsoft.com/office/drawing/2014/main" id="{4DC546D7-E57F-492B-BC8F-3F24D3B6B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328" y="5564422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13358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55" name="Rectangle 73">
            <a:extLst>
              <a:ext uri="{FF2B5EF4-FFF2-40B4-BE49-F238E27FC236}">
                <a16:creationId xmlns:a16="http://schemas.microsoft.com/office/drawing/2014/main" id="{5C3A7FD1-EDCB-4C7D-B960-BB5C88690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980" y="5564422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13137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56" name="Rectangle 74">
            <a:extLst>
              <a:ext uri="{FF2B5EF4-FFF2-40B4-BE49-F238E27FC236}">
                <a16:creationId xmlns:a16="http://schemas.microsoft.com/office/drawing/2014/main" id="{7F46B30C-5F2B-4C75-9ADF-02F384DCF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818" y="5564422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12950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57" name="Rectangle 85">
            <a:extLst>
              <a:ext uri="{FF2B5EF4-FFF2-40B4-BE49-F238E27FC236}">
                <a16:creationId xmlns:a16="http://schemas.microsoft.com/office/drawing/2014/main" id="{6F80C9F9-B36E-411C-8839-7733CDB73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494" y="1929855"/>
            <a:ext cx="15432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600" b="1" dirty="0">
                <a:solidFill>
                  <a:srgbClr val="000000"/>
                </a:solidFill>
                <a:latin typeface="Arial Narrow"/>
                <a:cs typeface="Arial Narrow"/>
              </a:rPr>
              <a:t>Hazard ratio 0.88</a:t>
            </a:r>
          </a:p>
          <a:p>
            <a:pPr algn="ctr" defTabSz="914400"/>
            <a:r>
              <a:rPr lang="en-US" altLang="en-US" sz="1600" b="1" dirty="0">
                <a:solidFill>
                  <a:srgbClr val="000000"/>
                </a:solidFill>
                <a:latin typeface="Arial Narrow"/>
                <a:cs typeface="Arial Narrow"/>
              </a:rPr>
              <a:t>(95% CI, 0.80-0.97)</a:t>
            </a:r>
            <a:endParaRPr lang="en-US" altLang="en-US" sz="1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38986055-4D1C-4256-BAA0-A0AF83F3DE26}"/>
              </a:ext>
            </a:extLst>
          </p:cNvPr>
          <p:cNvGrpSpPr/>
          <p:nvPr/>
        </p:nvGrpSpPr>
        <p:grpSpPr>
          <a:xfrm>
            <a:off x="5379519" y="2004839"/>
            <a:ext cx="3479448" cy="2916238"/>
            <a:chOff x="5379519" y="1935163"/>
            <a:chExt cx="3479448" cy="29162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59" name="Freeform 11">
              <a:extLst>
                <a:ext uri="{FF2B5EF4-FFF2-40B4-BE49-F238E27FC236}">
                  <a16:creationId xmlns:a16="http://schemas.microsoft.com/office/drawing/2014/main" id="{29DCF162-8A93-4A1D-BEBB-C1E2C3017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519" y="3916363"/>
              <a:ext cx="968461" cy="935038"/>
            </a:xfrm>
            <a:custGeom>
              <a:avLst/>
              <a:gdLst>
                <a:gd name="T0" fmla="*/ 145 w 3685"/>
                <a:gd name="T1" fmla="*/ 2812 h 2982"/>
                <a:gd name="T2" fmla="*/ 248 w 3685"/>
                <a:gd name="T3" fmla="*/ 2684 h 2982"/>
                <a:gd name="T4" fmla="*/ 362 w 3685"/>
                <a:gd name="T5" fmla="*/ 2583 h 2982"/>
                <a:gd name="T6" fmla="*/ 481 w 3685"/>
                <a:gd name="T7" fmla="*/ 2460 h 2982"/>
                <a:gd name="T8" fmla="*/ 636 w 3685"/>
                <a:gd name="T9" fmla="*/ 2341 h 2982"/>
                <a:gd name="T10" fmla="*/ 749 w 3685"/>
                <a:gd name="T11" fmla="*/ 2224 h 2982"/>
                <a:gd name="T12" fmla="*/ 861 w 3685"/>
                <a:gd name="T13" fmla="*/ 2144 h 2982"/>
                <a:gd name="T14" fmla="*/ 945 w 3685"/>
                <a:gd name="T15" fmla="*/ 2060 h 2982"/>
                <a:gd name="T16" fmla="*/ 1117 w 3685"/>
                <a:gd name="T17" fmla="*/ 1904 h 2982"/>
                <a:gd name="T18" fmla="*/ 1212 w 3685"/>
                <a:gd name="T19" fmla="*/ 1813 h 2982"/>
                <a:gd name="T20" fmla="*/ 1297 w 3685"/>
                <a:gd name="T21" fmla="*/ 1692 h 2982"/>
                <a:gd name="T22" fmla="*/ 1453 w 3685"/>
                <a:gd name="T23" fmla="*/ 1520 h 2982"/>
                <a:gd name="T24" fmla="*/ 1530 w 3685"/>
                <a:gd name="T25" fmla="*/ 1431 h 2982"/>
                <a:gd name="T26" fmla="*/ 1665 w 3685"/>
                <a:gd name="T27" fmla="*/ 1340 h 2982"/>
                <a:gd name="T28" fmla="*/ 1756 w 3685"/>
                <a:gd name="T29" fmla="*/ 1269 h 2982"/>
                <a:gd name="T30" fmla="*/ 1901 w 3685"/>
                <a:gd name="T31" fmla="*/ 1152 h 2982"/>
                <a:gd name="T32" fmla="*/ 2013 w 3685"/>
                <a:gd name="T33" fmla="*/ 1104 h 2982"/>
                <a:gd name="T34" fmla="*/ 2088 w 3685"/>
                <a:gd name="T35" fmla="*/ 1020 h 2982"/>
                <a:gd name="T36" fmla="*/ 2237 w 3685"/>
                <a:gd name="T37" fmla="*/ 880 h 2982"/>
                <a:gd name="T38" fmla="*/ 2298 w 3685"/>
                <a:gd name="T39" fmla="*/ 839 h 2982"/>
                <a:gd name="T40" fmla="*/ 2429 w 3685"/>
                <a:gd name="T41" fmla="*/ 752 h 2982"/>
                <a:gd name="T42" fmla="*/ 2513 w 3685"/>
                <a:gd name="T43" fmla="*/ 732 h 2982"/>
                <a:gd name="T44" fmla="*/ 2652 w 3685"/>
                <a:gd name="T45" fmla="*/ 677 h 2982"/>
                <a:gd name="T46" fmla="*/ 2765 w 3685"/>
                <a:gd name="T47" fmla="*/ 608 h 2982"/>
                <a:gd name="T48" fmla="*/ 2877 w 3685"/>
                <a:gd name="T49" fmla="*/ 560 h 2982"/>
                <a:gd name="T50" fmla="*/ 2989 w 3685"/>
                <a:gd name="T51" fmla="*/ 480 h 2982"/>
                <a:gd name="T52" fmla="*/ 3036 w 3685"/>
                <a:gd name="T53" fmla="*/ 418 h 2982"/>
                <a:gd name="T54" fmla="*/ 3213 w 3685"/>
                <a:gd name="T55" fmla="*/ 288 h 2982"/>
                <a:gd name="T56" fmla="*/ 3288 w 3685"/>
                <a:gd name="T57" fmla="*/ 188 h 2982"/>
                <a:gd name="T58" fmla="*/ 3437 w 3685"/>
                <a:gd name="T59" fmla="*/ 96 h 2982"/>
                <a:gd name="T60" fmla="*/ 3537 w 3685"/>
                <a:gd name="T61" fmla="*/ 28 h 2982"/>
                <a:gd name="T62" fmla="*/ 3597 w 3685"/>
                <a:gd name="T63" fmla="*/ 80 h 2982"/>
                <a:gd name="T64" fmla="*/ 3482 w 3685"/>
                <a:gd name="T65" fmla="*/ 117 h 2982"/>
                <a:gd name="T66" fmla="*/ 3370 w 3685"/>
                <a:gd name="T67" fmla="*/ 229 h 2982"/>
                <a:gd name="T68" fmla="*/ 3290 w 3685"/>
                <a:gd name="T69" fmla="*/ 341 h 2982"/>
                <a:gd name="T70" fmla="*/ 3117 w 3685"/>
                <a:gd name="T71" fmla="*/ 432 h 2982"/>
                <a:gd name="T72" fmla="*/ 3005 w 3685"/>
                <a:gd name="T73" fmla="*/ 528 h 2982"/>
                <a:gd name="T74" fmla="*/ 2945 w 3685"/>
                <a:gd name="T75" fmla="*/ 586 h 2982"/>
                <a:gd name="T76" fmla="*/ 2831 w 3685"/>
                <a:gd name="T77" fmla="*/ 668 h 2982"/>
                <a:gd name="T78" fmla="*/ 2701 w 3685"/>
                <a:gd name="T79" fmla="*/ 752 h 2982"/>
                <a:gd name="T80" fmla="*/ 2573 w 3685"/>
                <a:gd name="T81" fmla="*/ 784 h 2982"/>
                <a:gd name="T82" fmla="*/ 2490 w 3685"/>
                <a:gd name="T83" fmla="*/ 821 h 2982"/>
                <a:gd name="T84" fmla="*/ 2367 w 3685"/>
                <a:gd name="T85" fmla="*/ 892 h 2982"/>
                <a:gd name="T86" fmla="*/ 2298 w 3685"/>
                <a:gd name="T87" fmla="*/ 933 h 2982"/>
                <a:gd name="T88" fmla="*/ 2170 w 3685"/>
                <a:gd name="T89" fmla="*/ 1061 h 2982"/>
                <a:gd name="T90" fmla="*/ 2074 w 3685"/>
                <a:gd name="T91" fmla="*/ 1141 h 2982"/>
                <a:gd name="T92" fmla="*/ 1967 w 3685"/>
                <a:gd name="T93" fmla="*/ 1212 h 2982"/>
                <a:gd name="T94" fmla="*/ 1821 w 3685"/>
                <a:gd name="T95" fmla="*/ 1328 h 2982"/>
                <a:gd name="T96" fmla="*/ 1738 w 3685"/>
                <a:gd name="T97" fmla="*/ 1397 h 2982"/>
                <a:gd name="T98" fmla="*/ 1626 w 3685"/>
                <a:gd name="T99" fmla="*/ 1445 h 2982"/>
                <a:gd name="T100" fmla="*/ 1514 w 3685"/>
                <a:gd name="T101" fmla="*/ 1573 h 2982"/>
                <a:gd name="T102" fmla="*/ 1418 w 3685"/>
                <a:gd name="T103" fmla="*/ 1685 h 2982"/>
                <a:gd name="T104" fmla="*/ 1281 w 3685"/>
                <a:gd name="T105" fmla="*/ 1850 h 2982"/>
                <a:gd name="T106" fmla="*/ 1162 w 3685"/>
                <a:gd name="T107" fmla="*/ 1941 h 2982"/>
                <a:gd name="T108" fmla="*/ 1041 w 3685"/>
                <a:gd name="T109" fmla="*/ 2074 h 2982"/>
                <a:gd name="T110" fmla="*/ 922 w 3685"/>
                <a:gd name="T111" fmla="*/ 2197 h 2982"/>
                <a:gd name="T112" fmla="*/ 815 w 3685"/>
                <a:gd name="T113" fmla="*/ 2284 h 2982"/>
                <a:gd name="T114" fmla="*/ 714 w 3685"/>
                <a:gd name="T115" fmla="*/ 2373 h 2982"/>
                <a:gd name="T116" fmla="*/ 586 w 3685"/>
                <a:gd name="T117" fmla="*/ 2469 h 2982"/>
                <a:gd name="T118" fmla="*/ 413 w 3685"/>
                <a:gd name="T119" fmla="*/ 2624 h 2982"/>
                <a:gd name="T120" fmla="*/ 337 w 3685"/>
                <a:gd name="T121" fmla="*/ 2698 h 2982"/>
                <a:gd name="T122" fmla="*/ 189 w 3685"/>
                <a:gd name="T123" fmla="*/ 2848 h 2982"/>
                <a:gd name="T124" fmla="*/ 106 w 3685"/>
                <a:gd name="T125" fmla="*/ 2949 h 2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85" h="2982">
                  <a:moveTo>
                    <a:pt x="28" y="2901"/>
                  </a:moveTo>
                  <a:lnTo>
                    <a:pt x="60" y="2885"/>
                  </a:lnTo>
                  <a:lnTo>
                    <a:pt x="49" y="2892"/>
                  </a:lnTo>
                  <a:lnTo>
                    <a:pt x="65" y="2876"/>
                  </a:lnTo>
                  <a:cubicBezTo>
                    <a:pt x="73" y="2869"/>
                    <a:pt x="83" y="2864"/>
                    <a:pt x="93" y="2864"/>
                  </a:cubicBezTo>
                  <a:lnTo>
                    <a:pt x="109" y="2864"/>
                  </a:lnTo>
                  <a:lnTo>
                    <a:pt x="81" y="2876"/>
                  </a:lnTo>
                  <a:lnTo>
                    <a:pt x="97" y="2860"/>
                  </a:lnTo>
                  <a:lnTo>
                    <a:pt x="113" y="2844"/>
                  </a:lnTo>
                  <a:lnTo>
                    <a:pt x="129" y="2828"/>
                  </a:lnTo>
                  <a:lnTo>
                    <a:pt x="145" y="2812"/>
                  </a:lnTo>
                  <a:lnTo>
                    <a:pt x="138" y="2823"/>
                  </a:lnTo>
                  <a:lnTo>
                    <a:pt x="154" y="2791"/>
                  </a:lnTo>
                  <a:cubicBezTo>
                    <a:pt x="160" y="2777"/>
                    <a:pt x="174" y="2768"/>
                    <a:pt x="189" y="2768"/>
                  </a:cubicBezTo>
                  <a:lnTo>
                    <a:pt x="221" y="2768"/>
                  </a:lnTo>
                  <a:lnTo>
                    <a:pt x="186" y="2791"/>
                  </a:lnTo>
                  <a:lnTo>
                    <a:pt x="202" y="2759"/>
                  </a:lnTo>
                  <a:cubicBezTo>
                    <a:pt x="204" y="2755"/>
                    <a:pt x="206" y="2751"/>
                    <a:pt x="209" y="2748"/>
                  </a:cubicBezTo>
                  <a:lnTo>
                    <a:pt x="225" y="2732"/>
                  </a:lnTo>
                  <a:lnTo>
                    <a:pt x="241" y="2716"/>
                  </a:lnTo>
                  <a:lnTo>
                    <a:pt x="232" y="2732"/>
                  </a:lnTo>
                  <a:lnTo>
                    <a:pt x="248" y="2684"/>
                  </a:lnTo>
                  <a:cubicBezTo>
                    <a:pt x="249" y="2678"/>
                    <a:pt x="253" y="2673"/>
                    <a:pt x="257" y="2668"/>
                  </a:cubicBezTo>
                  <a:lnTo>
                    <a:pt x="273" y="2652"/>
                  </a:lnTo>
                  <a:lnTo>
                    <a:pt x="266" y="2663"/>
                  </a:lnTo>
                  <a:lnTo>
                    <a:pt x="282" y="2631"/>
                  </a:lnTo>
                  <a:cubicBezTo>
                    <a:pt x="284" y="2627"/>
                    <a:pt x="286" y="2623"/>
                    <a:pt x="289" y="2620"/>
                  </a:cubicBezTo>
                  <a:lnTo>
                    <a:pt x="305" y="2604"/>
                  </a:lnTo>
                  <a:cubicBezTo>
                    <a:pt x="313" y="2597"/>
                    <a:pt x="323" y="2592"/>
                    <a:pt x="333" y="2592"/>
                  </a:cubicBezTo>
                  <a:lnTo>
                    <a:pt x="365" y="2592"/>
                  </a:lnTo>
                  <a:lnTo>
                    <a:pt x="381" y="2592"/>
                  </a:lnTo>
                  <a:lnTo>
                    <a:pt x="346" y="2615"/>
                  </a:lnTo>
                  <a:lnTo>
                    <a:pt x="362" y="2583"/>
                  </a:lnTo>
                  <a:cubicBezTo>
                    <a:pt x="364" y="2579"/>
                    <a:pt x="366" y="2575"/>
                    <a:pt x="369" y="2572"/>
                  </a:cubicBezTo>
                  <a:lnTo>
                    <a:pt x="385" y="2556"/>
                  </a:lnTo>
                  <a:cubicBezTo>
                    <a:pt x="393" y="2549"/>
                    <a:pt x="403" y="2544"/>
                    <a:pt x="413" y="2544"/>
                  </a:cubicBezTo>
                  <a:lnTo>
                    <a:pt x="429" y="2544"/>
                  </a:lnTo>
                  <a:lnTo>
                    <a:pt x="401" y="2556"/>
                  </a:lnTo>
                  <a:lnTo>
                    <a:pt x="417" y="2540"/>
                  </a:lnTo>
                  <a:lnTo>
                    <a:pt x="433" y="2524"/>
                  </a:lnTo>
                  <a:lnTo>
                    <a:pt x="426" y="2535"/>
                  </a:lnTo>
                  <a:lnTo>
                    <a:pt x="442" y="2503"/>
                  </a:lnTo>
                  <a:cubicBezTo>
                    <a:pt x="444" y="2499"/>
                    <a:pt x="446" y="2495"/>
                    <a:pt x="449" y="2492"/>
                  </a:cubicBezTo>
                  <a:lnTo>
                    <a:pt x="481" y="2460"/>
                  </a:lnTo>
                  <a:lnTo>
                    <a:pt x="497" y="2444"/>
                  </a:lnTo>
                  <a:lnTo>
                    <a:pt x="513" y="2428"/>
                  </a:lnTo>
                  <a:lnTo>
                    <a:pt x="529" y="2412"/>
                  </a:lnTo>
                  <a:lnTo>
                    <a:pt x="545" y="2396"/>
                  </a:lnTo>
                  <a:cubicBezTo>
                    <a:pt x="553" y="2389"/>
                    <a:pt x="563" y="2384"/>
                    <a:pt x="573" y="2384"/>
                  </a:cubicBezTo>
                  <a:lnTo>
                    <a:pt x="589" y="2384"/>
                  </a:lnTo>
                  <a:lnTo>
                    <a:pt x="561" y="2396"/>
                  </a:lnTo>
                  <a:lnTo>
                    <a:pt x="577" y="2380"/>
                  </a:lnTo>
                  <a:lnTo>
                    <a:pt x="593" y="2364"/>
                  </a:lnTo>
                  <a:cubicBezTo>
                    <a:pt x="596" y="2361"/>
                    <a:pt x="600" y="2359"/>
                    <a:pt x="604" y="2357"/>
                  </a:cubicBezTo>
                  <a:lnTo>
                    <a:pt x="636" y="2341"/>
                  </a:lnTo>
                  <a:lnTo>
                    <a:pt x="625" y="2348"/>
                  </a:lnTo>
                  <a:lnTo>
                    <a:pt x="641" y="2332"/>
                  </a:lnTo>
                  <a:lnTo>
                    <a:pt x="657" y="2316"/>
                  </a:lnTo>
                  <a:cubicBezTo>
                    <a:pt x="665" y="2309"/>
                    <a:pt x="675" y="2304"/>
                    <a:pt x="685" y="2304"/>
                  </a:cubicBezTo>
                  <a:lnTo>
                    <a:pt x="701" y="2304"/>
                  </a:lnTo>
                  <a:lnTo>
                    <a:pt x="673" y="2316"/>
                  </a:lnTo>
                  <a:lnTo>
                    <a:pt x="689" y="2300"/>
                  </a:lnTo>
                  <a:lnTo>
                    <a:pt x="682" y="2311"/>
                  </a:lnTo>
                  <a:lnTo>
                    <a:pt x="698" y="2279"/>
                  </a:lnTo>
                  <a:lnTo>
                    <a:pt x="714" y="2247"/>
                  </a:lnTo>
                  <a:cubicBezTo>
                    <a:pt x="720" y="2233"/>
                    <a:pt x="734" y="2224"/>
                    <a:pt x="749" y="2224"/>
                  </a:cubicBezTo>
                  <a:lnTo>
                    <a:pt x="765" y="2224"/>
                  </a:lnTo>
                  <a:lnTo>
                    <a:pt x="748" y="2229"/>
                  </a:lnTo>
                  <a:lnTo>
                    <a:pt x="780" y="2213"/>
                  </a:lnTo>
                  <a:lnTo>
                    <a:pt x="760" y="2236"/>
                  </a:lnTo>
                  <a:lnTo>
                    <a:pt x="776" y="2188"/>
                  </a:lnTo>
                  <a:cubicBezTo>
                    <a:pt x="781" y="2171"/>
                    <a:pt x="796" y="2160"/>
                    <a:pt x="813" y="2160"/>
                  </a:cubicBezTo>
                  <a:lnTo>
                    <a:pt x="829" y="2160"/>
                  </a:lnTo>
                  <a:lnTo>
                    <a:pt x="845" y="2160"/>
                  </a:lnTo>
                  <a:lnTo>
                    <a:pt x="817" y="2172"/>
                  </a:lnTo>
                  <a:lnTo>
                    <a:pt x="833" y="2156"/>
                  </a:lnTo>
                  <a:cubicBezTo>
                    <a:pt x="841" y="2149"/>
                    <a:pt x="851" y="2144"/>
                    <a:pt x="861" y="2144"/>
                  </a:cubicBezTo>
                  <a:lnTo>
                    <a:pt x="877" y="2144"/>
                  </a:lnTo>
                  <a:lnTo>
                    <a:pt x="849" y="2156"/>
                  </a:lnTo>
                  <a:lnTo>
                    <a:pt x="865" y="2140"/>
                  </a:lnTo>
                  <a:cubicBezTo>
                    <a:pt x="873" y="2133"/>
                    <a:pt x="883" y="2128"/>
                    <a:pt x="893" y="2128"/>
                  </a:cubicBezTo>
                  <a:lnTo>
                    <a:pt x="909" y="2128"/>
                  </a:lnTo>
                  <a:lnTo>
                    <a:pt x="881" y="2140"/>
                  </a:lnTo>
                  <a:lnTo>
                    <a:pt x="913" y="2108"/>
                  </a:lnTo>
                  <a:lnTo>
                    <a:pt x="906" y="2119"/>
                  </a:lnTo>
                  <a:lnTo>
                    <a:pt x="922" y="2087"/>
                  </a:lnTo>
                  <a:cubicBezTo>
                    <a:pt x="924" y="2083"/>
                    <a:pt x="926" y="2079"/>
                    <a:pt x="929" y="2076"/>
                  </a:cubicBezTo>
                  <a:lnTo>
                    <a:pt x="945" y="2060"/>
                  </a:lnTo>
                  <a:lnTo>
                    <a:pt x="961" y="2044"/>
                  </a:lnTo>
                  <a:lnTo>
                    <a:pt x="977" y="2028"/>
                  </a:lnTo>
                  <a:lnTo>
                    <a:pt x="970" y="2039"/>
                  </a:lnTo>
                  <a:lnTo>
                    <a:pt x="986" y="2007"/>
                  </a:lnTo>
                  <a:cubicBezTo>
                    <a:pt x="988" y="2003"/>
                    <a:pt x="990" y="1999"/>
                    <a:pt x="993" y="1996"/>
                  </a:cubicBezTo>
                  <a:lnTo>
                    <a:pt x="1009" y="1980"/>
                  </a:lnTo>
                  <a:lnTo>
                    <a:pt x="1025" y="1964"/>
                  </a:lnTo>
                  <a:lnTo>
                    <a:pt x="1057" y="1932"/>
                  </a:lnTo>
                  <a:lnTo>
                    <a:pt x="1073" y="1916"/>
                  </a:lnTo>
                  <a:cubicBezTo>
                    <a:pt x="1081" y="1909"/>
                    <a:pt x="1091" y="1904"/>
                    <a:pt x="1101" y="1904"/>
                  </a:cubicBezTo>
                  <a:lnTo>
                    <a:pt x="1117" y="1904"/>
                  </a:lnTo>
                  <a:lnTo>
                    <a:pt x="1082" y="1927"/>
                  </a:lnTo>
                  <a:lnTo>
                    <a:pt x="1098" y="1895"/>
                  </a:lnTo>
                  <a:cubicBezTo>
                    <a:pt x="1100" y="1891"/>
                    <a:pt x="1102" y="1887"/>
                    <a:pt x="1105" y="1884"/>
                  </a:cubicBezTo>
                  <a:lnTo>
                    <a:pt x="1121" y="1868"/>
                  </a:lnTo>
                  <a:cubicBezTo>
                    <a:pt x="1129" y="1861"/>
                    <a:pt x="1139" y="1856"/>
                    <a:pt x="1149" y="1856"/>
                  </a:cubicBezTo>
                  <a:lnTo>
                    <a:pt x="1165" y="1856"/>
                  </a:lnTo>
                  <a:lnTo>
                    <a:pt x="1137" y="1868"/>
                  </a:lnTo>
                  <a:lnTo>
                    <a:pt x="1153" y="1852"/>
                  </a:lnTo>
                  <a:lnTo>
                    <a:pt x="1169" y="1836"/>
                  </a:lnTo>
                  <a:cubicBezTo>
                    <a:pt x="1172" y="1833"/>
                    <a:pt x="1176" y="1831"/>
                    <a:pt x="1180" y="1829"/>
                  </a:cubicBezTo>
                  <a:lnTo>
                    <a:pt x="1212" y="1813"/>
                  </a:lnTo>
                  <a:lnTo>
                    <a:pt x="1201" y="1820"/>
                  </a:lnTo>
                  <a:lnTo>
                    <a:pt x="1217" y="1804"/>
                  </a:lnTo>
                  <a:lnTo>
                    <a:pt x="1210" y="1815"/>
                  </a:lnTo>
                  <a:lnTo>
                    <a:pt x="1226" y="1783"/>
                  </a:lnTo>
                  <a:cubicBezTo>
                    <a:pt x="1228" y="1779"/>
                    <a:pt x="1230" y="1775"/>
                    <a:pt x="1233" y="1772"/>
                  </a:cubicBezTo>
                  <a:lnTo>
                    <a:pt x="1249" y="1756"/>
                  </a:lnTo>
                  <a:lnTo>
                    <a:pt x="1242" y="1767"/>
                  </a:lnTo>
                  <a:lnTo>
                    <a:pt x="1258" y="1735"/>
                  </a:lnTo>
                  <a:cubicBezTo>
                    <a:pt x="1260" y="1731"/>
                    <a:pt x="1262" y="1727"/>
                    <a:pt x="1265" y="1724"/>
                  </a:cubicBezTo>
                  <a:lnTo>
                    <a:pt x="1281" y="1708"/>
                  </a:lnTo>
                  <a:lnTo>
                    <a:pt x="1297" y="1692"/>
                  </a:lnTo>
                  <a:lnTo>
                    <a:pt x="1313" y="1676"/>
                  </a:lnTo>
                  <a:lnTo>
                    <a:pt x="1345" y="1644"/>
                  </a:lnTo>
                  <a:lnTo>
                    <a:pt x="1361" y="1628"/>
                  </a:lnTo>
                  <a:lnTo>
                    <a:pt x="1377" y="1612"/>
                  </a:lnTo>
                  <a:lnTo>
                    <a:pt x="1370" y="1623"/>
                  </a:lnTo>
                  <a:lnTo>
                    <a:pt x="1386" y="1591"/>
                  </a:lnTo>
                  <a:cubicBezTo>
                    <a:pt x="1388" y="1587"/>
                    <a:pt x="1390" y="1583"/>
                    <a:pt x="1393" y="1580"/>
                  </a:cubicBezTo>
                  <a:lnTo>
                    <a:pt x="1409" y="1564"/>
                  </a:lnTo>
                  <a:lnTo>
                    <a:pt x="1402" y="1575"/>
                  </a:lnTo>
                  <a:lnTo>
                    <a:pt x="1418" y="1543"/>
                  </a:lnTo>
                  <a:cubicBezTo>
                    <a:pt x="1424" y="1529"/>
                    <a:pt x="1438" y="1520"/>
                    <a:pt x="1453" y="1520"/>
                  </a:cubicBezTo>
                  <a:lnTo>
                    <a:pt x="1469" y="1520"/>
                  </a:lnTo>
                  <a:lnTo>
                    <a:pt x="1441" y="1532"/>
                  </a:lnTo>
                  <a:lnTo>
                    <a:pt x="1457" y="1516"/>
                  </a:lnTo>
                  <a:cubicBezTo>
                    <a:pt x="1460" y="1513"/>
                    <a:pt x="1464" y="1511"/>
                    <a:pt x="1468" y="1509"/>
                  </a:cubicBezTo>
                  <a:lnTo>
                    <a:pt x="1500" y="1493"/>
                  </a:lnTo>
                  <a:lnTo>
                    <a:pt x="1482" y="1511"/>
                  </a:lnTo>
                  <a:lnTo>
                    <a:pt x="1498" y="1479"/>
                  </a:lnTo>
                  <a:cubicBezTo>
                    <a:pt x="1500" y="1475"/>
                    <a:pt x="1502" y="1471"/>
                    <a:pt x="1505" y="1468"/>
                  </a:cubicBezTo>
                  <a:lnTo>
                    <a:pt x="1521" y="1452"/>
                  </a:lnTo>
                  <a:lnTo>
                    <a:pt x="1514" y="1463"/>
                  </a:lnTo>
                  <a:lnTo>
                    <a:pt x="1530" y="1431"/>
                  </a:lnTo>
                  <a:cubicBezTo>
                    <a:pt x="1532" y="1427"/>
                    <a:pt x="1534" y="1423"/>
                    <a:pt x="1537" y="1420"/>
                  </a:cubicBezTo>
                  <a:lnTo>
                    <a:pt x="1553" y="1404"/>
                  </a:lnTo>
                  <a:lnTo>
                    <a:pt x="1569" y="1388"/>
                  </a:lnTo>
                  <a:lnTo>
                    <a:pt x="1562" y="1399"/>
                  </a:lnTo>
                  <a:lnTo>
                    <a:pt x="1578" y="1367"/>
                  </a:lnTo>
                  <a:cubicBezTo>
                    <a:pt x="1584" y="1353"/>
                    <a:pt x="1598" y="1344"/>
                    <a:pt x="1613" y="1344"/>
                  </a:cubicBezTo>
                  <a:lnTo>
                    <a:pt x="1629" y="1344"/>
                  </a:lnTo>
                  <a:lnTo>
                    <a:pt x="1661" y="1344"/>
                  </a:lnTo>
                  <a:lnTo>
                    <a:pt x="1677" y="1344"/>
                  </a:lnTo>
                  <a:lnTo>
                    <a:pt x="1649" y="1356"/>
                  </a:lnTo>
                  <a:lnTo>
                    <a:pt x="1665" y="1340"/>
                  </a:lnTo>
                  <a:cubicBezTo>
                    <a:pt x="1673" y="1333"/>
                    <a:pt x="1683" y="1328"/>
                    <a:pt x="1693" y="1328"/>
                  </a:cubicBezTo>
                  <a:lnTo>
                    <a:pt x="1709" y="1328"/>
                  </a:lnTo>
                  <a:lnTo>
                    <a:pt x="1681" y="1340"/>
                  </a:lnTo>
                  <a:lnTo>
                    <a:pt x="1697" y="1324"/>
                  </a:lnTo>
                  <a:cubicBezTo>
                    <a:pt x="1705" y="1317"/>
                    <a:pt x="1715" y="1312"/>
                    <a:pt x="1725" y="1312"/>
                  </a:cubicBezTo>
                  <a:lnTo>
                    <a:pt x="1741" y="1312"/>
                  </a:lnTo>
                  <a:lnTo>
                    <a:pt x="1713" y="1324"/>
                  </a:lnTo>
                  <a:lnTo>
                    <a:pt x="1729" y="1308"/>
                  </a:lnTo>
                  <a:lnTo>
                    <a:pt x="1722" y="1319"/>
                  </a:lnTo>
                  <a:lnTo>
                    <a:pt x="1738" y="1287"/>
                  </a:lnTo>
                  <a:cubicBezTo>
                    <a:pt x="1742" y="1279"/>
                    <a:pt x="1748" y="1273"/>
                    <a:pt x="1756" y="1269"/>
                  </a:cubicBezTo>
                  <a:lnTo>
                    <a:pt x="1788" y="1253"/>
                  </a:lnTo>
                  <a:cubicBezTo>
                    <a:pt x="1793" y="1250"/>
                    <a:pt x="1799" y="1248"/>
                    <a:pt x="1805" y="1248"/>
                  </a:cubicBezTo>
                  <a:lnTo>
                    <a:pt x="1821" y="1248"/>
                  </a:lnTo>
                  <a:lnTo>
                    <a:pt x="1786" y="1271"/>
                  </a:lnTo>
                  <a:lnTo>
                    <a:pt x="1802" y="1239"/>
                  </a:lnTo>
                  <a:cubicBezTo>
                    <a:pt x="1804" y="1235"/>
                    <a:pt x="1806" y="1231"/>
                    <a:pt x="1809" y="1228"/>
                  </a:cubicBezTo>
                  <a:lnTo>
                    <a:pt x="1825" y="1212"/>
                  </a:lnTo>
                  <a:lnTo>
                    <a:pt x="1841" y="1196"/>
                  </a:lnTo>
                  <a:lnTo>
                    <a:pt x="1857" y="1180"/>
                  </a:lnTo>
                  <a:lnTo>
                    <a:pt x="1873" y="1164"/>
                  </a:lnTo>
                  <a:cubicBezTo>
                    <a:pt x="1881" y="1157"/>
                    <a:pt x="1891" y="1152"/>
                    <a:pt x="1901" y="1152"/>
                  </a:cubicBezTo>
                  <a:lnTo>
                    <a:pt x="1917" y="1152"/>
                  </a:lnTo>
                  <a:lnTo>
                    <a:pt x="1900" y="1157"/>
                  </a:lnTo>
                  <a:lnTo>
                    <a:pt x="1932" y="1141"/>
                  </a:lnTo>
                  <a:lnTo>
                    <a:pt x="1921" y="1148"/>
                  </a:lnTo>
                  <a:lnTo>
                    <a:pt x="1937" y="1132"/>
                  </a:lnTo>
                  <a:cubicBezTo>
                    <a:pt x="1945" y="1125"/>
                    <a:pt x="1955" y="1120"/>
                    <a:pt x="1965" y="1120"/>
                  </a:cubicBezTo>
                  <a:lnTo>
                    <a:pt x="1981" y="1120"/>
                  </a:lnTo>
                  <a:lnTo>
                    <a:pt x="1953" y="1132"/>
                  </a:lnTo>
                  <a:lnTo>
                    <a:pt x="1969" y="1116"/>
                  </a:lnTo>
                  <a:cubicBezTo>
                    <a:pt x="1977" y="1109"/>
                    <a:pt x="1987" y="1104"/>
                    <a:pt x="1997" y="1104"/>
                  </a:cubicBezTo>
                  <a:lnTo>
                    <a:pt x="2013" y="1104"/>
                  </a:lnTo>
                  <a:lnTo>
                    <a:pt x="1985" y="1116"/>
                  </a:lnTo>
                  <a:lnTo>
                    <a:pt x="2001" y="1100"/>
                  </a:lnTo>
                  <a:lnTo>
                    <a:pt x="2017" y="1084"/>
                  </a:lnTo>
                  <a:cubicBezTo>
                    <a:pt x="2025" y="1077"/>
                    <a:pt x="2035" y="1072"/>
                    <a:pt x="2045" y="1072"/>
                  </a:cubicBezTo>
                  <a:lnTo>
                    <a:pt x="2061" y="1072"/>
                  </a:lnTo>
                  <a:lnTo>
                    <a:pt x="2044" y="1077"/>
                  </a:lnTo>
                  <a:lnTo>
                    <a:pt x="2076" y="1061"/>
                  </a:lnTo>
                  <a:lnTo>
                    <a:pt x="2065" y="1068"/>
                  </a:lnTo>
                  <a:lnTo>
                    <a:pt x="2081" y="1052"/>
                  </a:lnTo>
                  <a:lnTo>
                    <a:pt x="2072" y="1068"/>
                  </a:lnTo>
                  <a:lnTo>
                    <a:pt x="2088" y="1020"/>
                  </a:lnTo>
                  <a:cubicBezTo>
                    <a:pt x="2093" y="1003"/>
                    <a:pt x="2108" y="992"/>
                    <a:pt x="2125" y="992"/>
                  </a:cubicBezTo>
                  <a:lnTo>
                    <a:pt x="2141" y="992"/>
                  </a:lnTo>
                  <a:lnTo>
                    <a:pt x="2113" y="1004"/>
                  </a:lnTo>
                  <a:lnTo>
                    <a:pt x="2129" y="988"/>
                  </a:lnTo>
                  <a:lnTo>
                    <a:pt x="2122" y="999"/>
                  </a:lnTo>
                  <a:lnTo>
                    <a:pt x="2138" y="967"/>
                  </a:lnTo>
                  <a:cubicBezTo>
                    <a:pt x="2140" y="963"/>
                    <a:pt x="2142" y="959"/>
                    <a:pt x="2145" y="956"/>
                  </a:cubicBezTo>
                  <a:lnTo>
                    <a:pt x="2161" y="940"/>
                  </a:lnTo>
                  <a:lnTo>
                    <a:pt x="2177" y="924"/>
                  </a:lnTo>
                  <a:lnTo>
                    <a:pt x="2209" y="892"/>
                  </a:lnTo>
                  <a:cubicBezTo>
                    <a:pt x="2217" y="885"/>
                    <a:pt x="2227" y="880"/>
                    <a:pt x="2237" y="880"/>
                  </a:cubicBezTo>
                  <a:lnTo>
                    <a:pt x="2253" y="880"/>
                  </a:lnTo>
                  <a:lnTo>
                    <a:pt x="2225" y="892"/>
                  </a:lnTo>
                  <a:lnTo>
                    <a:pt x="2241" y="876"/>
                  </a:lnTo>
                  <a:cubicBezTo>
                    <a:pt x="2249" y="869"/>
                    <a:pt x="2259" y="864"/>
                    <a:pt x="2269" y="864"/>
                  </a:cubicBezTo>
                  <a:lnTo>
                    <a:pt x="2285" y="864"/>
                  </a:lnTo>
                  <a:lnTo>
                    <a:pt x="2257" y="876"/>
                  </a:lnTo>
                  <a:lnTo>
                    <a:pt x="2273" y="860"/>
                  </a:lnTo>
                  <a:cubicBezTo>
                    <a:pt x="2281" y="853"/>
                    <a:pt x="2291" y="848"/>
                    <a:pt x="2301" y="848"/>
                  </a:cubicBezTo>
                  <a:lnTo>
                    <a:pt x="2317" y="848"/>
                  </a:lnTo>
                  <a:lnTo>
                    <a:pt x="2282" y="871"/>
                  </a:lnTo>
                  <a:lnTo>
                    <a:pt x="2298" y="839"/>
                  </a:lnTo>
                  <a:cubicBezTo>
                    <a:pt x="2304" y="825"/>
                    <a:pt x="2318" y="816"/>
                    <a:pt x="2333" y="816"/>
                  </a:cubicBezTo>
                  <a:lnTo>
                    <a:pt x="2349" y="816"/>
                  </a:lnTo>
                  <a:lnTo>
                    <a:pt x="2332" y="821"/>
                  </a:lnTo>
                  <a:lnTo>
                    <a:pt x="2364" y="805"/>
                  </a:lnTo>
                  <a:cubicBezTo>
                    <a:pt x="2369" y="802"/>
                    <a:pt x="2375" y="800"/>
                    <a:pt x="2381" y="800"/>
                  </a:cubicBezTo>
                  <a:lnTo>
                    <a:pt x="2397" y="800"/>
                  </a:lnTo>
                  <a:lnTo>
                    <a:pt x="2369" y="812"/>
                  </a:lnTo>
                  <a:lnTo>
                    <a:pt x="2385" y="796"/>
                  </a:lnTo>
                  <a:lnTo>
                    <a:pt x="2378" y="807"/>
                  </a:lnTo>
                  <a:lnTo>
                    <a:pt x="2394" y="775"/>
                  </a:lnTo>
                  <a:cubicBezTo>
                    <a:pt x="2400" y="761"/>
                    <a:pt x="2414" y="752"/>
                    <a:pt x="2429" y="752"/>
                  </a:cubicBezTo>
                  <a:lnTo>
                    <a:pt x="2445" y="752"/>
                  </a:lnTo>
                  <a:lnTo>
                    <a:pt x="2461" y="752"/>
                  </a:lnTo>
                  <a:lnTo>
                    <a:pt x="2433" y="764"/>
                  </a:lnTo>
                  <a:lnTo>
                    <a:pt x="2449" y="748"/>
                  </a:lnTo>
                  <a:cubicBezTo>
                    <a:pt x="2457" y="741"/>
                    <a:pt x="2467" y="736"/>
                    <a:pt x="2477" y="736"/>
                  </a:cubicBezTo>
                  <a:lnTo>
                    <a:pt x="2493" y="736"/>
                  </a:lnTo>
                  <a:lnTo>
                    <a:pt x="2476" y="741"/>
                  </a:lnTo>
                  <a:lnTo>
                    <a:pt x="2508" y="725"/>
                  </a:lnTo>
                  <a:cubicBezTo>
                    <a:pt x="2513" y="722"/>
                    <a:pt x="2519" y="720"/>
                    <a:pt x="2525" y="720"/>
                  </a:cubicBezTo>
                  <a:lnTo>
                    <a:pt x="2541" y="720"/>
                  </a:lnTo>
                  <a:lnTo>
                    <a:pt x="2513" y="732"/>
                  </a:lnTo>
                  <a:lnTo>
                    <a:pt x="2529" y="716"/>
                  </a:lnTo>
                  <a:cubicBezTo>
                    <a:pt x="2537" y="709"/>
                    <a:pt x="2547" y="704"/>
                    <a:pt x="2557" y="704"/>
                  </a:cubicBezTo>
                  <a:lnTo>
                    <a:pt x="2573" y="704"/>
                  </a:lnTo>
                  <a:lnTo>
                    <a:pt x="2589" y="704"/>
                  </a:lnTo>
                  <a:lnTo>
                    <a:pt x="2605" y="704"/>
                  </a:lnTo>
                  <a:lnTo>
                    <a:pt x="2577" y="716"/>
                  </a:lnTo>
                  <a:lnTo>
                    <a:pt x="2593" y="700"/>
                  </a:lnTo>
                  <a:cubicBezTo>
                    <a:pt x="2601" y="693"/>
                    <a:pt x="2611" y="688"/>
                    <a:pt x="2621" y="688"/>
                  </a:cubicBezTo>
                  <a:lnTo>
                    <a:pt x="2637" y="688"/>
                  </a:lnTo>
                  <a:lnTo>
                    <a:pt x="2620" y="693"/>
                  </a:lnTo>
                  <a:lnTo>
                    <a:pt x="2652" y="677"/>
                  </a:lnTo>
                  <a:cubicBezTo>
                    <a:pt x="2657" y="674"/>
                    <a:pt x="2663" y="672"/>
                    <a:pt x="2669" y="672"/>
                  </a:cubicBezTo>
                  <a:lnTo>
                    <a:pt x="2685" y="672"/>
                  </a:lnTo>
                  <a:lnTo>
                    <a:pt x="2701" y="672"/>
                  </a:lnTo>
                  <a:lnTo>
                    <a:pt x="2666" y="695"/>
                  </a:lnTo>
                  <a:lnTo>
                    <a:pt x="2682" y="663"/>
                  </a:lnTo>
                  <a:cubicBezTo>
                    <a:pt x="2688" y="649"/>
                    <a:pt x="2702" y="640"/>
                    <a:pt x="2717" y="640"/>
                  </a:cubicBezTo>
                  <a:lnTo>
                    <a:pt x="2733" y="640"/>
                  </a:lnTo>
                  <a:lnTo>
                    <a:pt x="2749" y="640"/>
                  </a:lnTo>
                  <a:lnTo>
                    <a:pt x="2714" y="663"/>
                  </a:lnTo>
                  <a:lnTo>
                    <a:pt x="2730" y="631"/>
                  </a:lnTo>
                  <a:cubicBezTo>
                    <a:pt x="2736" y="617"/>
                    <a:pt x="2750" y="608"/>
                    <a:pt x="2765" y="608"/>
                  </a:cubicBezTo>
                  <a:lnTo>
                    <a:pt x="2781" y="608"/>
                  </a:lnTo>
                  <a:lnTo>
                    <a:pt x="2764" y="613"/>
                  </a:lnTo>
                  <a:lnTo>
                    <a:pt x="2796" y="597"/>
                  </a:lnTo>
                  <a:lnTo>
                    <a:pt x="2785" y="604"/>
                  </a:lnTo>
                  <a:lnTo>
                    <a:pt x="2801" y="588"/>
                  </a:lnTo>
                  <a:cubicBezTo>
                    <a:pt x="2809" y="581"/>
                    <a:pt x="2819" y="576"/>
                    <a:pt x="2829" y="576"/>
                  </a:cubicBezTo>
                  <a:lnTo>
                    <a:pt x="2845" y="576"/>
                  </a:lnTo>
                  <a:lnTo>
                    <a:pt x="2861" y="576"/>
                  </a:lnTo>
                  <a:lnTo>
                    <a:pt x="2833" y="588"/>
                  </a:lnTo>
                  <a:lnTo>
                    <a:pt x="2849" y="572"/>
                  </a:lnTo>
                  <a:cubicBezTo>
                    <a:pt x="2857" y="565"/>
                    <a:pt x="2867" y="560"/>
                    <a:pt x="2877" y="560"/>
                  </a:cubicBezTo>
                  <a:lnTo>
                    <a:pt x="2893" y="560"/>
                  </a:lnTo>
                  <a:lnTo>
                    <a:pt x="2858" y="583"/>
                  </a:lnTo>
                  <a:lnTo>
                    <a:pt x="2874" y="551"/>
                  </a:lnTo>
                  <a:cubicBezTo>
                    <a:pt x="2876" y="547"/>
                    <a:pt x="2878" y="543"/>
                    <a:pt x="2881" y="540"/>
                  </a:cubicBezTo>
                  <a:lnTo>
                    <a:pt x="2897" y="524"/>
                  </a:lnTo>
                  <a:cubicBezTo>
                    <a:pt x="2900" y="521"/>
                    <a:pt x="2904" y="519"/>
                    <a:pt x="2908" y="517"/>
                  </a:cubicBezTo>
                  <a:lnTo>
                    <a:pt x="2940" y="501"/>
                  </a:lnTo>
                  <a:lnTo>
                    <a:pt x="2929" y="508"/>
                  </a:lnTo>
                  <a:lnTo>
                    <a:pt x="2945" y="492"/>
                  </a:lnTo>
                  <a:cubicBezTo>
                    <a:pt x="2953" y="485"/>
                    <a:pt x="2963" y="480"/>
                    <a:pt x="2973" y="480"/>
                  </a:cubicBezTo>
                  <a:lnTo>
                    <a:pt x="2989" y="480"/>
                  </a:lnTo>
                  <a:lnTo>
                    <a:pt x="2954" y="503"/>
                  </a:lnTo>
                  <a:lnTo>
                    <a:pt x="2970" y="471"/>
                  </a:lnTo>
                  <a:cubicBezTo>
                    <a:pt x="2976" y="457"/>
                    <a:pt x="2990" y="448"/>
                    <a:pt x="3005" y="448"/>
                  </a:cubicBezTo>
                  <a:lnTo>
                    <a:pt x="3021" y="448"/>
                  </a:lnTo>
                  <a:lnTo>
                    <a:pt x="2993" y="460"/>
                  </a:lnTo>
                  <a:lnTo>
                    <a:pt x="3009" y="444"/>
                  </a:lnTo>
                  <a:lnTo>
                    <a:pt x="3002" y="455"/>
                  </a:lnTo>
                  <a:lnTo>
                    <a:pt x="3018" y="423"/>
                  </a:lnTo>
                  <a:cubicBezTo>
                    <a:pt x="3024" y="409"/>
                    <a:pt x="3038" y="400"/>
                    <a:pt x="3053" y="400"/>
                  </a:cubicBezTo>
                  <a:lnTo>
                    <a:pt x="3069" y="400"/>
                  </a:lnTo>
                  <a:lnTo>
                    <a:pt x="3036" y="418"/>
                  </a:lnTo>
                  <a:lnTo>
                    <a:pt x="3068" y="370"/>
                  </a:lnTo>
                  <a:cubicBezTo>
                    <a:pt x="3076" y="359"/>
                    <a:pt x="3088" y="352"/>
                    <a:pt x="3101" y="352"/>
                  </a:cubicBezTo>
                  <a:lnTo>
                    <a:pt x="3117" y="352"/>
                  </a:lnTo>
                  <a:lnTo>
                    <a:pt x="3133" y="352"/>
                  </a:lnTo>
                  <a:lnTo>
                    <a:pt x="3149" y="352"/>
                  </a:lnTo>
                  <a:lnTo>
                    <a:pt x="3121" y="364"/>
                  </a:lnTo>
                  <a:lnTo>
                    <a:pt x="3137" y="348"/>
                  </a:lnTo>
                  <a:lnTo>
                    <a:pt x="3153" y="332"/>
                  </a:lnTo>
                  <a:lnTo>
                    <a:pt x="3169" y="316"/>
                  </a:lnTo>
                  <a:lnTo>
                    <a:pt x="3185" y="300"/>
                  </a:lnTo>
                  <a:cubicBezTo>
                    <a:pt x="3193" y="293"/>
                    <a:pt x="3203" y="288"/>
                    <a:pt x="3213" y="288"/>
                  </a:cubicBezTo>
                  <a:lnTo>
                    <a:pt x="3245" y="288"/>
                  </a:lnTo>
                  <a:lnTo>
                    <a:pt x="3217" y="300"/>
                  </a:lnTo>
                  <a:lnTo>
                    <a:pt x="3233" y="284"/>
                  </a:lnTo>
                  <a:lnTo>
                    <a:pt x="3224" y="300"/>
                  </a:lnTo>
                  <a:lnTo>
                    <a:pt x="3240" y="252"/>
                  </a:lnTo>
                  <a:cubicBezTo>
                    <a:pt x="3241" y="246"/>
                    <a:pt x="3245" y="241"/>
                    <a:pt x="3249" y="236"/>
                  </a:cubicBezTo>
                  <a:lnTo>
                    <a:pt x="3265" y="220"/>
                  </a:lnTo>
                  <a:cubicBezTo>
                    <a:pt x="3273" y="213"/>
                    <a:pt x="3283" y="208"/>
                    <a:pt x="3293" y="208"/>
                  </a:cubicBezTo>
                  <a:lnTo>
                    <a:pt x="3309" y="208"/>
                  </a:lnTo>
                  <a:lnTo>
                    <a:pt x="3272" y="236"/>
                  </a:lnTo>
                  <a:lnTo>
                    <a:pt x="3288" y="188"/>
                  </a:lnTo>
                  <a:cubicBezTo>
                    <a:pt x="3293" y="171"/>
                    <a:pt x="3308" y="160"/>
                    <a:pt x="3325" y="160"/>
                  </a:cubicBezTo>
                  <a:lnTo>
                    <a:pt x="3341" y="160"/>
                  </a:lnTo>
                  <a:lnTo>
                    <a:pt x="3313" y="172"/>
                  </a:lnTo>
                  <a:lnTo>
                    <a:pt x="3329" y="156"/>
                  </a:lnTo>
                  <a:cubicBezTo>
                    <a:pt x="3337" y="149"/>
                    <a:pt x="3347" y="144"/>
                    <a:pt x="3357" y="144"/>
                  </a:cubicBezTo>
                  <a:lnTo>
                    <a:pt x="3389" y="144"/>
                  </a:lnTo>
                  <a:lnTo>
                    <a:pt x="3352" y="172"/>
                  </a:lnTo>
                  <a:lnTo>
                    <a:pt x="3368" y="124"/>
                  </a:lnTo>
                  <a:cubicBezTo>
                    <a:pt x="3373" y="107"/>
                    <a:pt x="3388" y="96"/>
                    <a:pt x="3405" y="96"/>
                  </a:cubicBezTo>
                  <a:lnTo>
                    <a:pt x="3421" y="96"/>
                  </a:lnTo>
                  <a:lnTo>
                    <a:pt x="3437" y="96"/>
                  </a:lnTo>
                  <a:lnTo>
                    <a:pt x="3400" y="124"/>
                  </a:lnTo>
                  <a:lnTo>
                    <a:pt x="3416" y="76"/>
                  </a:lnTo>
                  <a:cubicBezTo>
                    <a:pt x="3417" y="70"/>
                    <a:pt x="3421" y="65"/>
                    <a:pt x="3425" y="60"/>
                  </a:cubicBezTo>
                  <a:lnTo>
                    <a:pt x="3441" y="44"/>
                  </a:lnTo>
                  <a:cubicBezTo>
                    <a:pt x="3449" y="37"/>
                    <a:pt x="3459" y="32"/>
                    <a:pt x="3469" y="32"/>
                  </a:cubicBezTo>
                  <a:lnTo>
                    <a:pt x="3485" y="32"/>
                  </a:lnTo>
                  <a:lnTo>
                    <a:pt x="3501" y="32"/>
                  </a:lnTo>
                  <a:lnTo>
                    <a:pt x="3533" y="32"/>
                  </a:lnTo>
                  <a:lnTo>
                    <a:pt x="3549" y="32"/>
                  </a:lnTo>
                  <a:lnTo>
                    <a:pt x="3521" y="44"/>
                  </a:lnTo>
                  <a:lnTo>
                    <a:pt x="3537" y="28"/>
                  </a:lnTo>
                  <a:lnTo>
                    <a:pt x="3553" y="12"/>
                  </a:lnTo>
                  <a:cubicBezTo>
                    <a:pt x="3561" y="5"/>
                    <a:pt x="3571" y="0"/>
                    <a:pt x="3581" y="0"/>
                  </a:cubicBezTo>
                  <a:lnTo>
                    <a:pt x="3597" y="0"/>
                  </a:lnTo>
                  <a:lnTo>
                    <a:pt x="3613" y="0"/>
                  </a:lnTo>
                  <a:lnTo>
                    <a:pt x="3629" y="0"/>
                  </a:lnTo>
                  <a:lnTo>
                    <a:pt x="3645" y="0"/>
                  </a:lnTo>
                  <a:cubicBezTo>
                    <a:pt x="3668" y="0"/>
                    <a:pt x="3685" y="18"/>
                    <a:pt x="3685" y="40"/>
                  </a:cubicBezTo>
                  <a:cubicBezTo>
                    <a:pt x="3685" y="63"/>
                    <a:pt x="3668" y="80"/>
                    <a:pt x="3645" y="80"/>
                  </a:cubicBezTo>
                  <a:lnTo>
                    <a:pt x="3629" y="80"/>
                  </a:lnTo>
                  <a:lnTo>
                    <a:pt x="3613" y="80"/>
                  </a:lnTo>
                  <a:lnTo>
                    <a:pt x="3597" y="80"/>
                  </a:lnTo>
                  <a:lnTo>
                    <a:pt x="3581" y="80"/>
                  </a:lnTo>
                  <a:lnTo>
                    <a:pt x="3610" y="69"/>
                  </a:lnTo>
                  <a:lnTo>
                    <a:pt x="3594" y="85"/>
                  </a:lnTo>
                  <a:lnTo>
                    <a:pt x="3578" y="101"/>
                  </a:lnTo>
                  <a:cubicBezTo>
                    <a:pt x="3570" y="108"/>
                    <a:pt x="3560" y="112"/>
                    <a:pt x="3549" y="112"/>
                  </a:cubicBezTo>
                  <a:lnTo>
                    <a:pt x="3533" y="112"/>
                  </a:lnTo>
                  <a:lnTo>
                    <a:pt x="3501" y="112"/>
                  </a:lnTo>
                  <a:lnTo>
                    <a:pt x="3485" y="112"/>
                  </a:lnTo>
                  <a:lnTo>
                    <a:pt x="3469" y="112"/>
                  </a:lnTo>
                  <a:lnTo>
                    <a:pt x="3498" y="101"/>
                  </a:lnTo>
                  <a:lnTo>
                    <a:pt x="3482" y="117"/>
                  </a:lnTo>
                  <a:lnTo>
                    <a:pt x="3491" y="101"/>
                  </a:lnTo>
                  <a:lnTo>
                    <a:pt x="3475" y="149"/>
                  </a:lnTo>
                  <a:cubicBezTo>
                    <a:pt x="3470" y="165"/>
                    <a:pt x="3455" y="176"/>
                    <a:pt x="3437" y="176"/>
                  </a:cubicBezTo>
                  <a:lnTo>
                    <a:pt x="3421" y="176"/>
                  </a:lnTo>
                  <a:lnTo>
                    <a:pt x="3405" y="176"/>
                  </a:lnTo>
                  <a:lnTo>
                    <a:pt x="3443" y="149"/>
                  </a:lnTo>
                  <a:lnTo>
                    <a:pt x="3427" y="197"/>
                  </a:lnTo>
                  <a:cubicBezTo>
                    <a:pt x="3422" y="213"/>
                    <a:pt x="3407" y="224"/>
                    <a:pt x="3389" y="224"/>
                  </a:cubicBezTo>
                  <a:lnTo>
                    <a:pt x="3357" y="224"/>
                  </a:lnTo>
                  <a:lnTo>
                    <a:pt x="3386" y="213"/>
                  </a:lnTo>
                  <a:lnTo>
                    <a:pt x="3370" y="229"/>
                  </a:lnTo>
                  <a:cubicBezTo>
                    <a:pt x="3362" y="236"/>
                    <a:pt x="3352" y="240"/>
                    <a:pt x="3341" y="240"/>
                  </a:cubicBezTo>
                  <a:lnTo>
                    <a:pt x="3325" y="240"/>
                  </a:lnTo>
                  <a:lnTo>
                    <a:pt x="3363" y="213"/>
                  </a:lnTo>
                  <a:lnTo>
                    <a:pt x="3347" y="261"/>
                  </a:lnTo>
                  <a:cubicBezTo>
                    <a:pt x="3342" y="277"/>
                    <a:pt x="3327" y="288"/>
                    <a:pt x="3309" y="288"/>
                  </a:cubicBezTo>
                  <a:lnTo>
                    <a:pt x="3293" y="288"/>
                  </a:lnTo>
                  <a:lnTo>
                    <a:pt x="3322" y="277"/>
                  </a:lnTo>
                  <a:lnTo>
                    <a:pt x="3306" y="293"/>
                  </a:lnTo>
                  <a:lnTo>
                    <a:pt x="3315" y="277"/>
                  </a:lnTo>
                  <a:lnTo>
                    <a:pt x="3299" y="325"/>
                  </a:lnTo>
                  <a:cubicBezTo>
                    <a:pt x="3297" y="331"/>
                    <a:pt x="3294" y="336"/>
                    <a:pt x="3290" y="341"/>
                  </a:cubicBezTo>
                  <a:lnTo>
                    <a:pt x="3274" y="357"/>
                  </a:lnTo>
                  <a:cubicBezTo>
                    <a:pt x="3266" y="364"/>
                    <a:pt x="3256" y="368"/>
                    <a:pt x="3245" y="368"/>
                  </a:cubicBezTo>
                  <a:lnTo>
                    <a:pt x="3213" y="368"/>
                  </a:lnTo>
                  <a:lnTo>
                    <a:pt x="3242" y="357"/>
                  </a:lnTo>
                  <a:lnTo>
                    <a:pt x="3226" y="373"/>
                  </a:lnTo>
                  <a:lnTo>
                    <a:pt x="3210" y="389"/>
                  </a:lnTo>
                  <a:lnTo>
                    <a:pt x="3194" y="405"/>
                  </a:lnTo>
                  <a:lnTo>
                    <a:pt x="3178" y="421"/>
                  </a:lnTo>
                  <a:cubicBezTo>
                    <a:pt x="3170" y="428"/>
                    <a:pt x="3160" y="432"/>
                    <a:pt x="3149" y="432"/>
                  </a:cubicBezTo>
                  <a:lnTo>
                    <a:pt x="3133" y="432"/>
                  </a:lnTo>
                  <a:lnTo>
                    <a:pt x="3117" y="432"/>
                  </a:lnTo>
                  <a:lnTo>
                    <a:pt x="3101" y="432"/>
                  </a:lnTo>
                  <a:lnTo>
                    <a:pt x="3135" y="415"/>
                  </a:lnTo>
                  <a:lnTo>
                    <a:pt x="3103" y="463"/>
                  </a:lnTo>
                  <a:cubicBezTo>
                    <a:pt x="3095" y="474"/>
                    <a:pt x="3083" y="480"/>
                    <a:pt x="3069" y="480"/>
                  </a:cubicBezTo>
                  <a:lnTo>
                    <a:pt x="3053" y="480"/>
                  </a:lnTo>
                  <a:lnTo>
                    <a:pt x="3089" y="458"/>
                  </a:lnTo>
                  <a:lnTo>
                    <a:pt x="3073" y="490"/>
                  </a:lnTo>
                  <a:cubicBezTo>
                    <a:pt x="3071" y="494"/>
                    <a:pt x="3069" y="498"/>
                    <a:pt x="3066" y="501"/>
                  </a:cubicBezTo>
                  <a:lnTo>
                    <a:pt x="3050" y="517"/>
                  </a:lnTo>
                  <a:cubicBezTo>
                    <a:pt x="3042" y="524"/>
                    <a:pt x="3032" y="528"/>
                    <a:pt x="3021" y="528"/>
                  </a:cubicBezTo>
                  <a:lnTo>
                    <a:pt x="3005" y="528"/>
                  </a:lnTo>
                  <a:lnTo>
                    <a:pt x="3041" y="506"/>
                  </a:lnTo>
                  <a:lnTo>
                    <a:pt x="3025" y="538"/>
                  </a:lnTo>
                  <a:cubicBezTo>
                    <a:pt x="3018" y="552"/>
                    <a:pt x="3005" y="560"/>
                    <a:pt x="2989" y="560"/>
                  </a:cubicBezTo>
                  <a:lnTo>
                    <a:pt x="2973" y="560"/>
                  </a:lnTo>
                  <a:lnTo>
                    <a:pt x="3002" y="549"/>
                  </a:lnTo>
                  <a:lnTo>
                    <a:pt x="2986" y="565"/>
                  </a:lnTo>
                  <a:cubicBezTo>
                    <a:pt x="2983" y="568"/>
                    <a:pt x="2979" y="570"/>
                    <a:pt x="2975" y="572"/>
                  </a:cubicBezTo>
                  <a:lnTo>
                    <a:pt x="2943" y="588"/>
                  </a:lnTo>
                  <a:lnTo>
                    <a:pt x="2954" y="581"/>
                  </a:lnTo>
                  <a:lnTo>
                    <a:pt x="2938" y="597"/>
                  </a:lnTo>
                  <a:lnTo>
                    <a:pt x="2945" y="586"/>
                  </a:lnTo>
                  <a:lnTo>
                    <a:pt x="2929" y="618"/>
                  </a:lnTo>
                  <a:cubicBezTo>
                    <a:pt x="2922" y="632"/>
                    <a:pt x="2909" y="640"/>
                    <a:pt x="2893" y="640"/>
                  </a:cubicBezTo>
                  <a:lnTo>
                    <a:pt x="2877" y="640"/>
                  </a:lnTo>
                  <a:lnTo>
                    <a:pt x="2906" y="629"/>
                  </a:lnTo>
                  <a:lnTo>
                    <a:pt x="2890" y="645"/>
                  </a:lnTo>
                  <a:cubicBezTo>
                    <a:pt x="2882" y="652"/>
                    <a:pt x="2872" y="656"/>
                    <a:pt x="2861" y="656"/>
                  </a:cubicBezTo>
                  <a:lnTo>
                    <a:pt x="2845" y="656"/>
                  </a:lnTo>
                  <a:lnTo>
                    <a:pt x="2829" y="656"/>
                  </a:lnTo>
                  <a:lnTo>
                    <a:pt x="2858" y="645"/>
                  </a:lnTo>
                  <a:lnTo>
                    <a:pt x="2842" y="661"/>
                  </a:lnTo>
                  <a:cubicBezTo>
                    <a:pt x="2839" y="664"/>
                    <a:pt x="2835" y="666"/>
                    <a:pt x="2831" y="668"/>
                  </a:cubicBezTo>
                  <a:lnTo>
                    <a:pt x="2799" y="684"/>
                  </a:lnTo>
                  <a:cubicBezTo>
                    <a:pt x="2794" y="687"/>
                    <a:pt x="2788" y="688"/>
                    <a:pt x="2781" y="688"/>
                  </a:cubicBezTo>
                  <a:lnTo>
                    <a:pt x="2765" y="688"/>
                  </a:lnTo>
                  <a:lnTo>
                    <a:pt x="2801" y="666"/>
                  </a:lnTo>
                  <a:lnTo>
                    <a:pt x="2785" y="698"/>
                  </a:lnTo>
                  <a:cubicBezTo>
                    <a:pt x="2778" y="712"/>
                    <a:pt x="2765" y="720"/>
                    <a:pt x="2749" y="720"/>
                  </a:cubicBezTo>
                  <a:lnTo>
                    <a:pt x="2733" y="720"/>
                  </a:lnTo>
                  <a:lnTo>
                    <a:pt x="2717" y="720"/>
                  </a:lnTo>
                  <a:lnTo>
                    <a:pt x="2753" y="698"/>
                  </a:lnTo>
                  <a:lnTo>
                    <a:pt x="2737" y="730"/>
                  </a:lnTo>
                  <a:cubicBezTo>
                    <a:pt x="2730" y="744"/>
                    <a:pt x="2717" y="752"/>
                    <a:pt x="2701" y="752"/>
                  </a:cubicBezTo>
                  <a:lnTo>
                    <a:pt x="2685" y="752"/>
                  </a:lnTo>
                  <a:lnTo>
                    <a:pt x="2669" y="752"/>
                  </a:lnTo>
                  <a:lnTo>
                    <a:pt x="2687" y="748"/>
                  </a:lnTo>
                  <a:lnTo>
                    <a:pt x="2655" y="764"/>
                  </a:lnTo>
                  <a:cubicBezTo>
                    <a:pt x="2650" y="767"/>
                    <a:pt x="2644" y="768"/>
                    <a:pt x="2637" y="768"/>
                  </a:cubicBezTo>
                  <a:lnTo>
                    <a:pt x="2621" y="768"/>
                  </a:lnTo>
                  <a:lnTo>
                    <a:pt x="2650" y="757"/>
                  </a:lnTo>
                  <a:lnTo>
                    <a:pt x="2634" y="773"/>
                  </a:lnTo>
                  <a:cubicBezTo>
                    <a:pt x="2626" y="780"/>
                    <a:pt x="2616" y="784"/>
                    <a:pt x="2605" y="784"/>
                  </a:cubicBezTo>
                  <a:lnTo>
                    <a:pt x="2589" y="784"/>
                  </a:lnTo>
                  <a:lnTo>
                    <a:pt x="2573" y="784"/>
                  </a:lnTo>
                  <a:lnTo>
                    <a:pt x="2557" y="784"/>
                  </a:lnTo>
                  <a:lnTo>
                    <a:pt x="2586" y="773"/>
                  </a:lnTo>
                  <a:lnTo>
                    <a:pt x="2570" y="789"/>
                  </a:lnTo>
                  <a:cubicBezTo>
                    <a:pt x="2562" y="796"/>
                    <a:pt x="2552" y="800"/>
                    <a:pt x="2541" y="800"/>
                  </a:cubicBezTo>
                  <a:lnTo>
                    <a:pt x="2525" y="800"/>
                  </a:lnTo>
                  <a:lnTo>
                    <a:pt x="2543" y="796"/>
                  </a:lnTo>
                  <a:lnTo>
                    <a:pt x="2511" y="812"/>
                  </a:lnTo>
                  <a:cubicBezTo>
                    <a:pt x="2506" y="815"/>
                    <a:pt x="2500" y="816"/>
                    <a:pt x="2493" y="816"/>
                  </a:cubicBezTo>
                  <a:lnTo>
                    <a:pt x="2477" y="816"/>
                  </a:lnTo>
                  <a:lnTo>
                    <a:pt x="2506" y="805"/>
                  </a:lnTo>
                  <a:lnTo>
                    <a:pt x="2490" y="821"/>
                  </a:lnTo>
                  <a:cubicBezTo>
                    <a:pt x="2482" y="828"/>
                    <a:pt x="2472" y="832"/>
                    <a:pt x="2461" y="832"/>
                  </a:cubicBezTo>
                  <a:lnTo>
                    <a:pt x="2445" y="832"/>
                  </a:lnTo>
                  <a:lnTo>
                    <a:pt x="2429" y="832"/>
                  </a:lnTo>
                  <a:lnTo>
                    <a:pt x="2465" y="810"/>
                  </a:lnTo>
                  <a:lnTo>
                    <a:pt x="2449" y="842"/>
                  </a:lnTo>
                  <a:cubicBezTo>
                    <a:pt x="2447" y="846"/>
                    <a:pt x="2445" y="850"/>
                    <a:pt x="2442" y="853"/>
                  </a:cubicBezTo>
                  <a:lnTo>
                    <a:pt x="2426" y="869"/>
                  </a:lnTo>
                  <a:cubicBezTo>
                    <a:pt x="2418" y="876"/>
                    <a:pt x="2408" y="880"/>
                    <a:pt x="2397" y="880"/>
                  </a:cubicBezTo>
                  <a:lnTo>
                    <a:pt x="2381" y="880"/>
                  </a:lnTo>
                  <a:lnTo>
                    <a:pt x="2399" y="876"/>
                  </a:lnTo>
                  <a:lnTo>
                    <a:pt x="2367" y="892"/>
                  </a:lnTo>
                  <a:cubicBezTo>
                    <a:pt x="2362" y="895"/>
                    <a:pt x="2356" y="896"/>
                    <a:pt x="2349" y="896"/>
                  </a:cubicBezTo>
                  <a:lnTo>
                    <a:pt x="2333" y="896"/>
                  </a:lnTo>
                  <a:lnTo>
                    <a:pt x="2369" y="874"/>
                  </a:lnTo>
                  <a:lnTo>
                    <a:pt x="2353" y="906"/>
                  </a:lnTo>
                  <a:cubicBezTo>
                    <a:pt x="2346" y="920"/>
                    <a:pt x="2333" y="928"/>
                    <a:pt x="2317" y="928"/>
                  </a:cubicBezTo>
                  <a:lnTo>
                    <a:pt x="2301" y="928"/>
                  </a:lnTo>
                  <a:lnTo>
                    <a:pt x="2330" y="917"/>
                  </a:lnTo>
                  <a:lnTo>
                    <a:pt x="2314" y="933"/>
                  </a:lnTo>
                  <a:cubicBezTo>
                    <a:pt x="2306" y="940"/>
                    <a:pt x="2296" y="944"/>
                    <a:pt x="2285" y="944"/>
                  </a:cubicBezTo>
                  <a:lnTo>
                    <a:pt x="2269" y="944"/>
                  </a:lnTo>
                  <a:lnTo>
                    <a:pt x="2298" y="933"/>
                  </a:lnTo>
                  <a:lnTo>
                    <a:pt x="2282" y="949"/>
                  </a:lnTo>
                  <a:cubicBezTo>
                    <a:pt x="2274" y="956"/>
                    <a:pt x="2264" y="960"/>
                    <a:pt x="2253" y="960"/>
                  </a:cubicBezTo>
                  <a:lnTo>
                    <a:pt x="2237" y="960"/>
                  </a:lnTo>
                  <a:lnTo>
                    <a:pt x="2266" y="949"/>
                  </a:lnTo>
                  <a:lnTo>
                    <a:pt x="2234" y="981"/>
                  </a:lnTo>
                  <a:lnTo>
                    <a:pt x="2218" y="997"/>
                  </a:lnTo>
                  <a:lnTo>
                    <a:pt x="2202" y="1013"/>
                  </a:lnTo>
                  <a:lnTo>
                    <a:pt x="2209" y="1002"/>
                  </a:lnTo>
                  <a:lnTo>
                    <a:pt x="2193" y="1034"/>
                  </a:lnTo>
                  <a:cubicBezTo>
                    <a:pt x="2191" y="1038"/>
                    <a:pt x="2189" y="1042"/>
                    <a:pt x="2186" y="1045"/>
                  </a:cubicBezTo>
                  <a:lnTo>
                    <a:pt x="2170" y="1061"/>
                  </a:lnTo>
                  <a:cubicBezTo>
                    <a:pt x="2162" y="1068"/>
                    <a:pt x="2152" y="1072"/>
                    <a:pt x="2141" y="1072"/>
                  </a:cubicBezTo>
                  <a:lnTo>
                    <a:pt x="2125" y="1072"/>
                  </a:lnTo>
                  <a:lnTo>
                    <a:pt x="2163" y="1045"/>
                  </a:lnTo>
                  <a:lnTo>
                    <a:pt x="2147" y="1093"/>
                  </a:lnTo>
                  <a:cubicBezTo>
                    <a:pt x="2145" y="1099"/>
                    <a:pt x="2142" y="1104"/>
                    <a:pt x="2138" y="1109"/>
                  </a:cubicBezTo>
                  <a:lnTo>
                    <a:pt x="2122" y="1125"/>
                  </a:lnTo>
                  <a:cubicBezTo>
                    <a:pt x="2119" y="1128"/>
                    <a:pt x="2115" y="1130"/>
                    <a:pt x="2111" y="1132"/>
                  </a:cubicBezTo>
                  <a:lnTo>
                    <a:pt x="2079" y="1148"/>
                  </a:lnTo>
                  <a:cubicBezTo>
                    <a:pt x="2074" y="1151"/>
                    <a:pt x="2068" y="1152"/>
                    <a:pt x="2061" y="1152"/>
                  </a:cubicBezTo>
                  <a:lnTo>
                    <a:pt x="2045" y="1152"/>
                  </a:lnTo>
                  <a:lnTo>
                    <a:pt x="2074" y="1141"/>
                  </a:lnTo>
                  <a:lnTo>
                    <a:pt x="2058" y="1157"/>
                  </a:lnTo>
                  <a:lnTo>
                    <a:pt x="2042" y="1173"/>
                  </a:lnTo>
                  <a:cubicBezTo>
                    <a:pt x="2034" y="1180"/>
                    <a:pt x="2024" y="1184"/>
                    <a:pt x="2013" y="1184"/>
                  </a:cubicBezTo>
                  <a:lnTo>
                    <a:pt x="1997" y="1184"/>
                  </a:lnTo>
                  <a:lnTo>
                    <a:pt x="2026" y="1173"/>
                  </a:lnTo>
                  <a:lnTo>
                    <a:pt x="2010" y="1189"/>
                  </a:lnTo>
                  <a:cubicBezTo>
                    <a:pt x="2002" y="1196"/>
                    <a:pt x="1992" y="1200"/>
                    <a:pt x="1981" y="1200"/>
                  </a:cubicBezTo>
                  <a:lnTo>
                    <a:pt x="1965" y="1200"/>
                  </a:lnTo>
                  <a:lnTo>
                    <a:pt x="1994" y="1189"/>
                  </a:lnTo>
                  <a:lnTo>
                    <a:pt x="1978" y="1205"/>
                  </a:lnTo>
                  <a:cubicBezTo>
                    <a:pt x="1975" y="1208"/>
                    <a:pt x="1971" y="1210"/>
                    <a:pt x="1967" y="1212"/>
                  </a:cubicBezTo>
                  <a:lnTo>
                    <a:pt x="1935" y="1228"/>
                  </a:lnTo>
                  <a:cubicBezTo>
                    <a:pt x="1930" y="1231"/>
                    <a:pt x="1924" y="1232"/>
                    <a:pt x="1917" y="1232"/>
                  </a:cubicBezTo>
                  <a:lnTo>
                    <a:pt x="1901" y="1232"/>
                  </a:lnTo>
                  <a:lnTo>
                    <a:pt x="1930" y="1221"/>
                  </a:lnTo>
                  <a:lnTo>
                    <a:pt x="1914" y="1237"/>
                  </a:lnTo>
                  <a:lnTo>
                    <a:pt x="1898" y="1253"/>
                  </a:lnTo>
                  <a:lnTo>
                    <a:pt x="1882" y="1269"/>
                  </a:lnTo>
                  <a:lnTo>
                    <a:pt x="1866" y="1285"/>
                  </a:lnTo>
                  <a:lnTo>
                    <a:pt x="1873" y="1274"/>
                  </a:lnTo>
                  <a:lnTo>
                    <a:pt x="1857" y="1306"/>
                  </a:lnTo>
                  <a:cubicBezTo>
                    <a:pt x="1850" y="1320"/>
                    <a:pt x="1837" y="1328"/>
                    <a:pt x="1821" y="1328"/>
                  </a:cubicBezTo>
                  <a:lnTo>
                    <a:pt x="1805" y="1328"/>
                  </a:lnTo>
                  <a:lnTo>
                    <a:pt x="1823" y="1324"/>
                  </a:lnTo>
                  <a:lnTo>
                    <a:pt x="1791" y="1340"/>
                  </a:lnTo>
                  <a:lnTo>
                    <a:pt x="1809" y="1322"/>
                  </a:lnTo>
                  <a:lnTo>
                    <a:pt x="1793" y="1354"/>
                  </a:lnTo>
                  <a:cubicBezTo>
                    <a:pt x="1791" y="1358"/>
                    <a:pt x="1789" y="1362"/>
                    <a:pt x="1786" y="1365"/>
                  </a:cubicBezTo>
                  <a:lnTo>
                    <a:pt x="1770" y="1381"/>
                  </a:lnTo>
                  <a:cubicBezTo>
                    <a:pt x="1762" y="1388"/>
                    <a:pt x="1752" y="1392"/>
                    <a:pt x="1741" y="1392"/>
                  </a:cubicBezTo>
                  <a:lnTo>
                    <a:pt x="1725" y="1392"/>
                  </a:lnTo>
                  <a:lnTo>
                    <a:pt x="1754" y="1381"/>
                  </a:lnTo>
                  <a:lnTo>
                    <a:pt x="1738" y="1397"/>
                  </a:lnTo>
                  <a:cubicBezTo>
                    <a:pt x="1730" y="1404"/>
                    <a:pt x="1720" y="1408"/>
                    <a:pt x="1709" y="1408"/>
                  </a:cubicBezTo>
                  <a:lnTo>
                    <a:pt x="1693" y="1408"/>
                  </a:lnTo>
                  <a:lnTo>
                    <a:pt x="1722" y="1397"/>
                  </a:lnTo>
                  <a:lnTo>
                    <a:pt x="1706" y="1413"/>
                  </a:lnTo>
                  <a:cubicBezTo>
                    <a:pt x="1698" y="1420"/>
                    <a:pt x="1688" y="1424"/>
                    <a:pt x="1677" y="1424"/>
                  </a:cubicBezTo>
                  <a:lnTo>
                    <a:pt x="1661" y="1424"/>
                  </a:lnTo>
                  <a:lnTo>
                    <a:pt x="1629" y="1424"/>
                  </a:lnTo>
                  <a:lnTo>
                    <a:pt x="1613" y="1424"/>
                  </a:lnTo>
                  <a:lnTo>
                    <a:pt x="1649" y="1402"/>
                  </a:lnTo>
                  <a:lnTo>
                    <a:pt x="1633" y="1434"/>
                  </a:lnTo>
                  <a:cubicBezTo>
                    <a:pt x="1631" y="1438"/>
                    <a:pt x="1629" y="1442"/>
                    <a:pt x="1626" y="1445"/>
                  </a:cubicBezTo>
                  <a:lnTo>
                    <a:pt x="1610" y="1461"/>
                  </a:lnTo>
                  <a:lnTo>
                    <a:pt x="1594" y="1477"/>
                  </a:lnTo>
                  <a:lnTo>
                    <a:pt x="1601" y="1466"/>
                  </a:lnTo>
                  <a:lnTo>
                    <a:pt x="1585" y="1498"/>
                  </a:lnTo>
                  <a:cubicBezTo>
                    <a:pt x="1583" y="1502"/>
                    <a:pt x="1581" y="1506"/>
                    <a:pt x="1578" y="1509"/>
                  </a:cubicBezTo>
                  <a:lnTo>
                    <a:pt x="1562" y="1525"/>
                  </a:lnTo>
                  <a:lnTo>
                    <a:pt x="1569" y="1514"/>
                  </a:lnTo>
                  <a:lnTo>
                    <a:pt x="1553" y="1546"/>
                  </a:lnTo>
                  <a:cubicBezTo>
                    <a:pt x="1549" y="1554"/>
                    <a:pt x="1543" y="1560"/>
                    <a:pt x="1535" y="1564"/>
                  </a:cubicBezTo>
                  <a:lnTo>
                    <a:pt x="1503" y="1580"/>
                  </a:lnTo>
                  <a:lnTo>
                    <a:pt x="1514" y="1573"/>
                  </a:lnTo>
                  <a:lnTo>
                    <a:pt x="1498" y="1589"/>
                  </a:lnTo>
                  <a:cubicBezTo>
                    <a:pt x="1490" y="1596"/>
                    <a:pt x="1480" y="1600"/>
                    <a:pt x="1469" y="1600"/>
                  </a:cubicBezTo>
                  <a:lnTo>
                    <a:pt x="1453" y="1600"/>
                  </a:lnTo>
                  <a:lnTo>
                    <a:pt x="1489" y="1578"/>
                  </a:lnTo>
                  <a:lnTo>
                    <a:pt x="1473" y="1610"/>
                  </a:lnTo>
                  <a:cubicBezTo>
                    <a:pt x="1471" y="1614"/>
                    <a:pt x="1469" y="1618"/>
                    <a:pt x="1466" y="1621"/>
                  </a:cubicBezTo>
                  <a:lnTo>
                    <a:pt x="1450" y="1637"/>
                  </a:lnTo>
                  <a:lnTo>
                    <a:pt x="1457" y="1626"/>
                  </a:lnTo>
                  <a:lnTo>
                    <a:pt x="1441" y="1658"/>
                  </a:lnTo>
                  <a:cubicBezTo>
                    <a:pt x="1439" y="1662"/>
                    <a:pt x="1437" y="1666"/>
                    <a:pt x="1434" y="1669"/>
                  </a:cubicBezTo>
                  <a:lnTo>
                    <a:pt x="1418" y="1685"/>
                  </a:lnTo>
                  <a:lnTo>
                    <a:pt x="1402" y="1701"/>
                  </a:lnTo>
                  <a:lnTo>
                    <a:pt x="1370" y="1733"/>
                  </a:lnTo>
                  <a:lnTo>
                    <a:pt x="1354" y="1749"/>
                  </a:lnTo>
                  <a:lnTo>
                    <a:pt x="1338" y="1765"/>
                  </a:lnTo>
                  <a:lnTo>
                    <a:pt x="1322" y="1781"/>
                  </a:lnTo>
                  <a:lnTo>
                    <a:pt x="1329" y="1770"/>
                  </a:lnTo>
                  <a:lnTo>
                    <a:pt x="1313" y="1802"/>
                  </a:lnTo>
                  <a:cubicBezTo>
                    <a:pt x="1311" y="1806"/>
                    <a:pt x="1309" y="1810"/>
                    <a:pt x="1306" y="1813"/>
                  </a:cubicBezTo>
                  <a:lnTo>
                    <a:pt x="1290" y="1829"/>
                  </a:lnTo>
                  <a:lnTo>
                    <a:pt x="1297" y="1818"/>
                  </a:lnTo>
                  <a:lnTo>
                    <a:pt x="1281" y="1850"/>
                  </a:lnTo>
                  <a:cubicBezTo>
                    <a:pt x="1279" y="1854"/>
                    <a:pt x="1277" y="1858"/>
                    <a:pt x="1274" y="1861"/>
                  </a:cubicBezTo>
                  <a:lnTo>
                    <a:pt x="1258" y="1877"/>
                  </a:lnTo>
                  <a:cubicBezTo>
                    <a:pt x="1255" y="1880"/>
                    <a:pt x="1251" y="1882"/>
                    <a:pt x="1247" y="1884"/>
                  </a:cubicBezTo>
                  <a:lnTo>
                    <a:pt x="1215" y="1900"/>
                  </a:lnTo>
                  <a:lnTo>
                    <a:pt x="1226" y="1893"/>
                  </a:lnTo>
                  <a:lnTo>
                    <a:pt x="1210" y="1909"/>
                  </a:lnTo>
                  <a:lnTo>
                    <a:pt x="1194" y="1925"/>
                  </a:lnTo>
                  <a:cubicBezTo>
                    <a:pt x="1186" y="1932"/>
                    <a:pt x="1176" y="1936"/>
                    <a:pt x="1165" y="1936"/>
                  </a:cubicBezTo>
                  <a:lnTo>
                    <a:pt x="1149" y="1936"/>
                  </a:lnTo>
                  <a:lnTo>
                    <a:pt x="1178" y="1925"/>
                  </a:lnTo>
                  <a:lnTo>
                    <a:pt x="1162" y="1941"/>
                  </a:lnTo>
                  <a:lnTo>
                    <a:pt x="1169" y="1930"/>
                  </a:lnTo>
                  <a:lnTo>
                    <a:pt x="1153" y="1962"/>
                  </a:lnTo>
                  <a:cubicBezTo>
                    <a:pt x="1146" y="1976"/>
                    <a:pt x="1133" y="1984"/>
                    <a:pt x="1117" y="1984"/>
                  </a:cubicBezTo>
                  <a:lnTo>
                    <a:pt x="1101" y="1984"/>
                  </a:lnTo>
                  <a:lnTo>
                    <a:pt x="1130" y="1973"/>
                  </a:lnTo>
                  <a:lnTo>
                    <a:pt x="1114" y="1989"/>
                  </a:lnTo>
                  <a:lnTo>
                    <a:pt x="1082" y="2021"/>
                  </a:lnTo>
                  <a:lnTo>
                    <a:pt x="1066" y="2037"/>
                  </a:lnTo>
                  <a:lnTo>
                    <a:pt x="1050" y="2053"/>
                  </a:lnTo>
                  <a:lnTo>
                    <a:pt x="1057" y="2042"/>
                  </a:lnTo>
                  <a:lnTo>
                    <a:pt x="1041" y="2074"/>
                  </a:lnTo>
                  <a:cubicBezTo>
                    <a:pt x="1039" y="2078"/>
                    <a:pt x="1037" y="2082"/>
                    <a:pt x="1034" y="2085"/>
                  </a:cubicBezTo>
                  <a:lnTo>
                    <a:pt x="1018" y="2101"/>
                  </a:lnTo>
                  <a:lnTo>
                    <a:pt x="1002" y="2117"/>
                  </a:lnTo>
                  <a:lnTo>
                    <a:pt x="986" y="2133"/>
                  </a:lnTo>
                  <a:lnTo>
                    <a:pt x="993" y="2122"/>
                  </a:lnTo>
                  <a:lnTo>
                    <a:pt x="977" y="2154"/>
                  </a:lnTo>
                  <a:cubicBezTo>
                    <a:pt x="975" y="2158"/>
                    <a:pt x="973" y="2162"/>
                    <a:pt x="970" y="2165"/>
                  </a:cubicBezTo>
                  <a:lnTo>
                    <a:pt x="938" y="2197"/>
                  </a:lnTo>
                  <a:cubicBezTo>
                    <a:pt x="930" y="2204"/>
                    <a:pt x="920" y="2208"/>
                    <a:pt x="909" y="2208"/>
                  </a:cubicBezTo>
                  <a:lnTo>
                    <a:pt x="893" y="2208"/>
                  </a:lnTo>
                  <a:lnTo>
                    <a:pt x="922" y="2197"/>
                  </a:lnTo>
                  <a:lnTo>
                    <a:pt x="906" y="2213"/>
                  </a:lnTo>
                  <a:cubicBezTo>
                    <a:pt x="898" y="2220"/>
                    <a:pt x="888" y="2224"/>
                    <a:pt x="877" y="2224"/>
                  </a:cubicBezTo>
                  <a:lnTo>
                    <a:pt x="861" y="2224"/>
                  </a:lnTo>
                  <a:lnTo>
                    <a:pt x="890" y="2213"/>
                  </a:lnTo>
                  <a:lnTo>
                    <a:pt x="874" y="2229"/>
                  </a:lnTo>
                  <a:cubicBezTo>
                    <a:pt x="866" y="2236"/>
                    <a:pt x="856" y="2240"/>
                    <a:pt x="845" y="2240"/>
                  </a:cubicBezTo>
                  <a:lnTo>
                    <a:pt x="829" y="2240"/>
                  </a:lnTo>
                  <a:lnTo>
                    <a:pt x="813" y="2240"/>
                  </a:lnTo>
                  <a:lnTo>
                    <a:pt x="851" y="2213"/>
                  </a:lnTo>
                  <a:lnTo>
                    <a:pt x="835" y="2261"/>
                  </a:lnTo>
                  <a:cubicBezTo>
                    <a:pt x="832" y="2271"/>
                    <a:pt x="825" y="2280"/>
                    <a:pt x="815" y="2284"/>
                  </a:cubicBezTo>
                  <a:lnTo>
                    <a:pt x="783" y="2300"/>
                  </a:lnTo>
                  <a:cubicBezTo>
                    <a:pt x="778" y="2303"/>
                    <a:pt x="772" y="2304"/>
                    <a:pt x="765" y="2304"/>
                  </a:cubicBezTo>
                  <a:lnTo>
                    <a:pt x="749" y="2304"/>
                  </a:lnTo>
                  <a:lnTo>
                    <a:pt x="785" y="2282"/>
                  </a:lnTo>
                  <a:lnTo>
                    <a:pt x="769" y="2314"/>
                  </a:lnTo>
                  <a:lnTo>
                    <a:pt x="753" y="2346"/>
                  </a:lnTo>
                  <a:cubicBezTo>
                    <a:pt x="751" y="2350"/>
                    <a:pt x="749" y="2354"/>
                    <a:pt x="746" y="2357"/>
                  </a:cubicBezTo>
                  <a:lnTo>
                    <a:pt x="730" y="2373"/>
                  </a:lnTo>
                  <a:cubicBezTo>
                    <a:pt x="722" y="2380"/>
                    <a:pt x="712" y="2384"/>
                    <a:pt x="701" y="2384"/>
                  </a:cubicBezTo>
                  <a:lnTo>
                    <a:pt x="685" y="2384"/>
                  </a:lnTo>
                  <a:lnTo>
                    <a:pt x="714" y="2373"/>
                  </a:lnTo>
                  <a:lnTo>
                    <a:pt x="698" y="2389"/>
                  </a:lnTo>
                  <a:lnTo>
                    <a:pt x="682" y="2405"/>
                  </a:lnTo>
                  <a:cubicBezTo>
                    <a:pt x="679" y="2408"/>
                    <a:pt x="675" y="2410"/>
                    <a:pt x="671" y="2412"/>
                  </a:cubicBezTo>
                  <a:lnTo>
                    <a:pt x="639" y="2428"/>
                  </a:lnTo>
                  <a:lnTo>
                    <a:pt x="650" y="2421"/>
                  </a:lnTo>
                  <a:lnTo>
                    <a:pt x="634" y="2437"/>
                  </a:lnTo>
                  <a:lnTo>
                    <a:pt x="618" y="2453"/>
                  </a:lnTo>
                  <a:cubicBezTo>
                    <a:pt x="610" y="2460"/>
                    <a:pt x="600" y="2464"/>
                    <a:pt x="589" y="2464"/>
                  </a:cubicBezTo>
                  <a:lnTo>
                    <a:pt x="573" y="2464"/>
                  </a:lnTo>
                  <a:lnTo>
                    <a:pt x="602" y="2453"/>
                  </a:lnTo>
                  <a:lnTo>
                    <a:pt x="586" y="2469"/>
                  </a:lnTo>
                  <a:lnTo>
                    <a:pt x="570" y="2485"/>
                  </a:lnTo>
                  <a:lnTo>
                    <a:pt x="554" y="2501"/>
                  </a:lnTo>
                  <a:lnTo>
                    <a:pt x="538" y="2517"/>
                  </a:lnTo>
                  <a:lnTo>
                    <a:pt x="506" y="2549"/>
                  </a:lnTo>
                  <a:lnTo>
                    <a:pt x="513" y="2538"/>
                  </a:lnTo>
                  <a:lnTo>
                    <a:pt x="497" y="2570"/>
                  </a:lnTo>
                  <a:cubicBezTo>
                    <a:pt x="495" y="2574"/>
                    <a:pt x="493" y="2578"/>
                    <a:pt x="490" y="2581"/>
                  </a:cubicBezTo>
                  <a:lnTo>
                    <a:pt x="474" y="2597"/>
                  </a:lnTo>
                  <a:lnTo>
                    <a:pt x="458" y="2613"/>
                  </a:lnTo>
                  <a:cubicBezTo>
                    <a:pt x="450" y="2620"/>
                    <a:pt x="440" y="2624"/>
                    <a:pt x="429" y="2624"/>
                  </a:cubicBezTo>
                  <a:lnTo>
                    <a:pt x="413" y="2624"/>
                  </a:lnTo>
                  <a:lnTo>
                    <a:pt x="442" y="2613"/>
                  </a:lnTo>
                  <a:lnTo>
                    <a:pt x="426" y="2629"/>
                  </a:lnTo>
                  <a:lnTo>
                    <a:pt x="433" y="2618"/>
                  </a:lnTo>
                  <a:lnTo>
                    <a:pt x="417" y="2650"/>
                  </a:lnTo>
                  <a:cubicBezTo>
                    <a:pt x="410" y="2664"/>
                    <a:pt x="397" y="2672"/>
                    <a:pt x="381" y="2672"/>
                  </a:cubicBezTo>
                  <a:lnTo>
                    <a:pt x="365" y="2672"/>
                  </a:lnTo>
                  <a:lnTo>
                    <a:pt x="333" y="2672"/>
                  </a:lnTo>
                  <a:lnTo>
                    <a:pt x="362" y="2661"/>
                  </a:lnTo>
                  <a:lnTo>
                    <a:pt x="346" y="2677"/>
                  </a:lnTo>
                  <a:lnTo>
                    <a:pt x="353" y="2666"/>
                  </a:lnTo>
                  <a:lnTo>
                    <a:pt x="337" y="2698"/>
                  </a:lnTo>
                  <a:cubicBezTo>
                    <a:pt x="335" y="2702"/>
                    <a:pt x="333" y="2706"/>
                    <a:pt x="330" y="2709"/>
                  </a:cubicBezTo>
                  <a:lnTo>
                    <a:pt x="314" y="2725"/>
                  </a:lnTo>
                  <a:lnTo>
                    <a:pt x="323" y="2709"/>
                  </a:lnTo>
                  <a:lnTo>
                    <a:pt x="307" y="2757"/>
                  </a:lnTo>
                  <a:cubicBezTo>
                    <a:pt x="305" y="2763"/>
                    <a:pt x="302" y="2768"/>
                    <a:pt x="298" y="2773"/>
                  </a:cubicBezTo>
                  <a:lnTo>
                    <a:pt x="282" y="2789"/>
                  </a:lnTo>
                  <a:lnTo>
                    <a:pt x="266" y="2805"/>
                  </a:lnTo>
                  <a:lnTo>
                    <a:pt x="273" y="2794"/>
                  </a:lnTo>
                  <a:lnTo>
                    <a:pt x="257" y="2826"/>
                  </a:lnTo>
                  <a:cubicBezTo>
                    <a:pt x="250" y="2840"/>
                    <a:pt x="237" y="2848"/>
                    <a:pt x="221" y="2848"/>
                  </a:cubicBezTo>
                  <a:lnTo>
                    <a:pt x="189" y="2848"/>
                  </a:lnTo>
                  <a:lnTo>
                    <a:pt x="225" y="2826"/>
                  </a:lnTo>
                  <a:lnTo>
                    <a:pt x="209" y="2858"/>
                  </a:lnTo>
                  <a:cubicBezTo>
                    <a:pt x="207" y="2862"/>
                    <a:pt x="205" y="2866"/>
                    <a:pt x="202" y="2869"/>
                  </a:cubicBezTo>
                  <a:lnTo>
                    <a:pt x="186" y="2885"/>
                  </a:lnTo>
                  <a:lnTo>
                    <a:pt x="170" y="2901"/>
                  </a:lnTo>
                  <a:lnTo>
                    <a:pt x="154" y="2917"/>
                  </a:lnTo>
                  <a:lnTo>
                    <a:pt x="138" y="2933"/>
                  </a:lnTo>
                  <a:cubicBezTo>
                    <a:pt x="130" y="2940"/>
                    <a:pt x="120" y="2944"/>
                    <a:pt x="109" y="2944"/>
                  </a:cubicBezTo>
                  <a:lnTo>
                    <a:pt x="93" y="2944"/>
                  </a:lnTo>
                  <a:lnTo>
                    <a:pt x="122" y="2933"/>
                  </a:lnTo>
                  <a:lnTo>
                    <a:pt x="106" y="2949"/>
                  </a:lnTo>
                  <a:cubicBezTo>
                    <a:pt x="103" y="2952"/>
                    <a:pt x="99" y="2954"/>
                    <a:pt x="95" y="2956"/>
                  </a:cubicBezTo>
                  <a:lnTo>
                    <a:pt x="63" y="2972"/>
                  </a:lnTo>
                  <a:cubicBezTo>
                    <a:pt x="44" y="2982"/>
                    <a:pt x="20" y="2974"/>
                    <a:pt x="10" y="2954"/>
                  </a:cubicBezTo>
                  <a:cubicBezTo>
                    <a:pt x="0" y="2935"/>
                    <a:pt x="8" y="2911"/>
                    <a:pt x="28" y="2901"/>
                  </a:cubicBezTo>
                  <a:close/>
                </a:path>
              </a:pathLst>
            </a:custGeom>
            <a:grpFill/>
            <a:ln w="4763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0" name="Freeform 12">
              <a:extLst>
                <a:ext uri="{FF2B5EF4-FFF2-40B4-BE49-F238E27FC236}">
                  <a16:creationId xmlns:a16="http://schemas.microsoft.com/office/drawing/2014/main" id="{5694FDE1-051F-4DE4-B493-50FC63720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069" y="3068638"/>
              <a:ext cx="968461" cy="874713"/>
            </a:xfrm>
            <a:custGeom>
              <a:avLst/>
              <a:gdLst>
                <a:gd name="T0" fmla="*/ 136 w 3683"/>
                <a:gd name="T1" fmla="*/ 2599 h 2788"/>
                <a:gd name="T2" fmla="*/ 299 w 3683"/>
                <a:gd name="T3" fmla="*/ 2496 h 2788"/>
                <a:gd name="T4" fmla="*/ 427 w 3683"/>
                <a:gd name="T5" fmla="*/ 2400 h 2788"/>
                <a:gd name="T6" fmla="*/ 504 w 3683"/>
                <a:gd name="T7" fmla="*/ 2327 h 2788"/>
                <a:gd name="T8" fmla="*/ 651 w 3683"/>
                <a:gd name="T9" fmla="*/ 2240 h 2788"/>
                <a:gd name="T10" fmla="*/ 712 w 3683"/>
                <a:gd name="T11" fmla="*/ 2135 h 2788"/>
                <a:gd name="T12" fmla="*/ 824 w 3683"/>
                <a:gd name="T13" fmla="*/ 2055 h 2788"/>
                <a:gd name="T14" fmla="*/ 971 w 3683"/>
                <a:gd name="T15" fmla="*/ 1936 h 2788"/>
                <a:gd name="T16" fmla="*/ 1087 w 3683"/>
                <a:gd name="T17" fmla="*/ 1884 h 2788"/>
                <a:gd name="T18" fmla="*/ 1195 w 3683"/>
                <a:gd name="T19" fmla="*/ 1760 h 2788"/>
                <a:gd name="T20" fmla="*/ 1323 w 3683"/>
                <a:gd name="T21" fmla="*/ 1648 h 2788"/>
                <a:gd name="T22" fmla="*/ 1423 w 3683"/>
                <a:gd name="T23" fmla="*/ 1596 h 2788"/>
                <a:gd name="T24" fmla="*/ 1567 w 3683"/>
                <a:gd name="T25" fmla="*/ 1468 h 2788"/>
                <a:gd name="T26" fmla="*/ 1707 w 3683"/>
                <a:gd name="T27" fmla="*/ 1392 h 2788"/>
                <a:gd name="T28" fmla="*/ 1784 w 3683"/>
                <a:gd name="T29" fmla="*/ 1319 h 2788"/>
                <a:gd name="T30" fmla="*/ 1915 w 3683"/>
                <a:gd name="T31" fmla="*/ 1248 h 2788"/>
                <a:gd name="T32" fmla="*/ 1992 w 3683"/>
                <a:gd name="T33" fmla="*/ 1159 h 2788"/>
                <a:gd name="T34" fmla="*/ 2111 w 3683"/>
                <a:gd name="T35" fmla="*/ 1052 h 2788"/>
                <a:gd name="T36" fmla="*/ 2235 w 3683"/>
                <a:gd name="T37" fmla="*/ 992 h 2788"/>
                <a:gd name="T38" fmla="*/ 2303 w 3683"/>
                <a:gd name="T39" fmla="*/ 940 h 2788"/>
                <a:gd name="T40" fmla="*/ 2408 w 3683"/>
                <a:gd name="T41" fmla="*/ 887 h 2788"/>
                <a:gd name="T42" fmla="*/ 2520 w 3683"/>
                <a:gd name="T43" fmla="*/ 791 h 2788"/>
                <a:gd name="T44" fmla="*/ 2671 w 3683"/>
                <a:gd name="T45" fmla="*/ 700 h 2788"/>
                <a:gd name="T46" fmla="*/ 2783 w 3683"/>
                <a:gd name="T47" fmla="*/ 572 h 2788"/>
                <a:gd name="T48" fmla="*/ 2907 w 3683"/>
                <a:gd name="T49" fmla="*/ 464 h 2788"/>
                <a:gd name="T50" fmla="*/ 2991 w 3683"/>
                <a:gd name="T51" fmla="*/ 428 h 2788"/>
                <a:gd name="T52" fmla="*/ 3103 w 3683"/>
                <a:gd name="T53" fmla="*/ 316 h 2788"/>
                <a:gd name="T54" fmla="*/ 3243 w 3683"/>
                <a:gd name="T55" fmla="*/ 240 h 2788"/>
                <a:gd name="T56" fmla="*/ 3304 w 3683"/>
                <a:gd name="T57" fmla="*/ 231 h 2788"/>
                <a:gd name="T58" fmla="*/ 3467 w 3683"/>
                <a:gd name="T59" fmla="*/ 128 h 2788"/>
                <a:gd name="T60" fmla="*/ 3551 w 3683"/>
                <a:gd name="T61" fmla="*/ 12 h 2788"/>
                <a:gd name="T62" fmla="*/ 3579 w 3683"/>
                <a:gd name="T63" fmla="*/ 80 h 2788"/>
                <a:gd name="T64" fmla="*/ 3496 w 3683"/>
                <a:gd name="T65" fmla="*/ 197 h 2788"/>
                <a:gd name="T66" fmla="*/ 3391 w 3683"/>
                <a:gd name="T67" fmla="*/ 234 h 2788"/>
                <a:gd name="T68" fmla="*/ 3272 w 3683"/>
                <a:gd name="T69" fmla="*/ 309 h 2788"/>
                <a:gd name="T70" fmla="*/ 3176 w 3683"/>
                <a:gd name="T71" fmla="*/ 357 h 2788"/>
                <a:gd name="T72" fmla="*/ 3064 w 3683"/>
                <a:gd name="T73" fmla="*/ 469 h 2788"/>
                <a:gd name="T74" fmla="*/ 2923 w 3683"/>
                <a:gd name="T75" fmla="*/ 544 h 2788"/>
                <a:gd name="T76" fmla="*/ 2856 w 3683"/>
                <a:gd name="T77" fmla="*/ 613 h 2788"/>
                <a:gd name="T78" fmla="*/ 2744 w 3683"/>
                <a:gd name="T79" fmla="*/ 741 h 2788"/>
                <a:gd name="T80" fmla="*/ 2584 w 3683"/>
                <a:gd name="T81" fmla="*/ 837 h 2788"/>
                <a:gd name="T82" fmla="*/ 2495 w 3683"/>
                <a:gd name="T83" fmla="*/ 890 h 2788"/>
                <a:gd name="T84" fmla="*/ 2376 w 3683"/>
                <a:gd name="T85" fmla="*/ 981 h 2788"/>
                <a:gd name="T86" fmla="*/ 2251 w 3683"/>
                <a:gd name="T87" fmla="*/ 1072 h 2788"/>
                <a:gd name="T88" fmla="*/ 2139 w 3683"/>
                <a:gd name="T89" fmla="*/ 1120 h 2788"/>
                <a:gd name="T90" fmla="*/ 2079 w 3683"/>
                <a:gd name="T91" fmla="*/ 1162 h 2788"/>
                <a:gd name="T92" fmla="*/ 1944 w 3683"/>
                <a:gd name="T93" fmla="*/ 1317 h 2788"/>
                <a:gd name="T94" fmla="*/ 1819 w 3683"/>
                <a:gd name="T95" fmla="*/ 1376 h 2788"/>
                <a:gd name="T96" fmla="*/ 1745 w 3683"/>
                <a:gd name="T97" fmla="*/ 1445 h 2788"/>
                <a:gd name="T98" fmla="*/ 1640 w 3683"/>
                <a:gd name="T99" fmla="*/ 1509 h 2788"/>
                <a:gd name="T100" fmla="*/ 1496 w 3683"/>
                <a:gd name="T101" fmla="*/ 1637 h 2788"/>
                <a:gd name="T102" fmla="*/ 1352 w 3683"/>
                <a:gd name="T103" fmla="*/ 1717 h 2788"/>
                <a:gd name="T104" fmla="*/ 1227 w 3683"/>
                <a:gd name="T105" fmla="*/ 1840 h 2788"/>
                <a:gd name="T106" fmla="*/ 1153 w 3683"/>
                <a:gd name="T107" fmla="*/ 1925 h 2788"/>
                <a:gd name="T108" fmla="*/ 987 w 3683"/>
                <a:gd name="T109" fmla="*/ 2016 h 2788"/>
                <a:gd name="T110" fmla="*/ 911 w 3683"/>
                <a:gd name="T111" fmla="*/ 2058 h 2788"/>
                <a:gd name="T112" fmla="*/ 747 w 3683"/>
                <a:gd name="T113" fmla="*/ 2192 h 2788"/>
                <a:gd name="T114" fmla="*/ 680 w 3683"/>
                <a:gd name="T115" fmla="*/ 2309 h 2788"/>
                <a:gd name="T116" fmla="*/ 568 w 3683"/>
                <a:gd name="T117" fmla="*/ 2373 h 2788"/>
                <a:gd name="T118" fmla="*/ 443 w 3683"/>
                <a:gd name="T119" fmla="*/ 2480 h 2788"/>
                <a:gd name="T120" fmla="*/ 315 w 3683"/>
                <a:gd name="T121" fmla="*/ 2576 h 2788"/>
                <a:gd name="T122" fmla="*/ 171 w 3683"/>
                <a:gd name="T123" fmla="*/ 2656 h 2788"/>
                <a:gd name="T124" fmla="*/ 72 w 3683"/>
                <a:gd name="T125" fmla="*/ 2773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83" h="2788">
                  <a:moveTo>
                    <a:pt x="15" y="2716"/>
                  </a:moveTo>
                  <a:lnTo>
                    <a:pt x="47" y="2684"/>
                  </a:lnTo>
                  <a:lnTo>
                    <a:pt x="63" y="2668"/>
                  </a:lnTo>
                  <a:lnTo>
                    <a:pt x="79" y="2652"/>
                  </a:lnTo>
                  <a:lnTo>
                    <a:pt x="95" y="2636"/>
                  </a:lnTo>
                  <a:cubicBezTo>
                    <a:pt x="103" y="2629"/>
                    <a:pt x="113" y="2624"/>
                    <a:pt x="123" y="2624"/>
                  </a:cubicBezTo>
                  <a:lnTo>
                    <a:pt x="139" y="2624"/>
                  </a:lnTo>
                  <a:lnTo>
                    <a:pt x="111" y="2636"/>
                  </a:lnTo>
                  <a:lnTo>
                    <a:pt x="127" y="2620"/>
                  </a:lnTo>
                  <a:lnTo>
                    <a:pt x="120" y="2631"/>
                  </a:lnTo>
                  <a:lnTo>
                    <a:pt x="136" y="2599"/>
                  </a:lnTo>
                  <a:cubicBezTo>
                    <a:pt x="142" y="2585"/>
                    <a:pt x="156" y="2576"/>
                    <a:pt x="171" y="2576"/>
                  </a:cubicBezTo>
                  <a:lnTo>
                    <a:pt x="187" y="2576"/>
                  </a:lnTo>
                  <a:lnTo>
                    <a:pt x="170" y="2581"/>
                  </a:lnTo>
                  <a:lnTo>
                    <a:pt x="202" y="2565"/>
                  </a:lnTo>
                  <a:lnTo>
                    <a:pt x="191" y="2572"/>
                  </a:lnTo>
                  <a:lnTo>
                    <a:pt x="207" y="2556"/>
                  </a:lnTo>
                  <a:lnTo>
                    <a:pt x="223" y="2540"/>
                  </a:lnTo>
                  <a:lnTo>
                    <a:pt x="239" y="2524"/>
                  </a:lnTo>
                  <a:lnTo>
                    <a:pt x="255" y="2508"/>
                  </a:lnTo>
                  <a:cubicBezTo>
                    <a:pt x="263" y="2501"/>
                    <a:pt x="273" y="2496"/>
                    <a:pt x="283" y="2496"/>
                  </a:cubicBezTo>
                  <a:lnTo>
                    <a:pt x="299" y="2496"/>
                  </a:lnTo>
                  <a:lnTo>
                    <a:pt x="315" y="2496"/>
                  </a:lnTo>
                  <a:lnTo>
                    <a:pt x="331" y="2496"/>
                  </a:lnTo>
                  <a:lnTo>
                    <a:pt x="298" y="2514"/>
                  </a:lnTo>
                  <a:lnTo>
                    <a:pt x="330" y="2466"/>
                  </a:lnTo>
                  <a:cubicBezTo>
                    <a:pt x="338" y="2455"/>
                    <a:pt x="350" y="2448"/>
                    <a:pt x="363" y="2448"/>
                  </a:cubicBezTo>
                  <a:lnTo>
                    <a:pt x="379" y="2448"/>
                  </a:lnTo>
                  <a:lnTo>
                    <a:pt x="351" y="2460"/>
                  </a:lnTo>
                  <a:lnTo>
                    <a:pt x="367" y="2444"/>
                  </a:lnTo>
                  <a:lnTo>
                    <a:pt x="383" y="2428"/>
                  </a:lnTo>
                  <a:lnTo>
                    <a:pt x="399" y="2412"/>
                  </a:lnTo>
                  <a:cubicBezTo>
                    <a:pt x="407" y="2405"/>
                    <a:pt x="417" y="2400"/>
                    <a:pt x="427" y="2400"/>
                  </a:cubicBezTo>
                  <a:lnTo>
                    <a:pt x="443" y="2400"/>
                  </a:lnTo>
                  <a:lnTo>
                    <a:pt x="415" y="2412"/>
                  </a:lnTo>
                  <a:lnTo>
                    <a:pt x="431" y="2396"/>
                  </a:lnTo>
                  <a:lnTo>
                    <a:pt x="424" y="2407"/>
                  </a:lnTo>
                  <a:lnTo>
                    <a:pt x="440" y="2375"/>
                  </a:lnTo>
                  <a:cubicBezTo>
                    <a:pt x="446" y="2361"/>
                    <a:pt x="460" y="2352"/>
                    <a:pt x="475" y="2352"/>
                  </a:cubicBezTo>
                  <a:lnTo>
                    <a:pt x="507" y="2352"/>
                  </a:lnTo>
                  <a:lnTo>
                    <a:pt x="479" y="2364"/>
                  </a:lnTo>
                  <a:lnTo>
                    <a:pt x="495" y="2348"/>
                  </a:lnTo>
                  <a:lnTo>
                    <a:pt x="488" y="2359"/>
                  </a:lnTo>
                  <a:lnTo>
                    <a:pt x="504" y="2327"/>
                  </a:lnTo>
                  <a:cubicBezTo>
                    <a:pt x="506" y="2323"/>
                    <a:pt x="508" y="2319"/>
                    <a:pt x="511" y="2316"/>
                  </a:cubicBezTo>
                  <a:lnTo>
                    <a:pt x="527" y="2300"/>
                  </a:lnTo>
                  <a:cubicBezTo>
                    <a:pt x="535" y="2293"/>
                    <a:pt x="545" y="2288"/>
                    <a:pt x="555" y="2288"/>
                  </a:cubicBezTo>
                  <a:lnTo>
                    <a:pt x="571" y="2288"/>
                  </a:lnTo>
                  <a:lnTo>
                    <a:pt x="587" y="2288"/>
                  </a:lnTo>
                  <a:lnTo>
                    <a:pt x="559" y="2300"/>
                  </a:lnTo>
                  <a:lnTo>
                    <a:pt x="575" y="2284"/>
                  </a:lnTo>
                  <a:lnTo>
                    <a:pt x="568" y="2295"/>
                  </a:lnTo>
                  <a:lnTo>
                    <a:pt x="584" y="2263"/>
                  </a:lnTo>
                  <a:cubicBezTo>
                    <a:pt x="590" y="2249"/>
                    <a:pt x="604" y="2240"/>
                    <a:pt x="619" y="2240"/>
                  </a:cubicBezTo>
                  <a:lnTo>
                    <a:pt x="651" y="2240"/>
                  </a:lnTo>
                  <a:lnTo>
                    <a:pt x="623" y="2252"/>
                  </a:lnTo>
                  <a:lnTo>
                    <a:pt x="639" y="2236"/>
                  </a:lnTo>
                  <a:cubicBezTo>
                    <a:pt x="647" y="2229"/>
                    <a:pt x="657" y="2224"/>
                    <a:pt x="667" y="2224"/>
                  </a:cubicBezTo>
                  <a:lnTo>
                    <a:pt x="683" y="2224"/>
                  </a:lnTo>
                  <a:lnTo>
                    <a:pt x="648" y="2247"/>
                  </a:lnTo>
                  <a:lnTo>
                    <a:pt x="664" y="2215"/>
                  </a:lnTo>
                  <a:cubicBezTo>
                    <a:pt x="666" y="2211"/>
                    <a:pt x="668" y="2207"/>
                    <a:pt x="671" y="2204"/>
                  </a:cubicBezTo>
                  <a:lnTo>
                    <a:pt x="687" y="2188"/>
                  </a:lnTo>
                  <a:lnTo>
                    <a:pt x="680" y="2199"/>
                  </a:lnTo>
                  <a:lnTo>
                    <a:pt x="696" y="2167"/>
                  </a:lnTo>
                  <a:lnTo>
                    <a:pt x="712" y="2135"/>
                  </a:lnTo>
                  <a:cubicBezTo>
                    <a:pt x="718" y="2121"/>
                    <a:pt x="732" y="2112"/>
                    <a:pt x="747" y="2112"/>
                  </a:cubicBezTo>
                  <a:lnTo>
                    <a:pt x="763" y="2112"/>
                  </a:lnTo>
                  <a:lnTo>
                    <a:pt x="795" y="2112"/>
                  </a:lnTo>
                  <a:lnTo>
                    <a:pt x="767" y="2124"/>
                  </a:lnTo>
                  <a:lnTo>
                    <a:pt x="783" y="2108"/>
                  </a:lnTo>
                  <a:lnTo>
                    <a:pt x="776" y="2119"/>
                  </a:lnTo>
                  <a:lnTo>
                    <a:pt x="792" y="2087"/>
                  </a:lnTo>
                  <a:cubicBezTo>
                    <a:pt x="794" y="2083"/>
                    <a:pt x="796" y="2079"/>
                    <a:pt x="799" y="2076"/>
                  </a:cubicBezTo>
                  <a:lnTo>
                    <a:pt x="815" y="2060"/>
                  </a:lnTo>
                  <a:lnTo>
                    <a:pt x="831" y="2044"/>
                  </a:lnTo>
                  <a:lnTo>
                    <a:pt x="824" y="2055"/>
                  </a:lnTo>
                  <a:lnTo>
                    <a:pt x="840" y="2023"/>
                  </a:lnTo>
                  <a:cubicBezTo>
                    <a:pt x="846" y="2009"/>
                    <a:pt x="860" y="2000"/>
                    <a:pt x="875" y="2000"/>
                  </a:cubicBezTo>
                  <a:lnTo>
                    <a:pt x="891" y="2000"/>
                  </a:lnTo>
                  <a:lnTo>
                    <a:pt x="907" y="2000"/>
                  </a:lnTo>
                  <a:lnTo>
                    <a:pt x="890" y="2005"/>
                  </a:lnTo>
                  <a:lnTo>
                    <a:pt x="922" y="1989"/>
                  </a:lnTo>
                  <a:lnTo>
                    <a:pt x="911" y="1996"/>
                  </a:lnTo>
                  <a:lnTo>
                    <a:pt x="927" y="1980"/>
                  </a:lnTo>
                  <a:lnTo>
                    <a:pt x="920" y="1991"/>
                  </a:lnTo>
                  <a:lnTo>
                    <a:pt x="936" y="1959"/>
                  </a:lnTo>
                  <a:cubicBezTo>
                    <a:pt x="942" y="1945"/>
                    <a:pt x="956" y="1936"/>
                    <a:pt x="971" y="1936"/>
                  </a:cubicBezTo>
                  <a:lnTo>
                    <a:pt x="987" y="1936"/>
                  </a:lnTo>
                  <a:lnTo>
                    <a:pt x="1003" y="1936"/>
                  </a:lnTo>
                  <a:lnTo>
                    <a:pt x="975" y="1948"/>
                  </a:lnTo>
                  <a:lnTo>
                    <a:pt x="991" y="1932"/>
                  </a:lnTo>
                  <a:lnTo>
                    <a:pt x="1007" y="1916"/>
                  </a:lnTo>
                  <a:lnTo>
                    <a:pt x="1023" y="1900"/>
                  </a:lnTo>
                  <a:cubicBezTo>
                    <a:pt x="1031" y="1893"/>
                    <a:pt x="1041" y="1888"/>
                    <a:pt x="1051" y="1888"/>
                  </a:cubicBezTo>
                  <a:lnTo>
                    <a:pt x="1083" y="1888"/>
                  </a:lnTo>
                  <a:lnTo>
                    <a:pt x="1099" y="1888"/>
                  </a:lnTo>
                  <a:lnTo>
                    <a:pt x="1071" y="1900"/>
                  </a:lnTo>
                  <a:lnTo>
                    <a:pt x="1087" y="1884"/>
                  </a:lnTo>
                  <a:lnTo>
                    <a:pt x="1078" y="1900"/>
                  </a:lnTo>
                  <a:lnTo>
                    <a:pt x="1094" y="1852"/>
                  </a:lnTo>
                  <a:cubicBezTo>
                    <a:pt x="1095" y="1846"/>
                    <a:pt x="1099" y="1841"/>
                    <a:pt x="1103" y="1836"/>
                  </a:cubicBezTo>
                  <a:lnTo>
                    <a:pt x="1119" y="1820"/>
                  </a:lnTo>
                  <a:cubicBezTo>
                    <a:pt x="1127" y="1813"/>
                    <a:pt x="1137" y="1808"/>
                    <a:pt x="1147" y="1808"/>
                  </a:cubicBezTo>
                  <a:lnTo>
                    <a:pt x="1163" y="1808"/>
                  </a:lnTo>
                  <a:lnTo>
                    <a:pt x="1135" y="1820"/>
                  </a:lnTo>
                  <a:lnTo>
                    <a:pt x="1151" y="1804"/>
                  </a:lnTo>
                  <a:lnTo>
                    <a:pt x="1144" y="1815"/>
                  </a:lnTo>
                  <a:lnTo>
                    <a:pt x="1160" y="1783"/>
                  </a:lnTo>
                  <a:cubicBezTo>
                    <a:pt x="1166" y="1769"/>
                    <a:pt x="1180" y="1760"/>
                    <a:pt x="1195" y="1760"/>
                  </a:cubicBezTo>
                  <a:lnTo>
                    <a:pt x="1227" y="1760"/>
                  </a:lnTo>
                  <a:lnTo>
                    <a:pt x="1192" y="1783"/>
                  </a:lnTo>
                  <a:lnTo>
                    <a:pt x="1208" y="1751"/>
                  </a:lnTo>
                  <a:cubicBezTo>
                    <a:pt x="1210" y="1747"/>
                    <a:pt x="1212" y="1743"/>
                    <a:pt x="1215" y="1740"/>
                  </a:cubicBezTo>
                  <a:lnTo>
                    <a:pt x="1231" y="1724"/>
                  </a:lnTo>
                  <a:lnTo>
                    <a:pt x="1247" y="1708"/>
                  </a:lnTo>
                  <a:lnTo>
                    <a:pt x="1263" y="1692"/>
                  </a:lnTo>
                  <a:lnTo>
                    <a:pt x="1256" y="1703"/>
                  </a:lnTo>
                  <a:lnTo>
                    <a:pt x="1272" y="1671"/>
                  </a:lnTo>
                  <a:cubicBezTo>
                    <a:pt x="1278" y="1657"/>
                    <a:pt x="1292" y="1648"/>
                    <a:pt x="1307" y="1648"/>
                  </a:cubicBezTo>
                  <a:lnTo>
                    <a:pt x="1323" y="1648"/>
                  </a:lnTo>
                  <a:lnTo>
                    <a:pt x="1295" y="1660"/>
                  </a:lnTo>
                  <a:lnTo>
                    <a:pt x="1311" y="1644"/>
                  </a:lnTo>
                  <a:cubicBezTo>
                    <a:pt x="1314" y="1641"/>
                    <a:pt x="1318" y="1639"/>
                    <a:pt x="1322" y="1637"/>
                  </a:cubicBezTo>
                  <a:lnTo>
                    <a:pt x="1354" y="1621"/>
                  </a:lnTo>
                  <a:cubicBezTo>
                    <a:pt x="1359" y="1618"/>
                    <a:pt x="1365" y="1616"/>
                    <a:pt x="1371" y="1616"/>
                  </a:cubicBezTo>
                  <a:lnTo>
                    <a:pt x="1387" y="1616"/>
                  </a:lnTo>
                  <a:lnTo>
                    <a:pt x="1403" y="1616"/>
                  </a:lnTo>
                  <a:lnTo>
                    <a:pt x="1419" y="1616"/>
                  </a:lnTo>
                  <a:lnTo>
                    <a:pt x="1391" y="1628"/>
                  </a:lnTo>
                  <a:lnTo>
                    <a:pt x="1407" y="1612"/>
                  </a:lnTo>
                  <a:lnTo>
                    <a:pt x="1423" y="1596"/>
                  </a:lnTo>
                  <a:lnTo>
                    <a:pt x="1439" y="1580"/>
                  </a:lnTo>
                  <a:lnTo>
                    <a:pt x="1455" y="1564"/>
                  </a:lnTo>
                  <a:lnTo>
                    <a:pt x="1487" y="1532"/>
                  </a:lnTo>
                  <a:cubicBezTo>
                    <a:pt x="1495" y="1525"/>
                    <a:pt x="1505" y="1520"/>
                    <a:pt x="1515" y="1520"/>
                  </a:cubicBezTo>
                  <a:lnTo>
                    <a:pt x="1531" y="1520"/>
                  </a:lnTo>
                  <a:lnTo>
                    <a:pt x="1547" y="1520"/>
                  </a:lnTo>
                  <a:lnTo>
                    <a:pt x="1512" y="1543"/>
                  </a:lnTo>
                  <a:lnTo>
                    <a:pt x="1528" y="1511"/>
                  </a:lnTo>
                  <a:cubicBezTo>
                    <a:pt x="1530" y="1507"/>
                    <a:pt x="1532" y="1503"/>
                    <a:pt x="1535" y="1500"/>
                  </a:cubicBezTo>
                  <a:lnTo>
                    <a:pt x="1551" y="1484"/>
                  </a:lnTo>
                  <a:lnTo>
                    <a:pt x="1567" y="1468"/>
                  </a:lnTo>
                  <a:lnTo>
                    <a:pt x="1583" y="1452"/>
                  </a:lnTo>
                  <a:cubicBezTo>
                    <a:pt x="1591" y="1445"/>
                    <a:pt x="1601" y="1440"/>
                    <a:pt x="1611" y="1440"/>
                  </a:cubicBezTo>
                  <a:lnTo>
                    <a:pt x="1627" y="1440"/>
                  </a:lnTo>
                  <a:lnTo>
                    <a:pt x="1599" y="1452"/>
                  </a:lnTo>
                  <a:lnTo>
                    <a:pt x="1631" y="1420"/>
                  </a:lnTo>
                  <a:cubicBezTo>
                    <a:pt x="1639" y="1413"/>
                    <a:pt x="1649" y="1408"/>
                    <a:pt x="1659" y="1408"/>
                  </a:cubicBezTo>
                  <a:lnTo>
                    <a:pt x="1675" y="1408"/>
                  </a:lnTo>
                  <a:lnTo>
                    <a:pt x="1647" y="1420"/>
                  </a:lnTo>
                  <a:lnTo>
                    <a:pt x="1663" y="1404"/>
                  </a:lnTo>
                  <a:cubicBezTo>
                    <a:pt x="1671" y="1397"/>
                    <a:pt x="1681" y="1392"/>
                    <a:pt x="1691" y="1392"/>
                  </a:cubicBezTo>
                  <a:lnTo>
                    <a:pt x="1707" y="1392"/>
                  </a:lnTo>
                  <a:lnTo>
                    <a:pt x="1670" y="1420"/>
                  </a:lnTo>
                  <a:lnTo>
                    <a:pt x="1686" y="1372"/>
                  </a:lnTo>
                  <a:cubicBezTo>
                    <a:pt x="1691" y="1355"/>
                    <a:pt x="1706" y="1344"/>
                    <a:pt x="1723" y="1344"/>
                  </a:cubicBezTo>
                  <a:lnTo>
                    <a:pt x="1739" y="1344"/>
                  </a:lnTo>
                  <a:lnTo>
                    <a:pt x="1755" y="1344"/>
                  </a:lnTo>
                  <a:lnTo>
                    <a:pt x="1727" y="1356"/>
                  </a:lnTo>
                  <a:lnTo>
                    <a:pt x="1743" y="1340"/>
                  </a:lnTo>
                  <a:cubicBezTo>
                    <a:pt x="1751" y="1333"/>
                    <a:pt x="1761" y="1328"/>
                    <a:pt x="1771" y="1328"/>
                  </a:cubicBezTo>
                  <a:lnTo>
                    <a:pt x="1803" y="1328"/>
                  </a:lnTo>
                  <a:lnTo>
                    <a:pt x="1768" y="1351"/>
                  </a:lnTo>
                  <a:lnTo>
                    <a:pt x="1784" y="1319"/>
                  </a:lnTo>
                  <a:cubicBezTo>
                    <a:pt x="1790" y="1305"/>
                    <a:pt x="1804" y="1296"/>
                    <a:pt x="1819" y="1296"/>
                  </a:cubicBezTo>
                  <a:lnTo>
                    <a:pt x="1835" y="1296"/>
                  </a:lnTo>
                  <a:lnTo>
                    <a:pt x="1807" y="1308"/>
                  </a:lnTo>
                  <a:lnTo>
                    <a:pt x="1823" y="1292"/>
                  </a:lnTo>
                  <a:cubicBezTo>
                    <a:pt x="1831" y="1285"/>
                    <a:pt x="1841" y="1280"/>
                    <a:pt x="1851" y="1280"/>
                  </a:cubicBezTo>
                  <a:lnTo>
                    <a:pt x="1867" y="1280"/>
                  </a:lnTo>
                  <a:lnTo>
                    <a:pt x="1839" y="1292"/>
                  </a:lnTo>
                  <a:lnTo>
                    <a:pt x="1855" y="1276"/>
                  </a:lnTo>
                  <a:lnTo>
                    <a:pt x="1871" y="1260"/>
                  </a:lnTo>
                  <a:cubicBezTo>
                    <a:pt x="1879" y="1253"/>
                    <a:pt x="1889" y="1248"/>
                    <a:pt x="1899" y="1248"/>
                  </a:cubicBezTo>
                  <a:lnTo>
                    <a:pt x="1915" y="1248"/>
                  </a:lnTo>
                  <a:lnTo>
                    <a:pt x="1887" y="1260"/>
                  </a:lnTo>
                  <a:lnTo>
                    <a:pt x="1919" y="1228"/>
                  </a:lnTo>
                  <a:cubicBezTo>
                    <a:pt x="1927" y="1221"/>
                    <a:pt x="1937" y="1216"/>
                    <a:pt x="1947" y="1216"/>
                  </a:cubicBezTo>
                  <a:lnTo>
                    <a:pt x="1963" y="1216"/>
                  </a:lnTo>
                  <a:lnTo>
                    <a:pt x="1928" y="1239"/>
                  </a:lnTo>
                  <a:lnTo>
                    <a:pt x="1944" y="1207"/>
                  </a:lnTo>
                  <a:cubicBezTo>
                    <a:pt x="1946" y="1203"/>
                    <a:pt x="1948" y="1199"/>
                    <a:pt x="1951" y="1196"/>
                  </a:cubicBezTo>
                  <a:lnTo>
                    <a:pt x="1967" y="1180"/>
                  </a:lnTo>
                  <a:lnTo>
                    <a:pt x="1983" y="1164"/>
                  </a:lnTo>
                  <a:lnTo>
                    <a:pt x="1999" y="1148"/>
                  </a:lnTo>
                  <a:lnTo>
                    <a:pt x="1992" y="1159"/>
                  </a:lnTo>
                  <a:lnTo>
                    <a:pt x="2008" y="1127"/>
                  </a:lnTo>
                  <a:cubicBezTo>
                    <a:pt x="2014" y="1113"/>
                    <a:pt x="2028" y="1104"/>
                    <a:pt x="2043" y="1104"/>
                  </a:cubicBezTo>
                  <a:lnTo>
                    <a:pt x="2059" y="1104"/>
                  </a:lnTo>
                  <a:lnTo>
                    <a:pt x="2042" y="1109"/>
                  </a:lnTo>
                  <a:lnTo>
                    <a:pt x="2074" y="1093"/>
                  </a:lnTo>
                  <a:cubicBezTo>
                    <a:pt x="2079" y="1090"/>
                    <a:pt x="2085" y="1088"/>
                    <a:pt x="2091" y="1088"/>
                  </a:cubicBezTo>
                  <a:lnTo>
                    <a:pt x="2107" y="1088"/>
                  </a:lnTo>
                  <a:lnTo>
                    <a:pt x="2072" y="1111"/>
                  </a:lnTo>
                  <a:lnTo>
                    <a:pt x="2088" y="1079"/>
                  </a:lnTo>
                  <a:cubicBezTo>
                    <a:pt x="2090" y="1075"/>
                    <a:pt x="2092" y="1071"/>
                    <a:pt x="2095" y="1068"/>
                  </a:cubicBezTo>
                  <a:lnTo>
                    <a:pt x="2111" y="1052"/>
                  </a:lnTo>
                  <a:cubicBezTo>
                    <a:pt x="2119" y="1045"/>
                    <a:pt x="2129" y="1040"/>
                    <a:pt x="2139" y="1040"/>
                  </a:cubicBezTo>
                  <a:lnTo>
                    <a:pt x="2155" y="1040"/>
                  </a:lnTo>
                  <a:lnTo>
                    <a:pt x="2127" y="1052"/>
                  </a:lnTo>
                  <a:lnTo>
                    <a:pt x="2143" y="1036"/>
                  </a:lnTo>
                  <a:cubicBezTo>
                    <a:pt x="2151" y="1029"/>
                    <a:pt x="2161" y="1024"/>
                    <a:pt x="2171" y="1024"/>
                  </a:cubicBezTo>
                  <a:lnTo>
                    <a:pt x="2187" y="1024"/>
                  </a:lnTo>
                  <a:lnTo>
                    <a:pt x="2159" y="1036"/>
                  </a:lnTo>
                  <a:lnTo>
                    <a:pt x="2175" y="1020"/>
                  </a:lnTo>
                  <a:cubicBezTo>
                    <a:pt x="2178" y="1017"/>
                    <a:pt x="2182" y="1015"/>
                    <a:pt x="2186" y="1013"/>
                  </a:cubicBezTo>
                  <a:lnTo>
                    <a:pt x="2218" y="997"/>
                  </a:lnTo>
                  <a:cubicBezTo>
                    <a:pt x="2223" y="994"/>
                    <a:pt x="2229" y="992"/>
                    <a:pt x="2235" y="992"/>
                  </a:cubicBezTo>
                  <a:lnTo>
                    <a:pt x="2251" y="992"/>
                  </a:lnTo>
                  <a:lnTo>
                    <a:pt x="2223" y="1004"/>
                  </a:lnTo>
                  <a:lnTo>
                    <a:pt x="2239" y="988"/>
                  </a:lnTo>
                  <a:cubicBezTo>
                    <a:pt x="2247" y="981"/>
                    <a:pt x="2257" y="976"/>
                    <a:pt x="2267" y="976"/>
                  </a:cubicBezTo>
                  <a:lnTo>
                    <a:pt x="2283" y="976"/>
                  </a:lnTo>
                  <a:lnTo>
                    <a:pt x="2248" y="999"/>
                  </a:lnTo>
                  <a:lnTo>
                    <a:pt x="2264" y="967"/>
                  </a:lnTo>
                  <a:cubicBezTo>
                    <a:pt x="2270" y="953"/>
                    <a:pt x="2284" y="944"/>
                    <a:pt x="2299" y="944"/>
                  </a:cubicBezTo>
                  <a:lnTo>
                    <a:pt x="2315" y="944"/>
                  </a:lnTo>
                  <a:lnTo>
                    <a:pt x="2287" y="956"/>
                  </a:lnTo>
                  <a:lnTo>
                    <a:pt x="2303" y="940"/>
                  </a:lnTo>
                  <a:lnTo>
                    <a:pt x="2319" y="924"/>
                  </a:lnTo>
                  <a:cubicBezTo>
                    <a:pt x="2327" y="917"/>
                    <a:pt x="2337" y="912"/>
                    <a:pt x="2347" y="912"/>
                  </a:cubicBezTo>
                  <a:lnTo>
                    <a:pt x="2379" y="912"/>
                  </a:lnTo>
                  <a:lnTo>
                    <a:pt x="2351" y="924"/>
                  </a:lnTo>
                  <a:lnTo>
                    <a:pt x="2367" y="908"/>
                  </a:lnTo>
                  <a:lnTo>
                    <a:pt x="2383" y="892"/>
                  </a:lnTo>
                  <a:cubicBezTo>
                    <a:pt x="2391" y="885"/>
                    <a:pt x="2401" y="880"/>
                    <a:pt x="2411" y="880"/>
                  </a:cubicBezTo>
                  <a:lnTo>
                    <a:pt x="2427" y="880"/>
                  </a:lnTo>
                  <a:lnTo>
                    <a:pt x="2399" y="892"/>
                  </a:lnTo>
                  <a:lnTo>
                    <a:pt x="2415" y="876"/>
                  </a:lnTo>
                  <a:lnTo>
                    <a:pt x="2408" y="887"/>
                  </a:lnTo>
                  <a:lnTo>
                    <a:pt x="2424" y="855"/>
                  </a:lnTo>
                  <a:cubicBezTo>
                    <a:pt x="2430" y="841"/>
                    <a:pt x="2444" y="832"/>
                    <a:pt x="2459" y="832"/>
                  </a:cubicBezTo>
                  <a:lnTo>
                    <a:pt x="2475" y="832"/>
                  </a:lnTo>
                  <a:lnTo>
                    <a:pt x="2447" y="844"/>
                  </a:lnTo>
                  <a:lnTo>
                    <a:pt x="2463" y="828"/>
                  </a:lnTo>
                  <a:cubicBezTo>
                    <a:pt x="2471" y="821"/>
                    <a:pt x="2481" y="816"/>
                    <a:pt x="2491" y="816"/>
                  </a:cubicBezTo>
                  <a:lnTo>
                    <a:pt x="2523" y="816"/>
                  </a:lnTo>
                  <a:lnTo>
                    <a:pt x="2495" y="828"/>
                  </a:lnTo>
                  <a:lnTo>
                    <a:pt x="2511" y="812"/>
                  </a:lnTo>
                  <a:lnTo>
                    <a:pt x="2504" y="823"/>
                  </a:lnTo>
                  <a:lnTo>
                    <a:pt x="2520" y="791"/>
                  </a:lnTo>
                  <a:cubicBezTo>
                    <a:pt x="2522" y="787"/>
                    <a:pt x="2524" y="783"/>
                    <a:pt x="2527" y="780"/>
                  </a:cubicBezTo>
                  <a:lnTo>
                    <a:pt x="2543" y="764"/>
                  </a:lnTo>
                  <a:lnTo>
                    <a:pt x="2559" y="748"/>
                  </a:lnTo>
                  <a:lnTo>
                    <a:pt x="2575" y="732"/>
                  </a:lnTo>
                  <a:cubicBezTo>
                    <a:pt x="2583" y="725"/>
                    <a:pt x="2593" y="720"/>
                    <a:pt x="2603" y="720"/>
                  </a:cubicBezTo>
                  <a:lnTo>
                    <a:pt x="2619" y="720"/>
                  </a:lnTo>
                  <a:lnTo>
                    <a:pt x="2635" y="720"/>
                  </a:lnTo>
                  <a:lnTo>
                    <a:pt x="2667" y="720"/>
                  </a:lnTo>
                  <a:lnTo>
                    <a:pt x="2639" y="732"/>
                  </a:lnTo>
                  <a:lnTo>
                    <a:pt x="2655" y="716"/>
                  </a:lnTo>
                  <a:lnTo>
                    <a:pt x="2671" y="700"/>
                  </a:lnTo>
                  <a:lnTo>
                    <a:pt x="2687" y="684"/>
                  </a:lnTo>
                  <a:lnTo>
                    <a:pt x="2703" y="668"/>
                  </a:lnTo>
                  <a:cubicBezTo>
                    <a:pt x="2711" y="661"/>
                    <a:pt x="2721" y="656"/>
                    <a:pt x="2731" y="656"/>
                  </a:cubicBezTo>
                  <a:lnTo>
                    <a:pt x="2747" y="656"/>
                  </a:lnTo>
                  <a:lnTo>
                    <a:pt x="2710" y="684"/>
                  </a:lnTo>
                  <a:lnTo>
                    <a:pt x="2726" y="636"/>
                  </a:lnTo>
                  <a:cubicBezTo>
                    <a:pt x="2731" y="619"/>
                    <a:pt x="2746" y="608"/>
                    <a:pt x="2763" y="608"/>
                  </a:cubicBezTo>
                  <a:lnTo>
                    <a:pt x="2779" y="608"/>
                  </a:lnTo>
                  <a:lnTo>
                    <a:pt x="2746" y="626"/>
                  </a:lnTo>
                  <a:lnTo>
                    <a:pt x="2778" y="578"/>
                  </a:lnTo>
                  <a:cubicBezTo>
                    <a:pt x="2780" y="576"/>
                    <a:pt x="2781" y="574"/>
                    <a:pt x="2783" y="572"/>
                  </a:cubicBezTo>
                  <a:lnTo>
                    <a:pt x="2799" y="556"/>
                  </a:lnTo>
                  <a:cubicBezTo>
                    <a:pt x="2807" y="549"/>
                    <a:pt x="2817" y="544"/>
                    <a:pt x="2827" y="544"/>
                  </a:cubicBezTo>
                  <a:lnTo>
                    <a:pt x="2843" y="544"/>
                  </a:lnTo>
                  <a:lnTo>
                    <a:pt x="2815" y="556"/>
                  </a:lnTo>
                  <a:lnTo>
                    <a:pt x="2831" y="540"/>
                  </a:lnTo>
                  <a:cubicBezTo>
                    <a:pt x="2839" y="533"/>
                    <a:pt x="2849" y="528"/>
                    <a:pt x="2859" y="528"/>
                  </a:cubicBezTo>
                  <a:lnTo>
                    <a:pt x="2875" y="528"/>
                  </a:lnTo>
                  <a:lnTo>
                    <a:pt x="2840" y="551"/>
                  </a:lnTo>
                  <a:lnTo>
                    <a:pt x="2856" y="519"/>
                  </a:lnTo>
                  <a:lnTo>
                    <a:pt x="2872" y="487"/>
                  </a:lnTo>
                  <a:cubicBezTo>
                    <a:pt x="2878" y="473"/>
                    <a:pt x="2892" y="464"/>
                    <a:pt x="2907" y="464"/>
                  </a:cubicBezTo>
                  <a:lnTo>
                    <a:pt x="2923" y="464"/>
                  </a:lnTo>
                  <a:lnTo>
                    <a:pt x="2955" y="464"/>
                  </a:lnTo>
                  <a:lnTo>
                    <a:pt x="2920" y="487"/>
                  </a:lnTo>
                  <a:lnTo>
                    <a:pt x="2936" y="455"/>
                  </a:lnTo>
                  <a:cubicBezTo>
                    <a:pt x="2942" y="441"/>
                    <a:pt x="2956" y="432"/>
                    <a:pt x="2971" y="432"/>
                  </a:cubicBezTo>
                  <a:lnTo>
                    <a:pt x="2987" y="432"/>
                  </a:lnTo>
                  <a:lnTo>
                    <a:pt x="2959" y="444"/>
                  </a:lnTo>
                  <a:lnTo>
                    <a:pt x="2975" y="428"/>
                  </a:lnTo>
                  <a:cubicBezTo>
                    <a:pt x="2983" y="421"/>
                    <a:pt x="2993" y="416"/>
                    <a:pt x="3003" y="416"/>
                  </a:cubicBezTo>
                  <a:lnTo>
                    <a:pt x="3019" y="416"/>
                  </a:lnTo>
                  <a:lnTo>
                    <a:pt x="2991" y="428"/>
                  </a:lnTo>
                  <a:lnTo>
                    <a:pt x="3007" y="412"/>
                  </a:lnTo>
                  <a:lnTo>
                    <a:pt x="3000" y="423"/>
                  </a:lnTo>
                  <a:lnTo>
                    <a:pt x="3016" y="391"/>
                  </a:lnTo>
                  <a:cubicBezTo>
                    <a:pt x="3022" y="377"/>
                    <a:pt x="3036" y="368"/>
                    <a:pt x="3051" y="368"/>
                  </a:cubicBezTo>
                  <a:lnTo>
                    <a:pt x="3067" y="368"/>
                  </a:lnTo>
                  <a:lnTo>
                    <a:pt x="3050" y="373"/>
                  </a:lnTo>
                  <a:lnTo>
                    <a:pt x="3082" y="357"/>
                  </a:lnTo>
                  <a:lnTo>
                    <a:pt x="3064" y="375"/>
                  </a:lnTo>
                  <a:lnTo>
                    <a:pt x="3080" y="343"/>
                  </a:lnTo>
                  <a:cubicBezTo>
                    <a:pt x="3082" y="339"/>
                    <a:pt x="3084" y="335"/>
                    <a:pt x="3087" y="332"/>
                  </a:cubicBezTo>
                  <a:lnTo>
                    <a:pt x="3103" y="316"/>
                  </a:lnTo>
                  <a:lnTo>
                    <a:pt x="3119" y="300"/>
                  </a:lnTo>
                  <a:cubicBezTo>
                    <a:pt x="3127" y="293"/>
                    <a:pt x="3137" y="288"/>
                    <a:pt x="3147" y="288"/>
                  </a:cubicBezTo>
                  <a:lnTo>
                    <a:pt x="3163" y="288"/>
                  </a:lnTo>
                  <a:lnTo>
                    <a:pt x="3128" y="311"/>
                  </a:lnTo>
                  <a:lnTo>
                    <a:pt x="3144" y="279"/>
                  </a:lnTo>
                  <a:cubicBezTo>
                    <a:pt x="3150" y="265"/>
                    <a:pt x="3164" y="256"/>
                    <a:pt x="3179" y="256"/>
                  </a:cubicBezTo>
                  <a:lnTo>
                    <a:pt x="3195" y="256"/>
                  </a:lnTo>
                  <a:lnTo>
                    <a:pt x="3167" y="268"/>
                  </a:lnTo>
                  <a:lnTo>
                    <a:pt x="3183" y="252"/>
                  </a:lnTo>
                  <a:cubicBezTo>
                    <a:pt x="3191" y="245"/>
                    <a:pt x="3201" y="240"/>
                    <a:pt x="3211" y="240"/>
                  </a:cubicBezTo>
                  <a:lnTo>
                    <a:pt x="3243" y="240"/>
                  </a:lnTo>
                  <a:lnTo>
                    <a:pt x="3215" y="252"/>
                  </a:lnTo>
                  <a:lnTo>
                    <a:pt x="3231" y="236"/>
                  </a:lnTo>
                  <a:cubicBezTo>
                    <a:pt x="3239" y="229"/>
                    <a:pt x="3249" y="224"/>
                    <a:pt x="3259" y="224"/>
                  </a:cubicBezTo>
                  <a:lnTo>
                    <a:pt x="3275" y="224"/>
                  </a:lnTo>
                  <a:lnTo>
                    <a:pt x="3291" y="224"/>
                  </a:lnTo>
                  <a:lnTo>
                    <a:pt x="3307" y="224"/>
                  </a:lnTo>
                  <a:lnTo>
                    <a:pt x="3279" y="236"/>
                  </a:lnTo>
                  <a:lnTo>
                    <a:pt x="3295" y="220"/>
                  </a:lnTo>
                  <a:cubicBezTo>
                    <a:pt x="3303" y="213"/>
                    <a:pt x="3313" y="208"/>
                    <a:pt x="3323" y="208"/>
                  </a:cubicBezTo>
                  <a:lnTo>
                    <a:pt x="3339" y="208"/>
                  </a:lnTo>
                  <a:lnTo>
                    <a:pt x="3304" y="231"/>
                  </a:lnTo>
                  <a:lnTo>
                    <a:pt x="3320" y="199"/>
                  </a:lnTo>
                  <a:cubicBezTo>
                    <a:pt x="3324" y="191"/>
                    <a:pt x="3330" y="185"/>
                    <a:pt x="3338" y="181"/>
                  </a:cubicBezTo>
                  <a:lnTo>
                    <a:pt x="3370" y="165"/>
                  </a:lnTo>
                  <a:cubicBezTo>
                    <a:pt x="3375" y="162"/>
                    <a:pt x="3381" y="160"/>
                    <a:pt x="3387" y="160"/>
                  </a:cubicBezTo>
                  <a:lnTo>
                    <a:pt x="3403" y="160"/>
                  </a:lnTo>
                  <a:lnTo>
                    <a:pt x="3419" y="160"/>
                  </a:lnTo>
                  <a:lnTo>
                    <a:pt x="3391" y="172"/>
                  </a:lnTo>
                  <a:lnTo>
                    <a:pt x="3407" y="156"/>
                  </a:lnTo>
                  <a:lnTo>
                    <a:pt x="3423" y="140"/>
                  </a:lnTo>
                  <a:cubicBezTo>
                    <a:pt x="3431" y="133"/>
                    <a:pt x="3441" y="128"/>
                    <a:pt x="3451" y="128"/>
                  </a:cubicBezTo>
                  <a:lnTo>
                    <a:pt x="3467" y="128"/>
                  </a:lnTo>
                  <a:lnTo>
                    <a:pt x="3439" y="140"/>
                  </a:lnTo>
                  <a:lnTo>
                    <a:pt x="3455" y="124"/>
                  </a:lnTo>
                  <a:lnTo>
                    <a:pt x="3448" y="135"/>
                  </a:lnTo>
                  <a:lnTo>
                    <a:pt x="3464" y="103"/>
                  </a:lnTo>
                  <a:lnTo>
                    <a:pt x="3498" y="50"/>
                  </a:lnTo>
                  <a:cubicBezTo>
                    <a:pt x="3500" y="48"/>
                    <a:pt x="3501" y="46"/>
                    <a:pt x="3503" y="44"/>
                  </a:cubicBezTo>
                  <a:lnTo>
                    <a:pt x="3519" y="28"/>
                  </a:lnTo>
                  <a:cubicBezTo>
                    <a:pt x="3527" y="21"/>
                    <a:pt x="3537" y="16"/>
                    <a:pt x="3547" y="16"/>
                  </a:cubicBezTo>
                  <a:lnTo>
                    <a:pt x="3563" y="16"/>
                  </a:lnTo>
                  <a:lnTo>
                    <a:pt x="3535" y="28"/>
                  </a:lnTo>
                  <a:lnTo>
                    <a:pt x="3551" y="12"/>
                  </a:lnTo>
                  <a:cubicBezTo>
                    <a:pt x="3559" y="5"/>
                    <a:pt x="3569" y="0"/>
                    <a:pt x="3579" y="0"/>
                  </a:cubicBezTo>
                  <a:lnTo>
                    <a:pt x="3595" y="0"/>
                  </a:lnTo>
                  <a:lnTo>
                    <a:pt x="3611" y="0"/>
                  </a:lnTo>
                  <a:lnTo>
                    <a:pt x="3627" y="0"/>
                  </a:lnTo>
                  <a:lnTo>
                    <a:pt x="3643" y="0"/>
                  </a:lnTo>
                  <a:cubicBezTo>
                    <a:pt x="3666" y="0"/>
                    <a:pt x="3683" y="18"/>
                    <a:pt x="3683" y="40"/>
                  </a:cubicBezTo>
                  <a:cubicBezTo>
                    <a:pt x="3683" y="63"/>
                    <a:pt x="3666" y="80"/>
                    <a:pt x="3643" y="80"/>
                  </a:cubicBezTo>
                  <a:lnTo>
                    <a:pt x="3627" y="80"/>
                  </a:lnTo>
                  <a:lnTo>
                    <a:pt x="3611" y="80"/>
                  </a:lnTo>
                  <a:lnTo>
                    <a:pt x="3595" y="80"/>
                  </a:lnTo>
                  <a:lnTo>
                    <a:pt x="3579" y="80"/>
                  </a:lnTo>
                  <a:lnTo>
                    <a:pt x="3608" y="69"/>
                  </a:lnTo>
                  <a:lnTo>
                    <a:pt x="3592" y="85"/>
                  </a:lnTo>
                  <a:cubicBezTo>
                    <a:pt x="3584" y="92"/>
                    <a:pt x="3574" y="96"/>
                    <a:pt x="3563" y="96"/>
                  </a:cubicBezTo>
                  <a:lnTo>
                    <a:pt x="3547" y="96"/>
                  </a:lnTo>
                  <a:lnTo>
                    <a:pt x="3576" y="85"/>
                  </a:lnTo>
                  <a:lnTo>
                    <a:pt x="3560" y="101"/>
                  </a:lnTo>
                  <a:lnTo>
                    <a:pt x="3565" y="95"/>
                  </a:lnTo>
                  <a:lnTo>
                    <a:pt x="3535" y="138"/>
                  </a:lnTo>
                  <a:lnTo>
                    <a:pt x="3519" y="170"/>
                  </a:lnTo>
                  <a:cubicBezTo>
                    <a:pt x="3517" y="174"/>
                    <a:pt x="3515" y="178"/>
                    <a:pt x="3512" y="181"/>
                  </a:cubicBezTo>
                  <a:lnTo>
                    <a:pt x="3496" y="197"/>
                  </a:lnTo>
                  <a:cubicBezTo>
                    <a:pt x="3488" y="204"/>
                    <a:pt x="3478" y="208"/>
                    <a:pt x="3467" y="208"/>
                  </a:cubicBezTo>
                  <a:lnTo>
                    <a:pt x="3451" y="208"/>
                  </a:lnTo>
                  <a:lnTo>
                    <a:pt x="3480" y="197"/>
                  </a:lnTo>
                  <a:lnTo>
                    <a:pt x="3464" y="213"/>
                  </a:lnTo>
                  <a:lnTo>
                    <a:pt x="3448" y="229"/>
                  </a:lnTo>
                  <a:cubicBezTo>
                    <a:pt x="3440" y="236"/>
                    <a:pt x="3430" y="240"/>
                    <a:pt x="3419" y="240"/>
                  </a:cubicBezTo>
                  <a:lnTo>
                    <a:pt x="3403" y="240"/>
                  </a:lnTo>
                  <a:lnTo>
                    <a:pt x="3387" y="240"/>
                  </a:lnTo>
                  <a:lnTo>
                    <a:pt x="3405" y="236"/>
                  </a:lnTo>
                  <a:lnTo>
                    <a:pt x="3373" y="252"/>
                  </a:lnTo>
                  <a:lnTo>
                    <a:pt x="3391" y="234"/>
                  </a:lnTo>
                  <a:lnTo>
                    <a:pt x="3375" y="266"/>
                  </a:lnTo>
                  <a:cubicBezTo>
                    <a:pt x="3368" y="280"/>
                    <a:pt x="3355" y="288"/>
                    <a:pt x="3339" y="288"/>
                  </a:cubicBezTo>
                  <a:lnTo>
                    <a:pt x="3323" y="288"/>
                  </a:lnTo>
                  <a:lnTo>
                    <a:pt x="3352" y="277"/>
                  </a:lnTo>
                  <a:lnTo>
                    <a:pt x="3336" y="293"/>
                  </a:lnTo>
                  <a:cubicBezTo>
                    <a:pt x="3328" y="300"/>
                    <a:pt x="3318" y="304"/>
                    <a:pt x="3307" y="304"/>
                  </a:cubicBezTo>
                  <a:lnTo>
                    <a:pt x="3291" y="304"/>
                  </a:lnTo>
                  <a:lnTo>
                    <a:pt x="3275" y="304"/>
                  </a:lnTo>
                  <a:lnTo>
                    <a:pt x="3259" y="304"/>
                  </a:lnTo>
                  <a:lnTo>
                    <a:pt x="3288" y="293"/>
                  </a:lnTo>
                  <a:lnTo>
                    <a:pt x="3272" y="309"/>
                  </a:lnTo>
                  <a:cubicBezTo>
                    <a:pt x="3264" y="316"/>
                    <a:pt x="3254" y="320"/>
                    <a:pt x="3243" y="320"/>
                  </a:cubicBezTo>
                  <a:lnTo>
                    <a:pt x="3211" y="320"/>
                  </a:lnTo>
                  <a:lnTo>
                    <a:pt x="3240" y="309"/>
                  </a:lnTo>
                  <a:lnTo>
                    <a:pt x="3224" y="325"/>
                  </a:lnTo>
                  <a:cubicBezTo>
                    <a:pt x="3216" y="332"/>
                    <a:pt x="3206" y="336"/>
                    <a:pt x="3195" y="336"/>
                  </a:cubicBezTo>
                  <a:lnTo>
                    <a:pt x="3179" y="336"/>
                  </a:lnTo>
                  <a:lnTo>
                    <a:pt x="3215" y="314"/>
                  </a:lnTo>
                  <a:lnTo>
                    <a:pt x="3199" y="346"/>
                  </a:lnTo>
                  <a:cubicBezTo>
                    <a:pt x="3192" y="360"/>
                    <a:pt x="3179" y="368"/>
                    <a:pt x="3163" y="368"/>
                  </a:cubicBezTo>
                  <a:lnTo>
                    <a:pt x="3147" y="368"/>
                  </a:lnTo>
                  <a:lnTo>
                    <a:pt x="3176" y="357"/>
                  </a:lnTo>
                  <a:lnTo>
                    <a:pt x="3160" y="373"/>
                  </a:lnTo>
                  <a:lnTo>
                    <a:pt x="3144" y="389"/>
                  </a:lnTo>
                  <a:lnTo>
                    <a:pt x="3151" y="378"/>
                  </a:lnTo>
                  <a:lnTo>
                    <a:pt x="3135" y="410"/>
                  </a:lnTo>
                  <a:cubicBezTo>
                    <a:pt x="3131" y="418"/>
                    <a:pt x="3125" y="424"/>
                    <a:pt x="3117" y="428"/>
                  </a:cubicBezTo>
                  <a:lnTo>
                    <a:pt x="3085" y="444"/>
                  </a:lnTo>
                  <a:cubicBezTo>
                    <a:pt x="3080" y="447"/>
                    <a:pt x="3074" y="448"/>
                    <a:pt x="3067" y="448"/>
                  </a:cubicBezTo>
                  <a:lnTo>
                    <a:pt x="3051" y="448"/>
                  </a:lnTo>
                  <a:lnTo>
                    <a:pt x="3087" y="426"/>
                  </a:lnTo>
                  <a:lnTo>
                    <a:pt x="3071" y="458"/>
                  </a:lnTo>
                  <a:cubicBezTo>
                    <a:pt x="3069" y="462"/>
                    <a:pt x="3067" y="466"/>
                    <a:pt x="3064" y="469"/>
                  </a:cubicBezTo>
                  <a:lnTo>
                    <a:pt x="3048" y="485"/>
                  </a:lnTo>
                  <a:cubicBezTo>
                    <a:pt x="3040" y="492"/>
                    <a:pt x="3030" y="496"/>
                    <a:pt x="3019" y="496"/>
                  </a:cubicBezTo>
                  <a:lnTo>
                    <a:pt x="3003" y="496"/>
                  </a:lnTo>
                  <a:lnTo>
                    <a:pt x="3032" y="485"/>
                  </a:lnTo>
                  <a:lnTo>
                    <a:pt x="3016" y="501"/>
                  </a:lnTo>
                  <a:cubicBezTo>
                    <a:pt x="3008" y="508"/>
                    <a:pt x="2998" y="512"/>
                    <a:pt x="2987" y="512"/>
                  </a:cubicBezTo>
                  <a:lnTo>
                    <a:pt x="2971" y="512"/>
                  </a:lnTo>
                  <a:lnTo>
                    <a:pt x="3007" y="490"/>
                  </a:lnTo>
                  <a:lnTo>
                    <a:pt x="2991" y="522"/>
                  </a:lnTo>
                  <a:cubicBezTo>
                    <a:pt x="2984" y="536"/>
                    <a:pt x="2971" y="544"/>
                    <a:pt x="2955" y="544"/>
                  </a:cubicBezTo>
                  <a:lnTo>
                    <a:pt x="2923" y="544"/>
                  </a:lnTo>
                  <a:lnTo>
                    <a:pt x="2907" y="544"/>
                  </a:lnTo>
                  <a:lnTo>
                    <a:pt x="2943" y="522"/>
                  </a:lnTo>
                  <a:lnTo>
                    <a:pt x="2927" y="554"/>
                  </a:lnTo>
                  <a:lnTo>
                    <a:pt x="2911" y="586"/>
                  </a:lnTo>
                  <a:cubicBezTo>
                    <a:pt x="2904" y="600"/>
                    <a:pt x="2891" y="608"/>
                    <a:pt x="2875" y="608"/>
                  </a:cubicBezTo>
                  <a:lnTo>
                    <a:pt x="2859" y="608"/>
                  </a:lnTo>
                  <a:lnTo>
                    <a:pt x="2888" y="597"/>
                  </a:lnTo>
                  <a:lnTo>
                    <a:pt x="2872" y="613"/>
                  </a:lnTo>
                  <a:cubicBezTo>
                    <a:pt x="2864" y="620"/>
                    <a:pt x="2854" y="624"/>
                    <a:pt x="2843" y="624"/>
                  </a:cubicBezTo>
                  <a:lnTo>
                    <a:pt x="2827" y="624"/>
                  </a:lnTo>
                  <a:lnTo>
                    <a:pt x="2856" y="613"/>
                  </a:lnTo>
                  <a:lnTo>
                    <a:pt x="2840" y="629"/>
                  </a:lnTo>
                  <a:lnTo>
                    <a:pt x="2845" y="623"/>
                  </a:lnTo>
                  <a:lnTo>
                    <a:pt x="2813" y="671"/>
                  </a:lnTo>
                  <a:cubicBezTo>
                    <a:pt x="2805" y="682"/>
                    <a:pt x="2793" y="688"/>
                    <a:pt x="2779" y="688"/>
                  </a:cubicBezTo>
                  <a:lnTo>
                    <a:pt x="2763" y="688"/>
                  </a:lnTo>
                  <a:lnTo>
                    <a:pt x="2801" y="661"/>
                  </a:lnTo>
                  <a:lnTo>
                    <a:pt x="2785" y="709"/>
                  </a:lnTo>
                  <a:cubicBezTo>
                    <a:pt x="2780" y="725"/>
                    <a:pt x="2765" y="736"/>
                    <a:pt x="2747" y="736"/>
                  </a:cubicBezTo>
                  <a:lnTo>
                    <a:pt x="2731" y="736"/>
                  </a:lnTo>
                  <a:lnTo>
                    <a:pt x="2760" y="725"/>
                  </a:lnTo>
                  <a:lnTo>
                    <a:pt x="2744" y="741"/>
                  </a:lnTo>
                  <a:lnTo>
                    <a:pt x="2728" y="757"/>
                  </a:lnTo>
                  <a:lnTo>
                    <a:pt x="2712" y="773"/>
                  </a:lnTo>
                  <a:lnTo>
                    <a:pt x="2696" y="789"/>
                  </a:lnTo>
                  <a:cubicBezTo>
                    <a:pt x="2688" y="796"/>
                    <a:pt x="2678" y="800"/>
                    <a:pt x="2667" y="800"/>
                  </a:cubicBezTo>
                  <a:lnTo>
                    <a:pt x="2635" y="800"/>
                  </a:lnTo>
                  <a:lnTo>
                    <a:pt x="2619" y="800"/>
                  </a:lnTo>
                  <a:lnTo>
                    <a:pt x="2603" y="800"/>
                  </a:lnTo>
                  <a:lnTo>
                    <a:pt x="2632" y="789"/>
                  </a:lnTo>
                  <a:lnTo>
                    <a:pt x="2616" y="805"/>
                  </a:lnTo>
                  <a:lnTo>
                    <a:pt x="2600" y="821"/>
                  </a:lnTo>
                  <a:lnTo>
                    <a:pt x="2584" y="837"/>
                  </a:lnTo>
                  <a:lnTo>
                    <a:pt x="2591" y="826"/>
                  </a:lnTo>
                  <a:lnTo>
                    <a:pt x="2575" y="858"/>
                  </a:lnTo>
                  <a:cubicBezTo>
                    <a:pt x="2573" y="862"/>
                    <a:pt x="2571" y="866"/>
                    <a:pt x="2568" y="869"/>
                  </a:cubicBezTo>
                  <a:lnTo>
                    <a:pt x="2552" y="885"/>
                  </a:lnTo>
                  <a:cubicBezTo>
                    <a:pt x="2544" y="892"/>
                    <a:pt x="2534" y="896"/>
                    <a:pt x="2523" y="896"/>
                  </a:cubicBezTo>
                  <a:lnTo>
                    <a:pt x="2491" y="896"/>
                  </a:lnTo>
                  <a:lnTo>
                    <a:pt x="2520" y="885"/>
                  </a:lnTo>
                  <a:lnTo>
                    <a:pt x="2504" y="901"/>
                  </a:lnTo>
                  <a:cubicBezTo>
                    <a:pt x="2496" y="908"/>
                    <a:pt x="2486" y="912"/>
                    <a:pt x="2475" y="912"/>
                  </a:cubicBezTo>
                  <a:lnTo>
                    <a:pt x="2459" y="912"/>
                  </a:lnTo>
                  <a:lnTo>
                    <a:pt x="2495" y="890"/>
                  </a:lnTo>
                  <a:lnTo>
                    <a:pt x="2479" y="922"/>
                  </a:lnTo>
                  <a:cubicBezTo>
                    <a:pt x="2477" y="926"/>
                    <a:pt x="2475" y="930"/>
                    <a:pt x="2472" y="933"/>
                  </a:cubicBezTo>
                  <a:lnTo>
                    <a:pt x="2456" y="949"/>
                  </a:lnTo>
                  <a:cubicBezTo>
                    <a:pt x="2448" y="956"/>
                    <a:pt x="2438" y="960"/>
                    <a:pt x="2427" y="960"/>
                  </a:cubicBezTo>
                  <a:lnTo>
                    <a:pt x="2411" y="960"/>
                  </a:lnTo>
                  <a:lnTo>
                    <a:pt x="2440" y="949"/>
                  </a:lnTo>
                  <a:lnTo>
                    <a:pt x="2424" y="965"/>
                  </a:lnTo>
                  <a:lnTo>
                    <a:pt x="2408" y="981"/>
                  </a:lnTo>
                  <a:cubicBezTo>
                    <a:pt x="2400" y="988"/>
                    <a:pt x="2390" y="992"/>
                    <a:pt x="2379" y="992"/>
                  </a:cubicBezTo>
                  <a:lnTo>
                    <a:pt x="2347" y="992"/>
                  </a:lnTo>
                  <a:lnTo>
                    <a:pt x="2376" y="981"/>
                  </a:lnTo>
                  <a:lnTo>
                    <a:pt x="2360" y="997"/>
                  </a:lnTo>
                  <a:lnTo>
                    <a:pt x="2344" y="1013"/>
                  </a:lnTo>
                  <a:cubicBezTo>
                    <a:pt x="2336" y="1020"/>
                    <a:pt x="2326" y="1024"/>
                    <a:pt x="2315" y="1024"/>
                  </a:cubicBezTo>
                  <a:lnTo>
                    <a:pt x="2299" y="1024"/>
                  </a:lnTo>
                  <a:lnTo>
                    <a:pt x="2335" y="1002"/>
                  </a:lnTo>
                  <a:lnTo>
                    <a:pt x="2319" y="1034"/>
                  </a:lnTo>
                  <a:cubicBezTo>
                    <a:pt x="2312" y="1048"/>
                    <a:pt x="2299" y="1056"/>
                    <a:pt x="2283" y="1056"/>
                  </a:cubicBezTo>
                  <a:lnTo>
                    <a:pt x="2267" y="1056"/>
                  </a:lnTo>
                  <a:lnTo>
                    <a:pt x="2296" y="1045"/>
                  </a:lnTo>
                  <a:lnTo>
                    <a:pt x="2280" y="1061"/>
                  </a:lnTo>
                  <a:cubicBezTo>
                    <a:pt x="2272" y="1068"/>
                    <a:pt x="2262" y="1072"/>
                    <a:pt x="2251" y="1072"/>
                  </a:cubicBezTo>
                  <a:lnTo>
                    <a:pt x="2235" y="1072"/>
                  </a:lnTo>
                  <a:lnTo>
                    <a:pt x="2253" y="1068"/>
                  </a:lnTo>
                  <a:lnTo>
                    <a:pt x="2221" y="1084"/>
                  </a:lnTo>
                  <a:lnTo>
                    <a:pt x="2232" y="1077"/>
                  </a:lnTo>
                  <a:lnTo>
                    <a:pt x="2216" y="1093"/>
                  </a:lnTo>
                  <a:cubicBezTo>
                    <a:pt x="2208" y="1100"/>
                    <a:pt x="2198" y="1104"/>
                    <a:pt x="2187" y="1104"/>
                  </a:cubicBezTo>
                  <a:lnTo>
                    <a:pt x="2171" y="1104"/>
                  </a:lnTo>
                  <a:lnTo>
                    <a:pt x="2200" y="1093"/>
                  </a:lnTo>
                  <a:lnTo>
                    <a:pt x="2184" y="1109"/>
                  </a:lnTo>
                  <a:cubicBezTo>
                    <a:pt x="2176" y="1116"/>
                    <a:pt x="2166" y="1120"/>
                    <a:pt x="2155" y="1120"/>
                  </a:cubicBezTo>
                  <a:lnTo>
                    <a:pt x="2139" y="1120"/>
                  </a:lnTo>
                  <a:lnTo>
                    <a:pt x="2168" y="1109"/>
                  </a:lnTo>
                  <a:lnTo>
                    <a:pt x="2152" y="1125"/>
                  </a:lnTo>
                  <a:lnTo>
                    <a:pt x="2159" y="1114"/>
                  </a:lnTo>
                  <a:lnTo>
                    <a:pt x="2143" y="1146"/>
                  </a:lnTo>
                  <a:cubicBezTo>
                    <a:pt x="2136" y="1160"/>
                    <a:pt x="2123" y="1168"/>
                    <a:pt x="2107" y="1168"/>
                  </a:cubicBezTo>
                  <a:lnTo>
                    <a:pt x="2091" y="1168"/>
                  </a:lnTo>
                  <a:lnTo>
                    <a:pt x="2109" y="1164"/>
                  </a:lnTo>
                  <a:lnTo>
                    <a:pt x="2077" y="1180"/>
                  </a:lnTo>
                  <a:cubicBezTo>
                    <a:pt x="2072" y="1183"/>
                    <a:pt x="2066" y="1184"/>
                    <a:pt x="2059" y="1184"/>
                  </a:cubicBezTo>
                  <a:lnTo>
                    <a:pt x="2043" y="1184"/>
                  </a:lnTo>
                  <a:lnTo>
                    <a:pt x="2079" y="1162"/>
                  </a:lnTo>
                  <a:lnTo>
                    <a:pt x="2063" y="1194"/>
                  </a:lnTo>
                  <a:cubicBezTo>
                    <a:pt x="2061" y="1198"/>
                    <a:pt x="2059" y="1202"/>
                    <a:pt x="2056" y="1205"/>
                  </a:cubicBezTo>
                  <a:lnTo>
                    <a:pt x="2040" y="1221"/>
                  </a:lnTo>
                  <a:lnTo>
                    <a:pt x="2024" y="1237"/>
                  </a:lnTo>
                  <a:lnTo>
                    <a:pt x="2008" y="1253"/>
                  </a:lnTo>
                  <a:lnTo>
                    <a:pt x="2015" y="1242"/>
                  </a:lnTo>
                  <a:lnTo>
                    <a:pt x="1999" y="1274"/>
                  </a:lnTo>
                  <a:cubicBezTo>
                    <a:pt x="1992" y="1288"/>
                    <a:pt x="1979" y="1296"/>
                    <a:pt x="1963" y="1296"/>
                  </a:cubicBezTo>
                  <a:lnTo>
                    <a:pt x="1947" y="1296"/>
                  </a:lnTo>
                  <a:lnTo>
                    <a:pt x="1976" y="1285"/>
                  </a:lnTo>
                  <a:lnTo>
                    <a:pt x="1944" y="1317"/>
                  </a:lnTo>
                  <a:cubicBezTo>
                    <a:pt x="1936" y="1324"/>
                    <a:pt x="1926" y="1328"/>
                    <a:pt x="1915" y="1328"/>
                  </a:cubicBezTo>
                  <a:lnTo>
                    <a:pt x="1899" y="1328"/>
                  </a:lnTo>
                  <a:lnTo>
                    <a:pt x="1928" y="1317"/>
                  </a:lnTo>
                  <a:lnTo>
                    <a:pt x="1912" y="1333"/>
                  </a:lnTo>
                  <a:lnTo>
                    <a:pt x="1896" y="1349"/>
                  </a:lnTo>
                  <a:cubicBezTo>
                    <a:pt x="1888" y="1356"/>
                    <a:pt x="1878" y="1360"/>
                    <a:pt x="1867" y="1360"/>
                  </a:cubicBezTo>
                  <a:lnTo>
                    <a:pt x="1851" y="1360"/>
                  </a:lnTo>
                  <a:lnTo>
                    <a:pt x="1880" y="1349"/>
                  </a:lnTo>
                  <a:lnTo>
                    <a:pt x="1864" y="1365"/>
                  </a:lnTo>
                  <a:cubicBezTo>
                    <a:pt x="1856" y="1372"/>
                    <a:pt x="1846" y="1376"/>
                    <a:pt x="1835" y="1376"/>
                  </a:cubicBezTo>
                  <a:lnTo>
                    <a:pt x="1819" y="1376"/>
                  </a:lnTo>
                  <a:lnTo>
                    <a:pt x="1855" y="1354"/>
                  </a:lnTo>
                  <a:lnTo>
                    <a:pt x="1839" y="1386"/>
                  </a:lnTo>
                  <a:cubicBezTo>
                    <a:pt x="1832" y="1400"/>
                    <a:pt x="1819" y="1408"/>
                    <a:pt x="1803" y="1408"/>
                  </a:cubicBezTo>
                  <a:lnTo>
                    <a:pt x="1771" y="1408"/>
                  </a:lnTo>
                  <a:lnTo>
                    <a:pt x="1800" y="1397"/>
                  </a:lnTo>
                  <a:lnTo>
                    <a:pt x="1784" y="1413"/>
                  </a:lnTo>
                  <a:cubicBezTo>
                    <a:pt x="1776" y="1420"/>
                    <a:pt x="1766" y="1424"/>
                    <a:pt x="1755" y="1424"/>
                  </a:cubicBezTo>
                  <a:lnTo>
                    <a:pt x="1739" y="1424"/>
                  </a:lnTo>
                  <a:lnTo>
                    <a:pt x="1723" y="1424"/>
                  </a:lnTo>
                  <a:lnTo>
                    <a:pt x="1761" y="1397"/>
                  </a:lnTo>
                  <a:lnTo>
                    <a:pt x="1745" y="1445"/>
                  </a:lnTo>
                  <a:cubicBezTo>
                    <a:pt x="1740" y="1461"/>
                    <a:pt x="1725" y="1472"/>
                    <a:pt x="1707" y="1472"/>
                  </a:cubicBezTo>
                  <a:lnTo>
                    <a:pt x="1691" y="1472"/>
                  </a:lnTo>
                  <a:lnTo>
                    <a:pt x="1720" y="1461"/>
                  </a:lnTo>
                  <a:lnTo>
                    <a:pt x="1704" y="1477"/>
                  </a:lnTo>
                  <a:cubicBezTo>
                    <a:pt x="1696" y="1484"/>
                    <a:pt x="1686" y="1488"/>
                    <a:pt x="1675" y="1488"/>
                  </a:cubicBezTo>
                  <a:lnTo>
                    <a:pt x="1659" y="1488"/>
                  </a:lnTo>
                  <a:lnTo>
                    <a:pt x="1688" y="1477"/>
                  </a:lnTo>
                  <a:lnTo>
                    <a:pt x="1656" y="1509"/>
                  </a:lnTo>
                  <a:cubicBezTo>
                    <a:pt x="1648" y="1516"/>
                    <a:pt x="1638" y="1520"/>
                    <a:pt x="1627" y="1520"/>
                  </a:cubicBezTo>
                  <a:lnTo>
                    <a:pt x="1611" y="1520"/>
                  </a:lnTo>
                  <a:lnTo>
                    <a:pt x="1640" y="1509"/>
                  </a:lnTo>
                  <a:lnTo>
                    <a:pt x="1624" y="1525"/>
                  </a:lnTo>
                  <a:lnTo>
                    <a:pt x="1608" y="1541"/>
                  </a:lnTo>
                  <a:lnTo>
                    <a:pt x="1592" y="1557"/>
                  </a:lnTo>
                  <a:lnTo>
                    <a:pt x="1599" y="1546"/>
                  </a:lnTo>
                  <a:lnTo>
                    <a:pt x="1583" y="1578"/>
                  </a:lnTo>
                  <a:cubicBezTo>
                    <a:pt x="1576" y="1592"/>
                    <a:pt x="1563" y="1600"/>
                    <a:pt x="1547" y="1600"/>
                  </a:cubicBezTo>
                  <a:lnTo>
                    <a:pt x="1531" y="1600"/>
                  </a:lnTo>
                  <a:lnTo>
                    <a:pt x="1515" y="1600"/>
                  </a:lnTo>
                  <a:lnTo>
                    <a:pt x="1544" y="1589"/>
                  </a:lnTo>
                  <a:lnTo>
                    <a:pt x="1512" y="1621"/>
                  </a:lnTo>
                  <a:lnTo>
                    <a:pt x="1496" y="1637"/>
                  </a:lnTo>
                  <a:lnTo>
                    <a:pt x="1480" y="1653"/>
                  </a:lnTo>
                  <a:lnTo>
                    <a:pt x="1464" y="1669"/>
                  </a:lnTo>
                  <a:lnTo>
                    <a:pt x="1448" y="1685"/>
                  </a:lnTo>
                  <a:cubicBezTo>
                    <a:pt x="1440" y="1692"/>
                    <a:pt x="1430" y="1696"/>
                    <a:pt x="1419" y="1696"/>
                  </a:cubicBezTo>
                  <a:lnTo>
                    <a:pt x="1403" y="1696"/>
                  </a:lnTo>
                  <a:lnTo>
                    <a:pt x="1387" y="1696"/>
                  </a:lnTo>
                  <a:lnTo>
                    <a:pt x="1371" y="1696"/>
                  </a:lnTo>
                  <a:lnTo>
                    <a:pt x="1389" y="1692"/>
                  </a:lnTo>
                  <a:lnTo>
                    <a:pt x="1357" y="1708"/>
                  </a:lnTo>
                  <a:lnTo>
                    <a:pt x="1368" y="1701"/>
                  </a:lnTo>
                  <a:lnTo>
                    <a:pt x="1352" y="1717"/>
                  </a:lnTo>
                  <a:cubicBezTo>
                    <a:pt x="1344" y="1724"/>
                    <a:pt x="1334" y="1728"/>
                    <a:pt x="1323" y="1728"/>
                  </a:cubicBezTo>
                  <a:lnTo>
                    <a:pt x="1307" y="1728"/>
                  </a:lnTo>
                  <a:lnTo>
                    <a:pt x="1343" y="1706"/>
                  </a:lnTo>
                  <a:lnTo>
                    <a:pt x="1327" y="1738"/>
                  </a:lnTo>
                  <a:cubicBezTo>
                    <a:pt x="1325" y="1742"/>
                    <a:pt x="1323" y="1746"/>
                    <a:pt x="1320" y="1749"/>
                  </a:cubicBezTo>
                  <a:lnTo>
                    <a:pt x="1304" y="1765"/>
                  </a:lnTo>
                  <a:lnTo>
                    <a:pt x="1288" y="1781"/>
                  </a:lnTo>
                  <a:lnTo>
                    <a:pt x="1272" y="1797"/>
                  </a:lnTo>
                  <a:lnTo>
                    <a:pt x="1279" y="1786"/>
                  </a:lnTo>
                  <a:lnTo>
                    <a:pt x="1263" y="1818"/>
                  </a:lnTo>
                  <a:cubicBezTo>
                    <a:pt x="1256" y="1832"/>
                    <a:pt x="1243" y="1840"/>
                    <a:pt x="1227" y="1840"/>
                  </a:cubicBezTo>
                  <a:lnTo>
                    <a:pt x="1195" y="1840"/>
                  </a:lnTo>
                  <a:lnTo>
                    <a:pt x="1231" y="1818"/>
                  </a:lnTo>
                  <a:lnTo>
                    <a:pt x="1215" y="1850"/>
                  </a:lnTo>
                  <a:cubicBezTo>
                    <a:pt x="1213" y="1854"/>
                    <a:pt x="1211" y="1858"/>
                    <a:pt x="1208" y="1861"/>
                  </a:cubicBezTo>
                  <a:lnTo>
                    <a:pt x="1192" y="1877"/>
                  </a:lnTo>
                  <a:cubicBezTo>
                    <a:pt x="1184" y="1884"/>
                    <a:pt x="1174" y="1888"/>
                    <a:pt x="1163" y="1888"/>
                  </a:cubicBezTo>
                  <a:lnTo>
                    <a:pt x="1147" y="1888"/>
                  </a:lnTo>
                  <a:lnTo>
                    <a:pt x="1176" y="1877"/>
                  </a:lnTo>
                  <a:lnTo>
                    <a:pt x="1160" y="1893"/>
                  </a:lnTo>
                  <a:lnTo>
                    <a:pt x="1169" y="1877"/>
                  </a:lnTo>
                  <a:lnTo>
                    <a:pt x="1153" y="1925"/>
                  </a:lnTo>
                  <a:cubicBezTo>
                    <a:pt x="1151" y="1931"/>
                    <a:pt x="1148" y="1936"/>
                    <a:pt x="1144" y="1941"/>
                  </a:cubicBezTo>
                  <a:lnTo>
                    <a:pt x="1128" y="1957"/>
                  </a:lnTo>
                  <a:cubicBezTo>
                    <a:pt x="1120" y="1964"/>
                    <a:pt x="1110" y="1968"/>
                    <a:pt x="1099" y="1968"/>
                  </a:cubicBezTo>
                  <a:lnTo>
                    <a:pt x="1083" y="1968"/>
                  </a:lnTo>
                  <a:lnTo>
                    <a:pt x="1051" y="1968"/>
                  </a:lnTo>
                  <a:lnTo>
                    <a:pt x="1080" y="1957"/>
                  </a:lnTo>
                  <a:lnTo>
                    <a:pt x="1064" y="1973"/>
                  </a:lnTo>
                  <a:lnTo>
                    <a:pt x="1048" y="1989"/>
                  </a:lnTo>
                  <a:lnTo>
                    <a:pt x="1032" y="2005"/>
                  </a:lnTo>
                  <a:cubicBezTo>
                    <a:pt x="1024" y="2012"/>
                    <a:pt x="1014" y="2016"/>
                    <a:pt x="1003" y="2016"/>
                  </a:cubicBezTo>
                  <a:lnTo>
                    <a:pt x="987" y="2016"/>
                  </a:lnTo>
                  <a:lnTo>
                    <a:pt x="971" y="2016"/>
                  </a:lnTo>
                  <a:lnTo>
                    <a:pt x="1007" y="1994"/>
                  </a:lnTo>
                  <a:lnTo>
                    <a:pt x="991" y="2026"/>
                  </a:lnTo>
                  <a:cubicBezTo>
                    <a:pt x="989" y="2030"/>
                    <a:pt x="987" y="2034"/>
                    <a:pt x="984" y="2037"/>
                  </a:cubicBezTo>
                  <a:lnTo>
                    <a:pt x="968" y="2053"/>
                  </a:lnTo>
                  <a:cubicBezTo>
                    <a:pt x="965" y="2056"/>
                    <a:pt x="961" y="2058"/>
                    <a:pt x="957" y="2060"/>
                  </a:cubicBezTo>
                  <a:lnTo>
                    <a:pt x="925" y="2076"/>
                  </a:lnTo>
                  <a:cubicBezTo>
                    <a:pt x="920" y="2079"/>
                    <a:pt x="914" y="2080"/>
                    <a:pt x="907" y="2080"/>
                  </a:cubicBezTo>
                  <a:lnTo>
                    <a:pt x="891" y="2080"/>
                  </a:lnTo>
                  <a:lnTo>
                    <a:pt x="875" y="2080"/>
                  </a:lnTo>
                  <a:lnTo>
                    <a:pt x="911" y="2058"/>
                  </a:lnTo>
                  <a:lnTo>
                    <a:pt x="895" y="2090"/>
                  </a:lnTo>
                  <a:cubicBezTo>
                    <a:pt x="893" y="2094"/>
                    <a:pt x="891" y="2098"/>
                    <a:pt x="888" y="2101"/>
                  </a:cubicBezTo>
                  <a:lnTo>
                    <a:pt x="872" y="2117"/>
                  </a:lnTo>
                  <a:lnTo>
                    <a:pt x="856" y="2133"/>
                  </a:lnTo>
                  <a:lnTo>
                    <a:pt x="863" y="2122"/>
                  </a:lnTo>
                  <a:lnTo>
                    <a:pt x="847" y="2154"/>
                  </a:lnTo>
                  <a:cubicBezTo>
                    <a:pt x="845" y="2158"/>
                    <a:pt x="843" y="2162"/>
                    <a:pt x="840" y="2165"/>
                  </a:cubicBezTo>
                  <a:lnTo>
                    <a:pt x="824" y="2181"/>
                  </a:lnTo>
                  <a:cubicBezTo>
                    <a:pt x="816" y="2188"/>
                    <a:pt x="806" y="2192"/>
                    <a:pt x="795" y="2192"/>
                  </a:cubicBezTo>
                  <a:lnTo>
                    <a:pt x="763" y="2192"/>
                  </a:lnTo>
                  <a:lnTo>
                    <a:pt x="747" y="2192"/>
                  </a:lnTo>
                  <a:lnTo>
                    <a:pt x="783" y="2170"/>
                  </a:lnTo>
                  <a:lnTo>
                    <a:pt x="767" y="2202"/>
                  </a:lnTo>
                  <a:lnTo>
                    <a:pt x="751" y="2234"/>
                  </a:lnTo>
                  <a:cubicBezTo>
                    <a:pt x="749" y="2238"/>
                    <a:pt x="747" y="2242"/>
                    <a:pt x="744" y="2245"/>
                  </a:cubicBezTo>
                  <a:lnTo>
                    <a:pt x="728" y="2261"/>
                  </a:lnTo>
                  <a:lnTo>
                    <a:pt x="735" y="2250"/>
                  </a:lnTo>
                  <a:lnTo>
                    <a:pt x="719" y="2282"/>
                  </a:lnTo>
                  <a:cubicBezTo>
                    <a:pt x="712" y="2296"/>
                    <a:pt x="699" y="2304"/>
                    <a:pt x="683" y="2304"/>
                  </a:cubicBezTo>
                  <a:lnTo>
                    <a:pt x="667" y="2304"/>
                  </a:lnTo>
                  <a:lnTo>
                    <a:pt x="696" y="2293"/>
                  </a:lnTo>
                  <a:lnTo>
                    <a:pt x="680" y="2309"/>
                  </a:lnTo>
                  <a:cubicBezTo>
                    <a:pt x="672" y="2316"/>
                    <a:pt x="662" y="2320"/>
                    <a:pt x="651" y="2320"/>
                  </a:cubicBezTo>
                  <a:lnTo>
                    <a:pt x="619" y="2320"/>
                  </a:lnTo>
                  <a:lnTo>
                    <a:pt x="655" y="2298"/>
                  </a:lnTo>
                  <a:lnTo>
                    <a:pt x="639" y="2330"/>
                  </a:lnTo>
                  <a:cubicBezTo>
                    <a:pt x="637" y="2334"/>
                    <a:pt x="635" y="2338"/>
                    <a:pt x="632" y="2341"/>
                  </a:cubicBezTo>
                  <a:lnTo>
                    <a:pt x="616" y="2357"/>
                  </a:lnTo>
                  <a:cubicBezTo>
                    <a:pt x="608" y="2364"/>
                    <a:pt x="598" y="2368"/>
                    <a:pt x="587" y="2368"/>
                  </a:cubicBezTo>
                  <a:lnTo>
                    <a:pt x="571" y="2368"/>
                  </a:lnTo>
                  <a:lnTo>
                    <a:pt x="555" y="2368"/>
                  </a:lnTo>
                  <a:lnTo>
                    <a:pt x="584" y="2357"/>
                  </a:lnTo>
                  <a:lnTo>
                    <a:pt x="568" y="2373"/>
                  </a:lnTo>
                  <a:lnTo>
                    <a:pt x="575" y="2362"/>
                  </a:lnTo>
                  <a:lnTo>
                    <a:pt x="559" y="2394"/>
                  </a:lnTo>
                  <a:cubicBezTo>
                    <a:pt x="557" y="2398"/>
                    <a:pt x="555" y="2402"/>
                    <a:pt x="552" y="2405"/>
                  </a:cubicBezTo>
                  <a:lnTo>
                    <a:pt x="536" y="2421"/>
                  </a:lnTo>
                  <a:cubicBezTo>
                    <a:pt x="528" y="2428"/>
                    <a:pt x="518" y="2432"/>
                    <a:pt x="507" y="2432"/>
                  </a:cubicBezTo>
                  <a:lnTo>
                    <a:pt x="475" y="2432"/>
                  </a:lnTo>
                  <a:lnTo>
                    <a:pt x="511" y="2410"/>
                  </a:lnTo>
                  <a:lnTo>
                    <a:pt x="495" y="2442"/>
                  </a:lnTo>
                  <a:cubicBezTo>
                    <a:pt x="493" y="2446"/>
                    <a:pt x="491" y="2450"/>
                    <a:pt x="488" y="2453"/>
                  </a:cubicBezTo>
                  <a:lnTo>
                    <a:pt x="472" y="2469"/>
                  </a:lnTo>
                  <a:cubicBezTo>
                    <a:pt x="464" y="2476"/>
                    <a:pt x="454" y="2480"/>
                    <a:pt x="443" y="2480"/>
                  </a:cubicBezTo>
                  <a:lnTo>
                    <a:pt x="427" y="2480"/>
                  </a:lnTo>
                  <a:lnTo>
                    <a:pt x="456" y="2469"/>
                  </a:lnTo>
                  <a:lnTo>
                    <a:pt x="440" y="2485"/>
                  </a:lnTo>
                  <a:lnTo>
                    <a:pt x="424" y="2501"/>
                  </a:lnTo>
                  <a:lnTo>
                    <a:pt x="408" y="2517"/>
                  </a:lnTo>
                  <a:cubicBezTo>
                    <a:pt x="400" y="2524"/>
                    <a:pt x="390" y="2528"/>
                    <a:pt x="379" y="2528"/>
                  </a:cubicBezTo>
                  <a:lnTo>
                    <a:pt x="363" y="2528"/>
                  </a:lnTo>
                  <a:lnTo>
                    <a:pt x="397" y="2511"/>
                  </a:lnTo>
                  <a:lnTo>
                    <a:pt x="365" y="2559"/>
                  </a:lnTo>
                  <a:cubicBezTo>
                    <a:pt x="357" y="2570"/>
                    <a:pt x="345" y="2576"/>
                    <a:pt x="331" y="2576"/>
                  </a:cubicBezTo>
                  <a:lnTo>
                    <a:pt x="315" y="2576"/>
                  </a:lnTo>
                  <a:lnTo>
                    <a:pt x="299" y="2576"/>
                  </a:lnTo>
                  <a:lnTo>
                    <a:pt x="283" y="2576"/>
                  </a:lnTo>
                  <a:lnTo>
                    <a:pt x="312" y="2565"/>
                  </a:lnTo>
                  <a:lnTo>
                    <a:pt x="296" y="2581"/>
                  </a:lnTo>
                  <a:lnTo>
                    <a:pt x="280" y="2597"/>
                  </a:lnTo>
                  <a:lnTo>
                    <a:pt x="264" y="2613"/>
                  </a:lnTo>
                  <a:lnTo>
                    <a:pt x="248" y="2629"/>
                  </a:lnTo>
                  <a:cubicBezTo>
                    <a:pt x="245" y="2632"/>
                    <a:pt x="241" y="2634"/>
                    <a:pt x="237" y="2636"/>
                  </a:cubicBezTo>
                  <a:lnTo>
                    <a:pt x="205" y="2652"/>
                  </a:lnTo>
                  <a:cubicBezTo>
                    <a:pt x="200" y="2655"/>
                    <a:pt x="194" y="2656"/>
                    <a:pt x="187" y="2656"/>
                  </a:cubicBezTo>
                  <a:lnTo>
                    <a:pt x="171" y="2656"/>
                  </a:lnTo>
                  <a:lnTo>
                    <a:pt x="207" y="2634"/>
                  </a:lnTo>
                  <a:lnTo>
                    <a:pt x="191" y="2666"/>
                  </a:lnTo>
                  <a:cubicBezTo>
                    <a:pt x="189" y="2670"/>
                    <a:pt x="187" y="2674"/>
                    <a:pt x="184" y="2677"/>
                  </a:cubicBezTo>
                  <a:lnTo>
                    <a:pt x="168" y="2693"/>
                  </a:lnTo>
                  <a:cubicBezTo>
                    <a:pt x="160" y="2700"/>
                    <a:pt x="150" y="2704"/>
                    <a:pt x="139" y="2704"/>
                  </a:cubicBezTo>
                  <a:lnTo>
                    <a:pt x="123" y="2704"/>
                  </a:lnTo>
                  <a:lnTo>
                    <a:pt x="152" y="2693"/>
                  </a:lnTo>
                  <a:lnTo>
                    <a:pt x="136" y="2709"/>
                  </a:lnTo>
                  <a:lnTo>
                    <a:pt x="120" y="2725"/>
                  </a:lnTo>
                  <a:lnTo>
                    <a:pt x="104" y="2741"/>
                  </a:lnTo>
                  <a:lnTo>
                    <a:pt x="72" y="2773"/>
                  </a:lnTo>
                  <a:cubicBezTo>
                    <a:pt x="56" y="2788"/>
                    <a:pt x="31" y="2788"/>
                    <a:pt x="15" y="2773"/>
                  </a:cubicBezTo>
                  <a:cubicBezTo>
                    <a:pt x="0" y="2757"/>
                    <a:pt x="0" y="2732"/>
                    <a:pt x="15" y="2716"/>
                  </a:cubicBezTo>
                  <a:close/>
                </a:path>
              </a:pathLst>
            </a:custGeom>
            <a:grpFill/>
            <a:ln w="4763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1" name="Freeform 13">
              <a:extLst>
                <a:ext uri="{FF2B5EF4-FFF2-40B4-BE49-F238E27FC236}">
                  <a16:creationId xmlns:a16="http://schemas.microsoft.com/office/drawing/2014/main" id="{596E7130-91ED-4EA3-9D47-C9DE18121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9" y="2351088"/>
              <a:ext cx="971383" cy="742950"/>
            </a:xfrm>
            <a:custGeom>
              <a:avLst/>
              <a:gdLst>
                <a:gd name="T0" fmla="*/ 140 w 3696"/>
                <a:gd name="T1" fmla="*/ 2236 h 2368"/>
                <a:gd name="T2" fmla="*/ 268 w 3696"/>
                <a:gd name="T3" fmla="*/ 2220 h 2368"/>
                <a:gd name="T4" fmla="*/ 408 w 3696"/>
                <a:gd name="T5" fmla="*/ 2128 h 2368"/>
                <a:gd name="T6" fmla="*/ 492 w 3696"/>
                <a:gd name="T7" fmla="*/ 2108 h 2368"/>
                <a:gd name="T8" fmla="*/ 620 w 3696"/>
                <a:gd name="T9" fmla="*/ 2012 h 2368"/>
                <a:gd name="T10" fmla="*/ 711 w 3696"/>
                <a:gd name="T11" fmla="*/ 1938 h 2368"/>
                <a:gd name="T12" fmla="*/ 888 w 3696"/>
                <a:gd name="T13" fmla="*/ 1824 h 2368"/>
                <a:gd name="T14" fmla="*/ 979 w 3696"/>
                <a:gd name="T15" fmla="*/ 1756 h 2368"/>
                <a:gd name="T16" fmla="*/ 1077 w 3696"/>
                <a:gd name="T17" fmla="*/ 1719 h 2368"/>
                <a:gd name="T18" fmla="*/ 1256 w 3696"/>
                <a:gd name="T19" fmla="*/ 1584 h 2368"/>
                <a:gd name="T20" fmla="*/ 1317 w 3696"/>
                <a:gd name="T21" fmla="*/ 1479 h 2368"/>
                <a:gd name="T22" fmla="*/ 1413 w 3696"/>
                <a:gd name="T23" fmla="*/ 1383 h 2368"/>
                <a:gd name="T24" fmla="*/ 1532 w 3696"/>
                <a:gd name="T25" fmla="*/ 1324 h 2368"/>
                <a:gd name="T26" fmla="*/ 1660 w 3696"/>
                <a:gd name="T27" fmla="*/ 1228 h 2368"/>
                <a:gd name="T28" fmla="*/ 1816 w 3696"/>
                <a:gd name="T29" fmla="*/ 1184 h 2368"/>
                <a:gd name="T30" fmla="*/ 1916 w 3696"/>
                <a:gd name="T31" fmla="*/ 1084 h 2368"/>
                <a:gd name="T32" fmla="*/ 2012 w 3696"/>
                <a:gd name="T33" fmla="*/ 956 h 2368"/>
                <a:gd name="T34" fmla="*/ 2184 w 3696"/>
                <a:gd name="T35" fmla="*/ 928 h 2368"/>
                <a:gd name="T36" fmla="*/ 2328 w 3696"/>
                <a:gd name="T37" fmla="*/ 880 h 2368"/>
                <a:gd name="T38" fmla="*/ 2405 w 3696"/>
                <a:gd name="T39" fmla="*/ 807 h 2368"/>
                <a:gd name="T40" fmla="*/ 2549 w 3696"/>
                <a:gd name="T41" fmla="*/ 727 h 2368"/>
                <a:gd name="T42" fmla="*/ 2675 w 3696"/>
                <a:gd name="T43" fmla="*/ 684 h 2368"/>
                <a:gd name="T44" fmla="*/ 2824 w 3696"/>
                <a:gd name="T45" fmla="*/ 560 h 2368"/>
                <a:gd name="T46" fmla="*/ 2936 w 3696"/>
                <a:gd name="T47" fmla="*/ 480 h 2368"/>
                <a:gd name="T48" fmla="*/ 3061 w 3696"/>
                <a:gd name="T49" fmla="*/ 423 h 2368"/>
                <a:gd name="T50" fmla="*/ 3221 w 3696"/>
                <a:gd name="T51" fmla="*/ 423 h 2368"/>
                <a:gd name="T52" fmla="*/ 3384 w 3696"/>
                <a:gd name="T53" fmla="*/ 288 h 2368"/>
                <a:gd name="T54" fmla="*/ 3512 w 3696"/>
                <a:gd name="T55" fmla="*/ 96 h 2368"/>
                <a:gd name="T56" fmla="*/ 3608 w 3696"/>
                <a:gd name="T57" fmla="*/ 0 h 2368"/>
                <a:gd name="T58" fmla="*/ 3560 w 3696"/>
                <a:gd name="T59" fmla="*/ 128 h 2368"/>
                <a:gd name="T60" fmla="*/ 3468 w 3696"/>
                <a:gd name="T61" fmla="*/ 186 h 2368"/>
                <a:gd name="T62" fmla="*/ 3356 w 3696"/>
                <a:gd name="T63" fmla="*/ 394 h 2368"/>
                <a:gd name="T64" fmla="*/ 3176 w 3696"/>
                <a:gd name="T65" fmla="*/ 480 h 2368"/>
                <a:gd name="T66" fmla="*/ 3032 w 3696"/>
                <a:gd name="T67" fmla="*/ 560 h 2368"/>
                <a:gd name="T68" fmla="*/ 2917 w 3696"/>
                <a:gd name="T69" fmla="*/ 581 h 2368"/>
                <a:gd name="T70" fmla="*/ 2760 w 3696"/>
                <a:gd name="T71" fmla="*/ 656 h 2368"/>
                <a:gd name="T72" fmla="*/ 2693 w 3696"/>
                <a:gd name="T73" fmla="*/ 741 h 2368"/>
                <a:gd name="T74" fmla="*/ 2520 w 3696"/>
                <a:gd name="T75" fmla="*/ 784 h 2368"/>
                <a:gd name="T76" fmla="*/ 2428 w 3696"/>
                <a:gd name="T77" fmla="*/ 922 h 2368"/>
                <a:gd name="T78" fmla="*/ 2293 w 3696"/>
                <a:gd name="T79" fmla="*/ 949 h 2368"/>
                <a:gd name="T80" fmla="*/ 2104 w 3696"/>
                <a:gd name="T81" fmla="*/ 1008 h 2368"/>
                <a:gd name="T82" fmla="*/ 1992 w 3696"/>
                <a:gd name="T83" fmla="*/ 1072 h 2368"/>
                <a:gd name="T84" fmla="*/ 1909 w 3696"/>
                <a:gd name="T85" fmla="*/ 1157 h 2368"/>
                <a:gd name="T86" fmla="*/ 1770 w 3696"/>
                <a:gd name="T87" fmla="*/ 1292 h 2368"/>
                <a:gd name="T88" fmla="*/ 1676 w 3696"/>
                <a:gd name="T89" fmla="*/ 1290 h 2368"/>
                <a:gd name="T90" fmla="*/ 1548 w 3696"/>
                <a:gd name="T91" fmla="*/ 1370 h 2368"/>
                <a:gd name="T92" fmla="*/ 1400 w 3696"/>
                <a:gd name="T93" fmla="*/ 1488 h 2368"/>
                <a:gd name="T94" fmla="*/ 1342 w 3696"/>
                <a:gd name="T95" fmla="*/ 1525 h 2368"/>
                <a:gd name="T96" fmla="*/ 1210 w 3696"/>
                <a:gd name="T97" fmla="*/ 1695 h 2368"/>
                <a:gd name="T98" fmla="*/ 1080 w 3696"/>
                <a:gd name="T99" fmla="*/ 1792 h 2368"/>
                <a:gd name="T100" fmla="*/ 968 w 3696"/>
                <a:gd name="T101" fmla="*/ 1888 h 2368"/>
                <a:gd name="T102" fmla="*/ 840 w 3696"/>
                <a:gd name="T103" fmla="*/ 1952 h 2368"/>
                <a:gd name="T104" fmla="*/ 748 w 3696"/>
                <a:gd name="T105" fmla="*/ 1994 h 2368"/>
                <a:gd name="T106" fmla="*/ 613 w 3696"/>
                <a:gd name="T107" fmla="*/ 2117 h 2368"/>
                <a:gd name="T108" fmla="*/ 488 w 3696"/>
                <a:gd name="T109" fmla="*/ 2192 h 2368"/>
                <a:gd name="T110" fmla="*/ 405 w 3696"/>
                <a:gd name="T111" fmla="*/ 2229 h 2368"/>
                <a:gd name="T112" fmla="*/ 277 w 3696"/>
                <a:gd name="T113" fmla="*/ 2277 h 2368"/>
                <a:gd name="T114" fmla="*/ 149 w 3696"/>
                <a:gd name="T115" fmla="*/ 2325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96" h="2368">
                  <a:moveTo>
                    <a:pt x="40" y="2288"/>
                  </a:moveTo>
                  <a:lnTo>
                    <a:pt x="72" y="2288"/>
                  </a:lnTo>
                  <a:lnTo>
                    <a:pt x="88" y="2288"/>
                  </a:lnTo>
                  <a:lnTo>
                    <a:pt x="60" y="2300"/>
                  </a:lnTo>
                  <a:lnTo>
                    <a:pt x="76" y="2284"/>
                  </a:lnTo>
                  <a:lnTo>
                    <a:pt x="92" y="2268"/>
                  </a:lnTo>
                  <a:lnTo>
                    <a:pt x="108" y="2252"/>
                  </a:lnTo>
                  <a:cubicBezTo>
                    <a:pt x="116" y="2245"/>
                    <a:pt x="126" y="2240"/>
                    <a:pt x="136" y="2240"/>
                  </a:cubicBezTo>
                  <a:lnTo>
                    <a:pt x="152" y="2240"/>
                  </a:lnTo>
                  <a:lnTo>
                    <a:pt x="124" y="2252"/>
                  </a:lnTo>
                  <a:lnTo>
                    <a:pt x="140" y="2236"/>
                  </a:lnTo>
                  <a:cubicBezTo>
                    <a:pt x="148" y="2229"/>
                    <a:pt x="158" y="2224"/>
                    <a:pt x="168" y="2224"/>
                  </a:cubicBezTo>
                  <a:lnTo>
                    <a:pt x="200" y="2224"/>
                  </a:lnTo>
                  <a:lnTo>
                    <a:pt x="216" y="2224"/>
                  </a:lnTo>
                  <a:lnTo>
                    <a:pt x="232" y="2224"/>
                  </a:lnTo>
                  <a:lnTo>
                    <a:pt x="204" y="2236"/>
                  </a:lnTo>
                  <a:lnTo>
                    <a:pt x="220" y="2220"/>
                  </a:lnTo>
                  <a:cubicBezTo>
                    <a:pt x="228" y="2213"/>
                    <a:pt x="238" y="2208"/>
                    <a:pt x="248" y="2208"/>
                  </a:cubicBezTo>
                  <a:lnTo>
                    <a:pt x="264" y="2208"/>
                  </a:lnTo>
                  <a:lnTo>
                    <a:pt x="280" y="2208"/>
                  </a:lnTo>
                  <a:lnTo>
                    <a:pt x="296" y="2208"/>
                  </a:lnTo>
                  <a:lnTo>
                    <a:pt x="268" y="2220"/>
                  </a:lnTo>
                  <a:lnTo>
                    <a:pt x="284" y="2204"/>
                  </a:lnTo>
                  <a:cubicBezTo>
                    <a:pt x="292" y="2197"/>
                    <a:pt x="302" y="2192"/>
                    <a:pt x="312" y="2192"/>
                  </a:cubicBezTo>
                  <a:lnTo>
                    <a:pt x="344" y="2192"/>
                  </a:lnTo>
                  <a:lnTo>
                    <a:pt x="316" y="2204"/>
                  </a:lnTo>
                  <a:lnTo>
                    <a:pt x="332" y="2188"/>
                  </a:lnTo>
                  <a:lnTo>
                    <a:pt x="348" y="2172"/>
                  </a:lnTo>
                  <a:cubicBezTo>
                    <a:pt x="356" y="2165"/>
                    <a:pt x="366" y="2160"/>
                    <a:pt x="376" y="2160"/>
                  </a:cubicBezTo>
                  <a:lnTo>
                    <a:pt x="392" y="2160"/>
                  </a:lnTo>
                  <a:lnTo>
                    <a:pt x="357" y="2183"/>
                  </a:lnTo>
                  <a:lnTo>
                    <a:pt x="373" y="2151"/>
                  </a:lnTo>
                  <a:cubicBezTo>
                    <a:pt x="379" y="2137"/>
                    <a:pt x="393" y="2128"/>
                    <a:pt x="408" y="2128"/>
                  </a:cubicBezTo>
                  <a:lnTo>
                    <a:pt x="424" y="2128"/>
                  </a:lnTo>
                  <a:lnTo>
                    <a:pt x="396" y="2140"/>
                  </a:lnTo>
                  <a:lnTo>
                    <a:pt x="412" y="2124"/>
                  </a:lnTo>
                  <a:cubicBezTo>
                    <a:pt x="420" y="2117"/>
                    <a:pt x="430" y="2112"/>
                    <a:pt x="440" y="2112"/>
                  </a:cubicBezTo>
                  <a:lnTo>
                    <a:pt x="456" y="2112"/>
                  </a:lnTo>
                  <a:lnTo>
                    <a:pt x="488" y="2112"/>
                  </a:lnTo>
                  <a:lnTo>
                    <a:pt x="460" y="2124"/>
                  </a:lnTo>
                  <a:lnTo>
                    <a:pt x="476" y="2108"/>
                  </a:lnTo>
                  <a:cubicBezTo>
                    <a:pt x="484" y="2101"/>
                    <a:pt x="494" y="2096"/>
                    <a:pt x="504" y="2096"/>
                  </a:cubicBezTo>
                  <a:lnTo>
                    <a:pt x="520" y="2096"/>
                  </a:lnTo>
                  <a:lnTo>
                    <a:pt x="492" y="2108"/>
                  </a:lnTo>
                  <a:lnTo>
                    <a:pt x="508" y="2092"/>
                  </a:lnTo>
                  <a:lnTo>
                    <a:pt x="524" y="2076"/>
                  </a:lnTo>
                  <a:lnTo>
                    <a:pt x="540" y="2060"/>
                  </a:lnTo>
                  <a:cubicBezTo>
                    <a:pt x="548" y="2053"/>
                    <a:pt x="558" y="2048"/>
                    <a:pt x="568" y="2048"/>
                  </a:cubicBezTo>
                  <a:lnTo>
                    <a:pt x="584" y="2048"/>
                  </a:lnTo>
                  <a:lnTo>
                    <a:pt x="556" y="2060"/>
                  </a:lnTo>
                  <a:lnTo>
                    <a:pt x="572" y="2044"/>
                  </a:lnTo>
                  <a:cubicBezTo>
                    <a:pt x="575" y="2041"/>
                    <a:pt x="579" y="2039"/>
                    <a:pt x="583" y="2037"/>
                  </a:cubicBezTo>
                  <a:lnTo>
                    <a:pt x="615" y="2021"/>
                  </a:lnTo>
                  <a:lnTo>
                    <a:pt x="604" y="2028"/>
                  </a:lnTo>
                  <a:lnTo>
                    <a:pt x="620" y="2012"/>
                  </a:lnTo>
                  <a:lnTo>
                    <a:pt x="636" y="1996"/>
                  </a:lnTo>
                  <a:lnTo>
                    <a:pt x="652" y="1980"/>
                  </a:lnTo>
                  <a:cubicBezTo>
                    <a:pt x="660" y="1973"/>
                    <a:pt x="670" y="1968"/>
                    <a:pt x="680" y="1968"/>
                  </a:cubicBezTo>
                  <a:lnTo>
                    <a:pt x="696" y="1968"/>
                  </a:lnTo>
                  <a:lnTo>
                    <a:pt x="661" y="1991"/>
                  </a:lnTo>
                  <a:lnTo>
                    <a:pt x="677" y="1959"/>
                  </a:lnTo>
                  <a:cubicBezTo>
                    <a:pt x="679" y="1955"/>
                    <a:pt x="681" y="1951"/>
                    <a:pt x="684" y="1948"/>
                  </a:cubicBezTo>
                  <a:lnTo>
                    <a:pt x="700" y="1932"/>
                  </a:lnTo>
                  <a:cubicBezTo>
                    <a:pt x="708" y="1925"/>
                    <a:pt x="718" y="1920"/>
                    <a:pt x="728" y="1920"/>
                  </a:cubicBezTo>
                  <a:lnTo>
                    <a:pt x="744" y="1920"/>
                  </a:lnTo>
                  <a:lnTo>
                    <a:pt x="711" y="1938"/>
                  </a:lnTo>
                  <a:lnTo>
                    <a:pt x="743" y="1890"/>
                  </a:lnTo>
                  <a:cubicBezTo>
                    <a:pt x="751" y="1879"/>
                    <a:pt x="763" y="1872"/>
                    <a:pt x="776" y="1872"/>
                  </a:cubicBezTo>
                  <a:lnTo>
                    <a:pt x="792" y="1872"/>
                  </a:lnTo>
                  <a:lnTo>
                    <a:pt x="808" y="1872"/>
                  </a:lnTo>
                  <a:lnTo>
                    <a:pt x="824" y="1872"/>
                  </a:lnTo>
                  <a:lnTo>
                    <a:pt x="840" y="1872"/>
                  </a:lnTo>
                  <a:lnTo>
                    <a:pt x="812" y="1884"/>
                  </a:lnTo>
                  <a:lnTo>
                    <a:pt x="828" y="1868"/>
                  </a:lnTo>
                  <a:lnTo>
                    <a:pt x="844" y="1852"/>
                  </a:lnTo>
                  <a:lnTo>
                    <a:pt x="860" y="1836"/>
                  </a:lnTo>
                  <a:cubicBezTo>
                    <a:pt x="868" y="1829"/>
                    <a:pt x="878" y="1824"/>
                    <a:pt x="888" y="1824"/>
                  </a:cubicBezTo>
                  <a:lnTo>
                    <a:pt x="920" y="1824"/>
                  </a:lnTo>
                  <a:lnTo>
                    <a:pt x="936" y="1824"/>
                  </a:lnTo>
                  <a:lnTo>
                    <a:pt x="952" y="1824"/>
                  </a:lnTo>
                  <a:lnTo>
                    <a:pt x="924" y="1836"/>
                  </a:lnTo>
                  <a:lnTo>
                    <a:pt x="940" y="1820"/>
                  </a:lnTo>
                  <a:cubicBezTo>
                    <a:pt x="948" y="1813"/>
                    <a:pt x="958" y="1808"/>
                    <a:pt x="968" y="1808"/>
                  </a:cubicBezTo>
                  <a:lnTo>
                    <a:pt x="984" y="1808"/>
                  </a:lnTo>
                  <a:lnTo>
                    <a:pt x="949" y="1831"/>
                  </a:lnTo>
                  <a:lnTo>
                    <a:pt x="965" y="1799"/>
                  </a:lnTo>
                  <a:lnTo>
                    <a:pt x="963" y="1804"/>
                  </a:lnTo>
                  <a:lnTo>
                    <a:pt x="979" y="1756"/>
                  </a:lnTo>
                  <a:cubicBezTo>
                    <a:pt x="984" y="1739"/>
                    <a:pt x="999" y="1728"/>
                    <a:pt x="1016" y="1728"/>
                  </a:cubicBezTo>
                  <a:lnTo>
                    <a:pt x="1032" y="1728"/>
                  </a:lnTo>
                  <a:lnTo>
                    <a:pt x="1015" y="1733"/>
                  </a:lnTo>
                  <a:lnTo>
                    <a:pt x="1047" y="1717"/>
                  </a:lnTo>
                  <a:cubicBezTo>
                    <a:pt x="1052" y="1714"/>
                    <a:pt x="1058" y="1712"/>
                    <a:pt x="1064" y="1712"/>
                  </a:cubicBezTo>
                  <a:lnTo>
                    <a:pt x="1080" y="1712"/>
                  </a:lnTo>
                  <a:lnTo>
                    <a:pt x="1052" y="1724"/>
                  </a:lnTo>
                  <a:lnTo>
                    <a:pt x="1068" y="1708"/>
                  </a:lnTo>
                  <a:cubicBezTo>
                    <a:pt x="1076" y="1701"/>
                    <a:pt x="1086" y="1696"/>
                    <a:pt x="1096" y="1696"/>
                  </a:cubicBezTo>
                  <a:lnTo>
                    <a:pt x="1112" y="1696"/>
                  </a:lnTo>
                  <a:lnTo>
                    <a:pt x="1077" y="1719"/>
                  </a:lnTo>
                  <a:lnTo>
                    <a:pt x="1093" y="1687"/>
                  </a:lnTo>
                  <a:lnTo>
                    <a:pt x="1109" y="1655"/>
                  </a:lnTo>
                  <a:cubicBezTo>
                    <a:pt x="1115" y="1641"/>
                    <a:pt x="1129" y="1632"/>
                    <a:pt x="1144" y="1632"/>
                  </a:cubicBezTo>
                  <a:lnTo>
                    <a:pt x="1160" y="1632"/>
                  </a:lnTo>
                  <a:lnTo>
                    <a:pt x="1176" y="1632"/>
                  </a:lnTo>
                  <a:lnTo>
                    <a:pt x="1143" y="1650"/>
                  </a:lnTo>
                  <a:lnTo>
                    <a:pt x="1175" y="1602"/>
                  </a:lnTo>
                  <a:cubicBezTo>
                    <a:pt x="1183" y="1591"/>
                    <a:pt x="1195" y="1584"/>
                    <a:pt x="1208" y="1584"/>
                  </a:cubicBezTo>
                  <a:lnTo>
                    <a:pt x="1224" y="1584"/>
                  </a:lnTo>
                  <a:lnTo>
                    <a:pt x="1240" y="1584"/>
                  </a:lnTo>
                  <a:lnTo>
                    <a:pt x="1256" y="1584"/>
                  </a:lnTo>
                  <a:lnTo>
                    <a:pt x="1219" y="1612"/>
                  </a:lnTo>
                  <a:lnTo>
                    <a:pt x="1235" y="1564"/>
                  </a:lnTo>
                  <a:cubicBezTo>
                    <a:pt x="1236" y="1558"/>
                    <a:pt x="1240" y="1553"/>
                    <a:pt x="1244" y="1548"/>
                  </a:cubicBezTo>
                  <a:lnTo>
                    <a:pt x="1260" y="1532"/>
                  </a:lnTo>
                  <a:lnTo>
                    <a:pt x="1251" y="1548"/>
                  </a:lnTo>
                  <a:lnTo>
                    <a:pt x="1267" y="1500"/>
                  </a:lnTo>
                  <a:cubicBezTo>
                    <a:pt x="1268" y="1494"/>
                    <a:pt x="1272" y="1489"/>
                    <a:pt x="1276" y="1484"/>
                  </a:cubicBezTo>
                  <a:lnTo>
                    <a:pt x="1292" y="1468"/>
                  </a:lnTo>
                  <a:cubicBezTo>
                    <a:pt x="1300" y="1461"/>
                    <a:pt x="1310" y="1456"/>
                    <a:pt x="1320" y="1456"/>
                  </a:cubicBezTo>
                  <a:lnTo>
                    <a:pt x="1352" y="1456"/>
                  </a:lnTo>
                  <a:lnTo>
                    <a:pt x="1317" y="1479"/>
                  </a:lnTo>
                  <a:lnTo>
                    <a:pt x="1333" y="1447"/>
                  </a:lnTo>
                  <a:cubicBezTo>
                    <a:pt x="1339" y="1433"/>
                    <a:pt x="1353" y="1424"/>
                    <a:pt x="1368" y="1424"/>
                  </a:cubicBezTo>
                  <a:lnTo>
                    <a:pt x="1384" y="1424"/>
                  </a:lnTo>
                  <a:lnTo>
                    <a:pt x="1356" y="1436"/>
                  </a:lnTo>
                  <a:lnTo>
                    <a:pt x="1372" y="1420"/>
                  </a:lnTo>
                  <a:cubicBezTo>
                    <a:pt x="1380" y="1413"/>
                    <a:pt x="1390" y="1408"/>
                    <a:pt x="1400" y="1408"/>
                  </a:cubicBezTo>
                  <a:lnTo>
                    <a:pt x="1416" y="1408"/>
                  </a:lnTo>
                  <a:lnTo>
                    <a:pt x="1388" y="1420"/>
                  </a:lnTo>
                  <a:lnTo>
                    <a:pt x="1404" y="1404"/>
                  </a:lnTo>
                  <a:lnTo>
                    <a:pt x="1397" y="1415"/>
                  </a:lnTo>
                  <a:lnTo>
                    <a:pt x="1413" y="1383"/>
                  </a:lnTo>
                  <a:cubicBezTo>
                    <a:pt x="1419" y="1369"/>
                    <a:pt x="1433" y="1360"/>
                    <a:pt x="1448" y="1360"/>
                  </a:cubicBezTo>
                  <a:lnTo>
                    <a:pt x="1464" y="1360"/>
                  </a:lnTo>
                  <a:lnTo>
                    <a:pt x="1447" y="1365"/>
                  </a:lnTo>
                  <a:lnTo>
                    <a:pt x="1479" y="1349"/>
                  </a:lnTo>
                  <a:lnTo>
                    <a:pt x="1461" y="1367"/>
                  </a:lnTo>
                  <a:lnTo>
                    <a:pt x="1477" y="1335"/>
                  </a:lnTo>
                  <a:cubicBezTo>
                    <a:pt x="1483" y="1321"/>
                    <a:pt x="1497" y="1312"/>
                    <a:pt x="1512" y="1312"/>
                  </a:cubicBezTo>
                  <a:lnTo>
                    <a:pt x="1528" y="1312"/>
                  </a:lnTo>
                  <a:lnTo>
                    <a:pt x="1544" y="1312"/>
                  </a:lnTo>
                  <a:lnTo>
                    <a:pt x="1560" y="1312"/>
                  </a:lnTo>
                  <a:lnTo>
                    <a:pt x="1532" y="1324"/>
                  </a:lnTo>
                  <a:lnTo>
                    <a:pt x="1548" y="1308"/>
                  </a:lnTo>
                  <a:cubicBezTo>
                    <a:pt x="1556" y="1301"/>
                    <a:pt x="1566" y="1296"/>
                    <a:pt x="1576" y="1296"/>
                  </a:cubicBezTo>
                  <a:lnTo>
                    <a:pt x="1592" y="1296"/>
                  </a:lnTo>
                  <a:lnTo>
                    <a:pt x="1608" y="1296"/>
                  </a:lnTo>
                  <a:lnTo>
                    <a:pt x="1573" y="1319"/>
                  </a:lnTo>
                  <a:lnTo>
                    <a:pt x="1605" y="1255"/>
                  </a:lnTo>
                  <a:cubicBezTo>
                    <a:pt x="1611" y="1241"/>
                    <a:pt x="1625" y="1232"/>
                    <a:pt x="1640" y="1232"/>
                  </a:cubicBezTo>
                  <a:lnTo>
                    <a:pt x="1656" y="1232"/>
                  </a:lnTo>
                  <a:lnTo>
                    <a:pt x="1672" y="1232"/>
                  </a:lnTo>
                  <a:lnTo>
                    <a:pt x="1644" y="1244"/>
                  </a:lnTo>
                  <a:lnTo>
                    <a:pt x="1660" y="1228"/>
                  </a:lnTo>
                  <a:cubicBezTo>
                    <a:pt x="1668" y="1221"/>
                    <a:pt x="1678" y="1216"/>
                    <a:pt x="1688" y="1216"/>
                  </a:cubicBezTo>
                  <a:lnTo>
                    <a:pt x="1704" y="1216"/>
                  </a:lnTo>
                  <a:lnTo>
                    <a:pt x="1720" y="1216"/>
                  </a:lnTo>
                  <a:lnTo>
                    <a:pt x="1736" y="1216"/>
                  </a:lnTo>
                  <a:lnTo>
                    <a:pt x="1752" y="1216"/>
                  </a:lnTo>
                  <a:lnTo>
                    <a:pt x="1735" y="1221"/>
                  </a:lnTo>
                  <a:lnTo>
                    <a:pt x="1767" y="1205"/>
                  </a:lnTo>
                  <a:lnTo>
                    <a:pt x="1756" y="1212"/>
                  </a:lnTo>
                  <a:lnTo>
                    <a:pt x="1772" y="1196"/>
                  </a:lnTo>
                  <a:cubicBezTo>
                    <a:pt x="1780" y="1189"/>
                    <a:pt x="1790" y="1184"/>
                    <a:pt x="1800" y="1184"/>
                  </a:cubicBezTo>
                  <a:lnTo>
                    <a:pt x="1816" y="1184"/>
                  </a:lnTo>
                  <a:lnTo>
                    <a:pt x="1779" y="1212"/>
                  </a:lnTo>
                  <a:lnTo>
                    <a:pt x="1795" y="1164"/>
                  </a:lnTo>
                  <a:cubicBezTo>
                    <a:pt x="1796" y="1158"/>
                    <a:pt x="1800" y="1153"/>
                    <a:pt x="1804" y="1148"/>
                  </a:cubicBezTo>
                  <a:lnTo>
                    <a:pt x="1820" y="1132"/>
                  </a:lnTo>
                  <a:lnTo>
                    <a:pt x="1836" y="1116"/>
                  </a:lnTo>
                  <a:lnTo>
                    <a:pt x="1852" y="1100"/>
                  </a:lnTo>
                  <a:cubicBezTo>
                    <a:pt x="1860" y="1093"/>
                    <a:pt x="1870" y="1088"/>
                    <a:pt x="1880" y="1088"/>
                  </a:cubicBezTo>
                  <a:lnTo>
                    <a:pt x="1896" y="1088"/>
                  </a:lnTo>
                  <a:lnTo>
                    <a:pt x="1928" y="1088"/>
                  </a:lnTo>
                  <a:lnTo>
                    <a:pt x="1900" y="1100"/>
                  </a:lnTo>
                  <a:lnTo>
                    <a:pt x="1916" y="1084"/>
                  </a:lnTo>
                  <a:lnTo>
                    <a:pt x="1909" y="1095"/>
                  </a:lnTo>
                  <a:lnTo>
                    <a:pt x="1925" y="1063"/>
                  </a:lnTo>
                  <a:lnTo>
                    <a:pt x="1923" y="1068"/>
                  </a:lnTo>
                  <a:lnTo>
                    <a:pt x="1939" y="1020"/>
                  </a:lnTo>
                  <a:cubicBezTo>
                    <a:pt x="1944" y="1003"/>
                    <a:pt x="1959" y="992"/>
                    <a:pt x="1976" y="992"/>
                  </a:cubicBezTo>
                  <a:lnTo>
                    <a:pt x="1992" y="992"/>
                  </a:lnTo>
                  <a:lnTo>
                    <a:pt x="2008" y="992"/>
                  </a:lnTo>
                  <a:lnTo>
                    <a:pt x="1973" y="1015"/>
                  </a:lnTo>
                  <a:lnTo>
                    <a:pt x="1989" y="983"/>
                  </a:lnTo>
                  <a:cubicBezTo>
                    <a:pt x="1991" y="979"/>
                    <a:pt x="1993" y="975"/>
                    <a:pt x="1996" y="972"/>
                  </a:cubicBezTo>
                  <a:lnTo>
                    <a:pt x="2012" y="956"/>
                  </a:lnTo>
                  <a:cubicBezTo>
                    <a:pt x="2020" y="949"/>
                    <a:pt x="2030" y="944"/>
                    <a:pt x="2040" y="944"/>
                  </a:cubicBezTo>
                  <a:lnTo>
                    <a:pt x="2072" y="944"/>
                  </a:lnTo>
                  <a:lnTo>
                    <a:pt x="2044" y="956"/>
                  </a:lnTo>
                  <a:lnTo>
                    <a:pt x="2060" y="940"/>
                  </a:lnTo>
                  <a:cubicBezTo>
                    <a:pt x="2068" y="933"/>
                    <a:pt x="2078" y="928"/>
                    <a:pt x="2088" y="928"/>
                  </a:cubicBezTo>
                  <a:lnTo>
                    <a:pt x="2104" y="928"/>
                  </a:lnTo>
                  <a:lnTo>
                    <a:pt x="2120" y="928"/>
                  </a:lnTo>
                  <a:lnTo>
                    <a:pt x="2136" y="928"/>
                  </a:lnTo>
                  <a:lnTo>
                    <a:pt x="2152" y="928"/>
                  </a:lnTo>
                  <a:lnTo>
                    <a:pt x="2168" y="928"/>
                  </a:lnTo>
                  <a:lnTo>
                    <a:pt x="2184" y="928"/>
                  </a:lnTo>
                  <a:lnTo>
                    <a:pt x="2216" y="928"/>
                  </a:lnTo>
                  <a:lnTo>
                    <a:pt x="2232" y="928"/>
                  </a:lnTo>
                  <a:lnTo>
                    <a:pt x="2197" y="951"/>
                  </a:lnTo>
                  <a:lnTo>
                    <a:pt x="2213" y="919"/>
                  </a:lnTo>
                  <a:cubicBezTo>
                    <a:pt x="2215" y="915"/>
                    <a:pt x="2217" y="911"/>
                    <a:pt x="2220" y="908"/>
                  </a:cubicBezTo>
                  <a:lnTo>
                    <a:pt x="2236" y="892"/>
                  </a:lnTo>
                  <a:cubicBezTo>
                    <a:pt x="2244" y="885"/>
                    <a:pt x="2254" y="880"/>
                    <a:pt x="2264" y="880"/>
                  </a:cubicBezTo>
                  <a:lnTo>
                    <a:pt x="2280" y="880"/>
                  </a:lnTo>
                  <a:lnTo>
                    <a:pt x="2296" y="880"/>
                  </a:lnTo>
                  <a:lnTo>
                    <a:pt x="2312" y="880"/>
                  </a:lnTo>
                  <a:lnTo>
                    <a:pt x="2328" y="880"/>
                  </a:lnTo>
                  <a:lnTo>
                    <a:pt x="2360" y="880"/>
                  </a:lnTo>
                  <a:lnTo>
                    <a:pt x="2332" y="892"/>
                  </a:lnTo>
                  <a:lnTo>
                    <a:pt x="2348" y="876"/>
                  </a:lnTo>
                  <a:cubicBezTo>
                    <a:pt x="2356" y="869"/>
                    <a:pt x="2366" y="864"/>
                    <a:pt x="2376" y="864"/>
                  </a:cubicBezTo>
                  <a:lnTo>
                    <a:pt x="2392" y="864"/>
                  </a:lnTo>
                  <a:lnTo>
                    <a:pt x="2357" y="887"/>
                  </a:lnTo>
                  <a:lnTo>
                    <a:pt x="2373" y="855"/>
                  </a:lnTo>
                  <a:cubicBezTo>
                    <a:pt x="2375" y="851"/>
                    <a:pt x="2377" y="847"/>
                    <a:pt x="2380" y="844"/>
                  </a:cubicBezTo>
                  <a:lnTo>
                    <a:pt x="2396" y="828"/>
                  </a:lnTo>
                  <a:lnTo>
                    <a:pt x="2389" y="839"/>
                  </a:lnTo>
                  <a:lnTo>
                    <a:pt x="2405" y="807"/>
                  </a:lnTo>
                  <a:lnTo>
                    <a:pt x="2421" y="775"/>
                  </a:lnTo>
                  <a:lnTo>
                    <a:pt x="2437" y="743"/>
                  </a:lnTo>
                  <a:cubicBezTo>
                    <a:pt x="2441" y="735"/>
                    <a:pt x="2447" y="729"/>
                    <a:pt x="2455" y="725"/>
                  </a:cubicBezTo>
                  <a:lnTo>
                    <a:pt x="2487" y="709"/>
                  </a:lnTo>
                  <a:cubicBezTo>
                    <a:pt x="2492" y="706"/>
                    <a:pt x="2498" y="704"/>
                    <a:pt x="2504" y="704"/>
                  </a:cubicBezTo>
                  <a:lnTo>
                    <a:pt x="2520" y="704"/>
                  </a:lnTo>
                  <a:lnTo>
                    <a:pt x="2536" y="704"/>
                  </a:lnTo>
                  <a:lnTo>
                    <a:pt x="2552" y="704"/>
                  </a:lnTo>
                  <a:lnTo>
                    <a:pt x="2568" y="704"/>
                  </a:lnTo>
                  <a:lnTo>
                    <a:pt x="2584" y="704"/>
                  </a:lnTo>
                  <a:lnTo>
                    <a:pt x="2549" y="727"/>
                  </a:lnTo>
                  <a:lnTo>
                    <a:pt x="2565" y="695"/>
                  </a:lnTo>
                  <a:cubicBezTo>
                    <a:pt x="2571" y="681"/>
                    <a:pt x="2585" y="672"/>
                    <a:pt x="2600" y="672"/>
                  </a:cubicBezTo>
                  <a:lnTo>
                    <a:pt x="2616" y="672"/>
                  </a:lnTo>
                  <a:lnTo>
                    <a:pt x="2648" y="672"/>
                  </a:lnTo>
                  <a:lnTo>
                    <a:pt x="2664" y="672"/>
                  </a:lnTo>
                  <a:lnTo>
                    <a:pt x="2636" y="684"/>
                  </a:lnTo>
                  <a:lnTo>
                    <a:pt x="2652" y="668"/>
                  </a:lnTo>
                  <a:cubicBezTo>
                    <a:pt x="2660" y="661"/>
                    <a:pt x="2670" y="656"/>
                    <a:pt x="2680" y="656"/>
                  </a:cubicBezTo>
                  <a:lnTo>
                    <a:pt x="2696" y="656"/>
                  </a:lnTo>
                  <a:lnTo>
                    <a:pt x="2712" y="656"/>
                  </a:lnTo>
                  <a:lnTo>
                    <a:pt x="2675" y="684"/>
                  </a:lnTo>
                  <a:lnTo>
                    <a:pt x="2691" y="636"/>
                  </a:lnTo>
                  <a:cubicBezTo>
                    <a:pt x="2696" y="619"/>
                    <a:pt x="2711" y="608"/>
                    <a:pt x="2728" y="608"/>
                  </a:cubicBezTo>
                  <a:lnTo>
                    <a:pt x="2744" y="608"/>
                  </a:lnTo>
                  <a:lnTo>
                    <a:pt x="2709" y="631"/>
                  </a:lnTo>
                  <a:lnTo>
                    <a:pt x="2725" y="599"/>
                  </a:lnTo>
                  <a:cubicBezTo>
                    <a:pt x="2731" y="585"/>
                    <a:pt x="2745" y="576"/>
                    <a:pt x="2760" y="576"/>
                  </a:cubicBezTo>
                  <a:lnTo>
                    <a:pt x="2792" y="576"/>
                  </a:lnTo>
                  <a:lnTo>
                    <a:pt x="2764" y="588"/>
                  </a:lnTo>
                  <a:lnTo>
                    <a:pt x="2780" y="572"/>
                  </a:lnTo>
                  <a:cubicBezTo>
                    <a:pt x="2788" y="565"/>
                    <a:pt x="2798" y="560"/>
                    <a:pt x="2808" y="560"/>
                  </a:cubicBezTo>
                  <a:lnTo>
                    <a:pt x="2824" y="560"/>
                  </a:lnTo>
                  <a:lnTo>
                    <a:pt x="2840" y="560"/>
                  </a:lnTo>
                  <a:lnTo>
                    <a:pt x="2856" y="560"/>
                  </a:lnTo>
                  <a:lnTo>
                    <a:pt x="2821" y="583"/>
                  </a:lnTo>
                  <a:lnTo>
                    <a:pt x="2837" y="551"/>
                  </a:lnTo>
                  <a:cubicBezTo>
                    <a:pt x="2839" y="547"/>
                    <a:pt x="2841" y="543"/>
                    <a:pt x="2844" y="540"/>
                  </a:cubicBezTo>
                  <a:lnTo>
                    <a:pt x="2860" y="524"/>
                  </a:lnTo>
                  <a:cubicBezTo>
                    <a:pt x="2868" y="517"/>
                    <a:pt x="2878" y="512"/>
                    <a:pt x="2888" y="512"/>
                  </a:cubicBezTo>
                  <a:lnTo>
                    <a:pt x="2904" y="512"/>
                  </a:lnTo>
                  <a:lnTo>
                    <a:pt x="2876" y="524"/>
                  </a:lnTo>
                  <a:lnTo>
                    <a:pt x="2908" y="492"/>
                  </a:lnTo>
                  <a:cubicBezTo>
                    <a:pt x="2916" y="485"/>
                    <a:pt x="2926" y="480"/>
                    <a:pt x="2936" y="480"/>
                  </a:cubicBezTo>
                  <a:lnTo>
                    <a:pt x="2952" y="480"/>
                  </a:lnTo>
                  <a:lnTo>
                    <a:pt x="2968" y="480"/>
                  </a:lnTo>
                  <a:lnTo>
                    <a:pt x="2984" y="480"/>
                  </a:lnTo>
                  <a:lnTo>
                    <a:pt x="3000" y="480"/>
                  </a:lnTo>
                  <a:lnTo>
                    <a:pt x="3016" y="480"/>
                  </a:lnTo>
                  <a:lnTo>
                    <a:pt x="3032" y="480"/>
                  </a:lnTo>
                  <a:lnTo>
                    <a:pt x="3004" y="492"/>
                  </a:lnTo>
                  <a:lnTo>
                    <a:pt x="3020" y="476"/>
                  </a:lnTo>
                  <a:lnTo>
                    <a:pt x="3052" y="444"/>
                  </a:lnTo>
                  <a:lnTo>
                    <a:pt x="3045" y="455"/>
                  </a:lnTo>
                  <a:lnTo>
                    <a:pt x="3061" y="423"/>
                  </a:lnTo>
                  <a:cubicBezTo>
                    <a:pt x="3067" y="409"/>
                    <a:pt x="3081" y="400"/>
                    <a:pt x="3096" y="400"/>
                  </a:cubicBezTo>
                  <a:lnTo>
                    <a:pt x="3112" y="400"/>
                  </a:lnTo>
                  <a:lnTo>
                    <a:pt x="3128" y="400"/>
                  </a:lnTo>
                  <a:lnTo>
                    <a:pt x="3144" y="400"/>
                  </a:lnTo>
                  <a:lnTo>
                    <a:pt x="3160" y="400"/>
                  </a:lnTo>
                  <a:lnTo>
                    <a:pt x="3176" y="400"/>
                  </a:lnTo>
                  <a:lnTo>
                    <a:pt x="3192" y="400"/>
                  </a:lnTo>
                  <a:lnTo>
                    <a:pt x="3224" y="400"/>
                  </a:lnTo>
                  <a:lnTo>
                    <a:pt x="3240" y="400"/>
                  </a:lnTo>
                  <a:lnTo>
                    <a:pt x="3256" y="400"/>
                  </a:lnTo>
                  <a:lnTo>
                    <a:pt x="3221" y="423"/>
                  </a:lnTo>
                  <a:lnTo>
                    <a:pt x="3237" y="391"/>
                  </a:lnTo>
                  <a:cubicBezTo>
                    <a:pt x="3243" y="377"/>
                    <a:pt x="3257" y="368"/>
                    <a:pt x="3272" y="368"/>
                  </a:cubicBezTo>
                  <a:lnTo>
                    <a:pt x="3288" y="368"/>
                  </a:lnTo>
                  <a:lnTo>
                    <a:pt x="3304" y="368"/>
                  </a:lnTo>
                  <a:lnTo>
                    <a:pt x="3269" y="391"/>
                  </a:lnTo>
                  <a:lnTo>
                    <a:pt x="3285" y="359"/>
                  </a:lnTo>
                  <a:lnTo>
                    <a:pt x="3301" y="327"/>
                  </a:lnTo>
                  <a:cubicBezTo>
                    <a:pt x="3305" y="319"/>
                    <a:pt x="3311" y="313"/>
                    <a:pt x="3319" y="309"/>
                  </a:cubicBezTo>
                  <a:lnTo>
                    <a:pt x="3351" y="293"/>
                  </a:lnTo>
                  <a:cubicBezTo>
                    <a:pt x="3356" y="290"/>
                    <a:pt x="3362" y="288"/>
                    <a:pt x="3368" y="288"/>
                  </a:cubicBezTo>
                  <a:lnTo>
                    <a:pt x="3384" y="288"/>
                  </a:lnTo>
                  <a:lnTo>
                    <a:pt x="3349" y="311"/>
                  </a:lnTo>
                  <a:lnTo>
                    <a:pt x="3365" y="279"/>
                  </a:lnTo>
                  <a:lnTo>
                    <a:pt x="3381" y="247"/>
                  </a:lnTo>
                  <a:lnTo>
                    <a:pt x="3377" y="258"/>
                  </a:lnTo>
                  <a:lnTo>
                    <a:pt x="3393" y="162"/>
                  </a:lnTo>
                  <a:cubicBezTo>
                    <a:pt x="3394" y="158"/>
                    <a:pt x="3395" y="154"/>
                    <a:pt x="3397" y="151"/>
                  </a:cubicBezTo>
                  <a:lnTo>
                    <a:pt x="3413" y="119"/>
                  </a:lnTo>
                  <a:cubicBezTo>
                    <a:pt x="3419" y="105"/>
                    <a:pt x="3433" y="96"/>
                    <a:pt x="3448" y="96"/>
                  </a:cubicBezTo>
                  <a:lnTo>
                    <a:pt x="3464" y="96"/>
                  </a:lnTo>
                  <a:lnTo>
                    <a:pt x="3480" y="96"/>
                  </a:lnTo>
                  <a:lnTo>
                    <a:pt x="3512" y="96"/>
                  </a:lnTo>
                  <a:lnTo>
                    <a:pt x="3477" y="119"/>
                  </a:lnTo>
                  <a:lnTo>
                    <a:pt x="3493" y="87"/>
                  </a:lnTo>
                  <a:cubicBezTo>
                    <a:pt x="3495" y="83"/>
                    <a:pt x="3497" y="79"/>
                    <a:pt x="3500" y="76"/>
                  </a:cubicBezTo>
                  <a:lnTo>
                    <a:pt x="3516" y="60"/>
                  </a:lnTo>
                  <a:cubicBezTo>
                    <a:pt x="3524" y="53"/>
                    <a:pt x="3534" y="48"/>
                    <a:pt x="3544" y="48"/>
                  </a:cubicBezTo>
                  <a:lnTo>
                    <a:pt x="3560" y="48"/>
                  </a:lnTo>
                  <a:lnTo>
                    <a:pt x="3576" y="48"/>
                  </a:lnTo>
                  <a:lnTo>
                    <a:pt x="3592" y="48"/>
                  </a:lnTo>
                  <a:lnTo>
                    <a:pt x="3555" y="76"/>
                  </a:lnTo>
                  <a:lnTo>
                    <a:pt x="3571" y="28"/>
                  </a:lnTo>
                  <a:cubicBezTo>
                    <a:pt x="3576" y="11"/>
                    <a:pt x="3591" y="0"/>
                    <a:pt x="3608" y="0"/>
                  </a:cubicBezTo>
                  <a:lnTo>
                    <a:pt x="3624" y="0"/>
                  </a:lnTo>
                  <a:lnTo>
                    <a:pt x="3656" y="0"/>
                  </a:lnTo>
                  <a:cubicBezTo>
                    <a:pt x="3679" y="0"/>
                    <a:pt x="3696" y="18"/>
                    <a:pt x="3696" y="40"/>
                  </a:cubicBezTo>
                  <a:cubicBezTo>
                    <a:pt x="3696" y="63"/>
                    <a:pt x="3679" y="80"/>
                    <a:pt x="3656" y="80"/>
                  </a:cubicBezTo>
                  <a:lnTo>
                    <a:pt x="3624" y="80"/>
                  </a:lnTo>
                  <a:lnTo>
                    <a:pt x="3608" y="80"/>
                  </a:lnTo>
                  <a:lnTo>
                    <a:pt x="3646" y="53"/>
                  </a:lnTo>
                  <a:lnTo>
                    <a:pt x="3630" y="101"/>
                  </a:lnTo>
                  <a:cubicBezTo>
                    <a:pt x="3625" y="117"/>
                    <a:pt x="3610" y="128"/>
                    <a:pt x="3592" y="128"/>
                  </a:cubicBezTo>
                  <a:lnTo>
                    <a:pt x="3576" y="128"/>
                  </a:lnTo>
                  <a:lnTo>
                    <a:pt x="3560" y="128"/>
                  </a:lnTo>
                  <a:lnTo>
                    <a:pt x="3544" y="128"/>
                  </a:lnTo>
                  <a:lnTo>
                    <a:pt x="3573" y="117"/>
                  </a:lnTo>
                  <a:lnTo>
                    <a:pt x="3557" y="133"/>
                  </a:lnTo>
                  <a:lnTo>
                    <a:pt x="3564" y="122"/>
                  </a:lnTo>
                  <a:lnTo>
                    <a:pt x="3548" y="154"/>
                  </a:lnTo>
                  <a:cubicBezTo>
                    <a:pt x="3541" y="168"/>
                    <a:pt x="3528" y="176"/>
                    <a:pt x="3512" y="176"/>
                  </a:cubicBezTo>
                  <a:lnTo>
                    <a:pt x="3480" y="176"/>
                  </a:lnTo>
                  <a:lnTo>
                    <a:pt x="3464" y="176"/>
                  </a:lnTo>
                  <a:lnTo>
                    <a:pt x="3448" y="176"/>
                  </a:lnTo>
                  <a:lnTo>
                    <a:pt x="3484" y="154"/>
                  </a:lnTo>
                  <a:lnTo>
                    <a:pt x="3468" y="186"/>
                  </a:lnTo>
                  <a:lnTo>
                    <a:pt x="3472" y="175"/>
                  </a:lnTo>
                  <a:lnTo>
                    <a:pt x="3456" y="271"/>
                  </a:lnTo>
                  <a:cubicBezTo>
                    <a:pt x="3455" y="275"/>
                    <a:pt x="3454" y="279"/>
                    <a:pt x="3452" y="282"/>
                  </a:cubicBezTo>
                  <a:lnTo>
                    <a:pt x="3436" y="314"/>
                  </a:lnTo>
                  <a:lnTo>
                    <a:pt x="3420" y="346"/>
                  </a:lnTo>
                  <a:cubicBezTo>
                    <a:pt x="3413" y="360"/>
                    <a:pt x="3400" y="368"/>
                    <a:pt x="3384" y="368"/>
                  </a:cubicBezTo>
                  <a:lnTo>
                    <a:pt x="3368" y="368"/>
                  </a:lnTo>
                  <a:lnTo>
                    <a:pt x="3386" y="364"/>
                  </a:lnTo>
                  <a:lnTo>
                    <a:pt x="3354" y="380"/>
                  </a:lnTo>
                  <a:lnTo>
                    <a:pt x="3372" y="362"/>
                  </a:lnTo>
                  <a:lnTo>
                    <a:pt x="3356" y="394"/>
                  </a:lnTo>
                  <a:lnTo>
                    <a:pt x="3340" y="426"/>
                  </a:lnTo>
                  <a:cubicBezTo>
                    <a:pt x="3333" y="440"/>
                    <a:pt x="3320" y="448"/>
                    <a:pt x="3304" y="448"/>
                  </a:cubicBezTo>
                  <a:lnTo>
                    <a:pt x="3288" y="448"/>
                  </a:lnTo>
                  <a:lnTo>
                    <a:pt x="3272" y="448"/>
                  </a:lnTo>
                  <a:lnTo>
                    <a:pt x="3308" y="426"/>
                  </a:lnTo>
                  <a:lnTo>
                    <a:pt x="3292" y="458"/>
                  </a:lnTo>
                  <a:cubicBezTo>
                    <a:pt x="3285" y="472"/>
                    <a:pt x="3272" y="480"/>
                    <a:pt x="3256" y="480"/>
                  </a:cubicBezTo>
                  <a:lnTo>
                    <a:pt x="3240" y="480"/>
                  </a:lnTo>
                  <a:lnTo>
                    <a:pt x="3224" y="480"/>
                  </a:lnTo>
                  <a:lnTo>
                    <a:pt x="3192" y="480"/>
                  </a:lnTo>
                  <a:lnTo>
                    <a:pt x="3176" y="480"/>
                  </a:lnTo>
                  <a:lnTo>
                    <a:pt x="3160" y="480"/>
                  </a:lnTo>
                  <a:lnTo>
                    <a:pt x="3144" y="480"/>
                  </a:lnTo>
                  <a:lnTo>
                    <a:pt x="3128" y="480"/>
                  </a:lnTo>
                  <a:lnTo>
                    <a:pt x="3112" y="480"/>
                  </a:lnTo>
                  <a:lnTo>
                    <a:pt x="3096" y="480"/>
                  </a:lnTo>
                  <a:lnTo>
                    <a:pt x="3132" y="458"/>
                  </a:lnTo>
                  <a:lnTo>
                    <a:pt x="3116" y="490"/>
                  </a:lnTo>
                  <a:cubicBezTo>
                    <a:pt x="3114" y="494"/>
                    <a:pt x="3112" y="498"/>
                    <a:pt x="3109" y="501"/>
                  </a:cubicBezTo>
                  <a:lnTo>
                    <a:pt x="3077" y="533"/>
                  </a:lnTo>
                  <a:lnTo>
                    <a:pt x="3061" y="549"/>
                  </a:lnTo>
                  <a:cubicBezTo>
                    <a:pt x="3053" y="556"/>
                    <a:pt x="3043" y="560"/>
                    <a:pt x="3032" y="560"/>
                  </a:cubicBezTo>
                  <a:lnTo>
                    <a:pt x="3016" y="560"/>
                  </a:lnTo>
                  <a:lnTo>
                    <a:pt x="3000" y="560"/>
                  </a:lnTo>
                  <a:lnTo>
                    <a:pt x="2984" y="560"/>
                  </a:lnTo>
                  <a:lnTo>
                    <a:pt x="2968" y="560"/>
                  </a:lnTo>
                  <a:lnTo>
                    <a:pt x="2952" y="560"/>
                  </a:lnTo>
                  <a:lnTo>
                    <a:pt x="2936" y="560"/>
                  </a:lnTo>
                  <a:lnTo>
                    <a:pt x="2965" y="549"/>
                  </a:lnTo>
                  <a:lnTo>
                    <a:pt x="2933" y="581"/>
                  </a:lnTo>
                  <a:cubicBezTo>
                    <a:pt x="2925" y="588"/>
                    <a:pt x="2915" y="592"/>
                    <a:pt x="2904" y="592"/>
                  </a:cubicBezTo>
                  <a:lnTo>
                    <a:pt x="2888" y="592"/>
                  </a:lnTo>
                  <a:lnTo>
                    <a:pt x="2917" y="581"/>
                  </a:lnTo>
                  <a:lnTo>
                    <a:pt x="2901" y="597"/>
                  </a:lnTo>
                  <a:lnTo>
                    <a:pt x="2908" y="586"/>
                  </a:lnTo>
                  <a:lnTo>
                    <a:pt x="2892" y="618"/>
                  </a:lnTo>
                  <a:cubicBezTo>
                    <a:pt x="2885" y="632"/>
                    <a:pt x="2872" y="640"/>
                    <a:pt x="2856" y="640"/>
                  </a:cubicBezTo>
                  <a:lnTo>
                    <a:pt x="2840" y="640"/>
                  </a:lnTo>
                  <a:lnTo>
                    <a:pt x="2824" y="640"/>
                  </a:lnTo>
                  <a:lnTo>
                    <a:pt x="2808" y="640"/>
                  </a:lnTo>
                  <a:lnTo>
                    <a:pt x="2837" y="629"/>
                  </a:lnTo>
                  <a:lnTo>
                    <a:pt x="2821" y="645"/>
                  </a:lnTo>
                  <a:cubicBezTo>
                    <a:pt x="2813" y="652"/>
                    <a:pt x="2803" y="656"/>
                    <a:pt x="2792" y="656"/>
                  </a:cubicBezTo>
                  <a:lnTo>
                    <a:pt x="2760" y="656"/>
                  </a:lnTo>
                  <a:lnTo>
                    <a:pt x="2796" y="634"/>
                  </a:lnTo>
                  <a:lnTo>
                    <a:pt x="2780" y="666"/>
                  </a:lnTo>
                  <a:cubicBezTo>
                    <a:pt x="2773" y="680"/>
                    <a:pt x="2760" y="688"/>
                    <a:pt x="2744" y="688"/>
                  </a:cubicBezTo>
                  <a:lnTo>
                    <a:pt x="2728" y="688"/>
                  </a:lnTo>
                  <a:lnTo>
                    <a:pt x="2766" y="661"/>
                  </a:lnTo>
                  <a:lnTo>
                    <a:pt x="2750" y="709"/>
                  </a:lnTo>
                  <a:cubicBezTo>
                    <a:pt x="2745" y="725"/>
                    <a:pt x="2730" y="736"/>
                    <a:pt x="2712" y="736"/>
                  </a:cubicBezTo>
                  <a:lnTo>
                    <a:pt x="2696" y="736"/>
                  </a:lnTo>
                  <a:lnTo>
                    <a:pt x="2680" y="736"/>
                  </a:lnTo>
                  <a:lnTo>
                    <a:pt x="2709" y="725"/>
                  </a:lnTo>
                  <a:lnTo>
                    <a:pt x="2693" y="741"/>
                  </a:lnTo>
                  <a:cubicBezTo>
                    <a:pt x="2685" y="748"/>
                    <a:pt x="2675" y="752"/>
                    <a:pt x="2664" y="752"/>
                  </a:cubicBezTo>
                  <a:lnTo>
                    <a:pt x="2648" y="752"/>
                  </a:lnTo>
                  <a:lnTo>
                    <a:pt x="2616" y="752"/>
                  </a:lnTo>
                  <a:lnTo>
                    <a:pt x="2600" y="752"/>
                  </a:lnTo>
                  <a:lnTo>
                    <a:pt x="2636" y="730"/>
                  </a:lnTo>
                  <a:lnTo>
                    <a:pt x="2620" y="762"/>
                  </a:lnTo>
                  <a:cubicBezTo>
                    <a:pt x="2613" y="776"/>
                    <a:pt x="2600" y="784"/>
                    <a:pt x="2584" y="784"/>
                  </a:cubicBezTo>
                  <a:lnTo>
                    <a:pt x="2568" y="784"/>
                  </a:lnTo>
                  <a:lnTo>
                    <a:pt x="2552" y="784"/>
                  </a:lnTo>
                  <a:lnTo>
                    <a:pt x="2536" y="784"/>
                  </a:lnTo>
                  <a:lnTo>
                    <a:pt x="2520" y="784"/>
                  </a:lnTo>
                  <a:lnTo>
                    <a:pt x="2504" y="784"/>
                  </a:lnTo>
                  <a:lnTo>
                    <a:pt x="2522" y="780"/>
                  </a:lnTo>
                  <a:lnTo>
                    <a:pt x="2490" y="796"/>
                  </a:lnTo>
                  <a:lnTo>
                    <a:pt x="2508" y="778"/>
                  </a:lnTo>
                  <a:lnTo>
                    <a:pt x="2492" y="810"/>
                  </a:lnTo>
                  <a:lnTo>
                    <a:pt x="2476" y="842"/>
                  </a:lnTo>
                  <a:lnTo>
                    <a:pt x="2460" y="874"/>
                  </a:lnTo>
                  <a:cubicBezTo>
                    <a:pt x="2458" y="878"/>
                    <a:pt x="2456" y="882"/>
                    <a:pt x="2453" y="885"/>
                  </a:cubicBezTo>
                  <a:lnTo>
                    <a:pt x="2437" y="901"/>
                  </a:lnTo>
                  <a:lnTo>
                    <a:pt x="2444" y="890"/>
                  </a:lnTo>
                  <a:lnTo>
                    <a:pt x="2428" y="922"/>
                  </a:lnTo>
                  <a:cubicBezTo>
                    <a:pt x="2421" y="936"/>
                    <a:pt x="2408" y="944"/>
                    <a:pt x="2392" y="944"/>
                  </a:cubicBezTo>
                  <a:lnTo>
                    <a:pt x="2376" y="944"/>
                  </a:lnTo>
                  <a:lnTo>
                    <a:pt x="2405" y="933"/>
                  </a:lnTo>
                  <a:lnTo>
                    <a:pt x="2389" y="949"/>
                  </a:lnTo>
                  <a:cubicBezTo>
                    <a:pt x="2381" y="956"/>
                    <a:pt x="2371" y="960"/>
                    <a:pt x="2360" y="960"/>
                  </a:cubicBezTo>
                  <a:lnTo>
                    <a:pt x="2328" y="960"/>
                  </a:lnTo>
                  <a:lnTo>
                    <a:pt x="2312" y="960"/>
                  </a:lnTo>
                  <a:lnTo>
                    <a:pt x="2296" y="960"/>
                  </a:lnTo>
                  <a:lnTo>
                    <a:pt x="2280" y="960"/>
                  </a:lnTo>
                  <a:lnTo>
                    <a:pt x="2264" y="960"/>
                  </a:lnTo>
                  <a:lnTo>
                    <a:pt x="2293" y="949"/>
                  </a:lnTo>
                  <a:lnTo>
                    <a:pt x="2277" y="965"/>
                  </a:lnTo>
                  <a:lnTo>
                    <a:pt x="2284" y="954"/>
                  </a:lnTo>
                  <a:lnTo>
                    <a:pt x="2268" y="986"/>
                  </a:lnTo>
                  <a:cubicBezTo>
                    <a:pt x="2261" y="1000"/>
                    <a:pt x="2248" y="1008"/>
                    <a:pt x="2232" y="1008"/>
                  </a:cubicBezTo>
                  <a:lnTo>
                    <a:pt x="2216" y="1008"/>
                  </a:lnTo>
                  <a:lnTo>
                    <a:pt x="2184" y="1008"/>
                  </a:lnTo>
                  <a:lnTo>
                    <a:pt x="2168" y="1008"/>
                  </a:lnTo>
                  <a:lnTo>
                    <a:pt x="2152" y="1008"/>
                  </a:lnTo>
                  <a:lnTo>
                    <a:pt x="2136" y="1008"/>
                  </a:lnTo>
                  <a:lnTo>
                    <a:pt x="2120" y="1008"/>
                  </a:lnTo>
                  <a:lnTo>
                    <a:pt x="2104" y="1008"/>
                  </a:lnTo>
                  <a:lnTo>
                    <a:pt x="2088" y="1008"/>
                  </a:lnTo>
                  <a:lnTo>
                    <a:pt x="2117" y="997"/>
                  </a:lnTo>
                  <a:lnTo>
                    <a:pt x="2101" y="1013"/>
                  </a:lnTo>
                  <a:cubicBezTo>
                    <a:pt x="2093" y="1020"/>
                    <a:pt x="2083" y="1024"/>
                    <a:pt x="2072" y="1024"/>
                  </a:cubicBezTo>
                  <a:lnTo>
                    <a:pt x="2040" y="1024"/>
                  </a:lnTo>
                  <a:lnTo>
                    <a:pt x="2069" y="1013"/>
                  </a:lnTo>
                  <a:lnTo>
                    <a:pt x="2053" y="1029"/>
                  </a:lnTo>
                  <a:lnTo>
                    <a:pt x="2060" y="1018"/>
                  </a:lnTo>
                  <a:lnTo>
                    <a:pt x="2044" y="1050"/>
                  </a:lnTo>
                  <a:cubicBezTo>
                    <a:pt x="2037" y="1064"/>
                    <a:pt x="2024" y="1072"/>
                    <a:pt x="2008" y="1072"/>
                  </a:cubicBezTo>
                  <a:lnTo>
                    <a:pt x="1992" y="1072"/>
                  </a:lnTo>
                  <a:lnTo>
                    <a:pt x="1976" y="1072"/>
                  </a:lnTo>
                  <a:lnTo>
                    <a:pt x="2014" y="1045"/>
                  </a:lnTo>
                  <a:lnTo>
                    <a:pt x="1998" y="1093"/>
                  </a:lnTo>
                  <a:cubicBezTo>
                    <a:pt x="1998" y="1095"/>
                    <a:pt x="1997" y="1097"/>
                    <a:pt x="1996" y="1098"/>
                  </a:cubicBezTo>
                  <a:lnTo>
                    <a:pt x="1980" y="1130"/>
                  </a:lnTo>
                  <a:cubicBezTo>
                    <a:pt x="1978" y="1134"/>
                    <a:pt x="1976" y="1138"/>
                    <a:pt x="1973" y="1141"/>
                  </a:cubicBezTo>
                  <a:lnTo>
                    <a:pt x="1957" y="1157"/>
                  </a:lnTo>
                  <a:cubicBezTo>
                    <a:pt x="1949" y="1164"/>
                    <a:pt x="1939" y="1168"/>
                    <a:pt x="1928" y="1168"/>
                  </a:cubicBezTo>
                  <a:lnTo>
                    <a:pt x="1896" y="1168"/>
                  </a:lnTo>
                  <a:lnTo>
                    <a:pt x="1880" y="1168"/>
                  </a:lnTo>
                  <a:lnTo>
                    <a:pt x="1909" y="1157"/>
                  </a:lnTo>
                  <a:lnTo>
                    <a:pt x="1893" y="1173"/>
                  </a:lnTo>
                  <a:lnTo>
                    <a:pt x="1877" y="1189"/>
                  </a:lnTo>
                  <a:lnTo>
                    <a:pt x="1861" y="1205"/>
                  </a:lnTo>
                  <a:lnTo>
                    <a:pt x="1870" y="1189"/>
                  </a:lnTo>
                  <a:lnTo>
                    <a:pt x="1854" y="1237"/>
                  </a:lnTo>
                  <a:cubicBezTo>
                    <a:pt x="1849" y="1253"/>
                    <a:pt x="1834" y="1264"/>
                    <a:pt x="1816" y="1264"/>
                  </a:cubicBezTo>
                  <a:lnTo>
                    <a:pt x="1800" y="1264"/>
                  </a:lnTo>
                  <a:lnTo>
                    <a:pt x="1829" y="1253"/>
                  </a:lnTo>
                  <a:lnTo>
                    <a:pt x="1813" y="1269"/>
                  </a:lnTo>
                  <a:cubicBezTo>
                    <a:pt x="1810" y="1272"/>
                    <a:pt x="1806" y="1274"/>
                    <a:pt x="1802" y="1276"/>
                  </a:cubicBezTo>
                  <a:lnTo>
                    <a:pt x="1770" y="1292"/>
                  </a:lnTo>
                  <a:cubicBezTo>
                    <a:pt x="1765" y="1295"/>
                    <a:pt x="1759" y="1296"/>
                    <a:pt x="1752" y="1296"/>
                  </a:cubicBezTo>
                  <a:lnTo>
                    <a:pt x="1736" y="1296"/>
                  </a:lnTo>
                  <a:lnTo>
                    <a:pt x="1720" y="1296"/>
                  </a:lnTo>
                  <a:lnTo>
                    <a:pt x="1704" y="1296"/>
                  </a:lnTo>
                  <a:lnTo>
                    <a:pt x="1688" y="1296"/>
                  </a:lnTo>
                  <a:lnTo>
                    <a:pt x="1717" y="1285"/>
                  </a:lnTo>
                  <a:lnTo>
                    <a:pt x="1701" y="1301"/>
                  </a:lnTo>
                  <a:cubicBezTo>
                    <a:pt x="1693" y="1308"/>
                    <a:pt x="1683" y="1312"/>
                    <a:pt x="1672" y="1312"/>
                  </a:cubicBezTo>
                  <a:lnTo>
                    <a:pt x="1656" y="1312"/>
                  </a:lnTo>
                  <a:lnTo>
                    <a:pt x="1640" y="1312"/>
                  </a:lnTo>
                  <a:lnTo>
                    <a:pt x="1676" y="1290"/>
                  </a:lnTo>
                  <a:lnTo>
                    <a:pt x="1644" y="1354"/>
                  </a:lnTo>
                  <a:cubicBezTo>
                    <a:pt x="1637" y="1368"/>
                    <a:pt x="1624" y="1376"/>
                    <a:pt x="1608" y="1376"/>
                  </a:cubicBezTo>
                  <a:lnTo>
                    <a:pt x="1592" y="1376"/>
                  </a:lnTo>
                  <a:lnTo>
                    <a:pt x="1576" y="1376"/>
                  </a:lnTo>
                  <a:lnTo>
                    <a:pt x="1605" y="1365"/>
                  </a:lnTo>
                  <a:lnTo>
                    <a:pt x="1589" y="1381"/>
                  </a:lnTo>
                  <a:cubicBezTo>
                    <a:pt x="1581" y="1388"/>
                    <a:pt x="1571" y="1392"/>
                    <a:pt x="1560" y="1392"/>
                  </a:cubicBezTo>
                  <a:lnTo>
                    <a:pt x="1544" y="1392"/>
                  </a:lnTo>
                  <a:lnTo>
                    <a:pt x="1528" y="1392"/>
                  </a:lnTo>
                  <a:lnTo>
                    <a:pt x="1512" y="1392"/>
                  </a:lnTo>
                  <a:lnTo>
                    <a:pt x="1548" y="1370"/>
                  </a:lnTo>
                  <a:lnTo>
                    <a:pt x="1532" y="1402"/>
                  </a:lnTo>
                  <a:cubicBezTo>
                    <a:pt x="1528" y="1410"/>
                    <a:pt x="1522" y="1416"/>
                    <a:pt x="1514" y="1420"/>
                  </a:cubicBezTo>
                  <a:lnTo>
                    <a:pt x="1482" y="1436"/>
                  </a:lnTo>
                  <a:cubicBezTo>
                    <a:pt x="1477" y="1439"/>
                    <a:pt x="1471" y="1440"/>
                    <a:pt x="1464" y="1440"/>
                  </a:cubicBezTo>
                  <a:lnTo>
                    <a:pt x="1448" y="1440"/>
                  </a:lnTo>
                  <a:lnTo>
                    <a:pt x="1484" y="1418"/>
                  </a:lnTo>
                  <a:lnTo>
                    <a:pt x="1468" y="1450"/>
                  </a:lnTo>
                  <a:cubicBezTo>
                    <a:pt x="1466" y="1454"/>
                    <a:pt x="1464" y="1458"/>
                    <a:pt x="1461" y="1461"/>
                  </a:cubicBezTo>
                  <a:lnTo>
                    <a:pt x="1445" y="1477"/>
                  </a:lnTo>
                  <a:cubicBezTo>
                    <a:pt x="1437" y="1484"/>
                    <a:pt x="1427" y="1488"/>
                    <a:pt x="1416" y="1488"/>
                  </a:cubicBezTo>
                  <a:lnTo>
                    <a:pt x="1400" y="1488"/>
                  </a:lnTo>
                  <a:lnTo>
                    <a:pt x="1429" y="1477"/>
                  </a:lnTo>
                  <a:lnTo>
                    <a:pt x="1413" y="1493"/>
                  </a:lnTo>
                  <a:cubicBezTo>
                    <a:pt x="1405" y="1500"/>
                    <a:pt x="1395" y="1504"/>
                    <a:pt x="1384" y="1504"/>
                  </a:cubicBezTo>
                  <a:lnTo>
                    <a:pt x="1368" y="1504"/>
                  </a:lnTo>
                  <a:lnTo>
                    <a:pt x="1404" y="1482"/>
                  </a:lnTo>
                  <a:lnTo>
                    <a:pt x="1388" y="1514"/>
                  </a:lnTo>
                  <a:cubicBezTo>
                    <a:pt x="1381" y="1528"/>
                    <a:pt x="1368" y="1536"/>
                    <a:pt x="1352" y="1536"/>
                  </a:cubicBezTo>
                  <a:lnTo>
                    <a:pt x="1320" y="1536"/>
                  </a:lnTo>
                  <a:lnTo>
                    <a:pt x="1349" y="1525"/>
                  </a:lnTo>
                  <a:lnTo>
                    <a:pt x="1333" y="1541"/>
                  </a:lnTo>
                  <a:lnTo>
                    <a:pt x="1342" y="1525"/>
                  </a:lnTo>
                  <a:lnTo>
                    <a:pt x="1326" y="1573"/>
                  </a:lnTo>
                  <a:cubicBezTo>
                    <a:pt x="1324" y="1579"/>
                    <a:pt x="1321" y="1584"/>
                    <a:pt x="1317" y="1589"/>
                  </a:cubicBezTo>
                  <a:lnTo>
                    <a:pt x="1301" y="1605"/>
                  </a:lnTo>
                  <a:lnTo>
                    <a:pt x="1310" y="1589"/>
                  </a:lnTo>
                  <a:lnTo>
                    <a:pt x="1294" y="1637"/>
                  </a:lnTo>
                  <a:cubicBezTo>
                    <a:pt x="1289" y="1653"/>
                    <a:pt x="1274" y="1664"/>
                    <a:pt x="1256" y="1664"/>
                  </a:cubicBezTo>
                  <a:lnTo>
                    <a:pt x="1240" y="1664"/>
                  </a:lnTo>
                  <a:lnTo>
                    <a:pt x="1224" y="1664"/>
                  </a:lnTo>
                  <a:lnTo>
                    <a:pt x="1208" y="1664"/>
                  </a:lnTo>
                  <a:lnTo>
                    <a:pt x="1242" y="1647"/>
                  </a:lnTo>
                  <a:lnTo>
                    <a:pt x="1210" y="1695"/>
                  </a:lnTo>
                  <a:cubicBezTo>
                    <a:pt x="1202" y="1706"/>
                    <a:pt x="1190" y="1712"/>
                    <a:pt x="1176" y="1712"/>
                  </a:cubicBezTo>
                  <a:lnTo>
                    <a:pt x="1160" y="1712"/>
                  </a:lnTo>
                  <a:lnTo>
                    <a:pt x="1144" y="1712"/>
                  </a:lnTo>
                  <a:lnTo>
                    <a:pt x="1180" y="1690"/>
                  </a:lnTo>
                  <a:lnTo>
                    <a:pt x="1164" y="1722"/>
                  </a:lnTo>
                  <a:lnTo>
                    <a:pt x="1148" y="1754"/>
                  </a:lnTo>
                  <a:cubicBezTo>
                    <a:pt x="1141" y="1768"/>
                    <a:pt x="1128" y="1776"/>
                    <a:pt x="1112" y="1776"/>
                  </a:cubicBezTo>
                  <a:lnTo>
                    <a:pt x="1096" y="1776"/>
                  </a:lnTo>
                  <a:lnTo>
                    <a:pt x="1125" y="1765"/>
                  </a:lnTo>
                  <a:lnTo>
                    <a:pt x="1109" y="1781"/>
                  </a:lnTo>
                  <a:cubicBezTo>
                    <a:pt x="1101" y="1788"/>
                    <a:pt x="1091" y="1792"/>
                    <a:pt x="1080" y="1792"/>
                  </a:cubicBezTo>
                  <a:lnTo>
                    <a:pt x="1064" y="1792"/>
                  </a:lnTo>
                  <a:lnTo>
                    <a:pt x="1082" y="1788"/>
                  </a:lnTo>
                  <a:lnTo>
                    <a:pt x="1050" y="1804"/>
                  </a:lnTo>
                  <a:cubicBezTo>
                    <a:pt x="1045" y="1807"/>
                    <a:pt x="1039" y="1808"/>
                    <a:pt x="1032" y="1808"/>
                  </a:cubicBezTo>
                  <a:lnTo>
                    <a:pt x="1016" y="1808"/>
                  </a:lnTo>
                  <a:lnTo>
                    <a:pt x="1054" y="1781"/>
                  </a:lnTo>
                  <a:lnTo>
                    <a:pt x="1038" y="1829"/>
                  </a:lnTo>
                  <a:cubicBezTo>
                    <a:pt x="1038" y="1831"/>
                    <a:pt x="1037" y="1833"/>
                    <a:pt x="1036" y="1834"/>
                  </a:cubicBezTo>
                  <a:lnTo>
                    <a:pt x="1020" y="1866"/>
                  </a:lnTo>
                  <a:cubicBezTo>
                    <a:pt x="1013" y="1880"/>
                    <a:pt x="1000" y="1888"/>
                    <a:pt x="984" y="1888"/>
                  </a:cubicBezTo>
                  <a:lnTo>
                    <a:pt x="968" y="1888"/>
                  </a:lnTo>
                  <a:lnTo>
                    <a:pt x="997" y="1877"/>
                  </a:lnTo>
                  <a:lnTo>
                    <a:pt x="981" y="1893"/>
                  </a:lnTo>
                  <a:cubicBezTo>
                    <a:pt x="973" y="1900"/>
                    <a:pt x="963" y="1904"/>
                    <a:pt x="952" y="1904"/>
                  </a:cubicBezTo>
                  <a:lnTo>
                    <a:pt x="936" y="1904"/>
                  </a:lnTo>
                  <a:lnTo>
                    <a:pt x="920" y="1904"/>
                  </a:lnTo>
                  <a:lnTo>
                    <a:pt x="888" y="1904"/>
                  </a:lnTo>
                  <a:lnTo>
                    <a:pt x="917" y="1893"/>
                  </a:lnTo>
                  <a:lnTo>
                    <a:pt x="901" y="1909"/>
                  </a:lnTo>
                  <a:lnTo>
                    <a:pt x="885" y="1925"/>
                  </a:lnTo>
                  <a:lnTo>
                    <a:pt x="869" y="1941"/>
                  </a:lnTo>
                  <a:cubicBezTo>
                    <a:pt x="861" y="1948"/>
                    <a:pt x="851" y="1952"/>
                    <a:pt x="840" y="1952"/>
                  </a:cubicBezTo>
                  <a:lnTo>
                    <a:pt x="824" y="1952"/>
                  </a:lnTo>
                  <a:lnTo>
                    <a:pt x="808" y="1952"/>
                  </a:lnTo>
                  <a:lnTo>
                    <a:pt x="792" y="1952"/>
                  </a:lnTo>
                  <a:lnTo>
                    <a:pt x="776" y="1952"/>
                  </a:lnTo>
                  <a:lnTo>
                    <a:pt x="810" y="1935"/>
                  </a:lnTo>
                  <a:lnTo>
                    <a:pt x="778" y="1983"/>
                  </a:lnTo>
                  <a:cubicBezTo>
                    <a:pt x="770" y="1994"/>
                    <a:pt x="758" y="2000"/>
                    <a:pt x="744" y="2000"/>
                  </a:cubicBezTo>
                  <a:lnTo>
                    <a:pt x="728" y="2000"/>
                  </a:lnTo>
                  <a:lnTo>
                    <a:pt x="757" y="1989"/>
                  </a:lnTo>
                  <a:lnTo>
                    <a:pt x="741" y="2005"/>
                  </a:lnTo>
                  <a:lnTo>
                    <a:pt x="748" y="1994"/>
                  </a:lnTo>
                  <a:lnTo>
                    <a:pt x="732" y="2026"/>
                  </a:lnTo>
                  <a:cubicBezTo>
                    <a:pt x="725" y="2040"/>
                    <a:pt x="712" y="2048"/>
                    <a:pt x="696" y="2048"/>
                  </a:cubicBezTo>
                  <a:lnTo>
                    <a:pt x="680" y="2048"/>
                  </a:lnTo>
                  <a:lnTo>
                    <a:pt x="709" y="2037"/>
                  </a:lnTo>
                  <a:lnTo>
                    <a:pt x="693" y="2053"/>
                  </a:lnTo>
                  <a:lnTo>
                    <a:pt x="677" y="2069"/>
                  </a:lnTo>
                  <a:lnTo>
                    <a:pt x="661" y="2085"/>
                  </a:lnTo>
                  <a:cubicBezTo>
                    <a:pt x="658" y="2088"/>
                    <a:pt x="654" y="2090"/>
                    <a:pt x="650" y="2092"/>
                  </a:cubicBezTo>
                  <a:lnTo>
                    <a:pt x="618" y="2108"/>
                  </a:lnTo>
                  <a:lnTo>
                    <a:pt x="629" y="2101"/>
                  </a:lnTo>
                  <a:lnTo>
                    <a:pt x="613" y="2117"/>
                  </a:lnTo>
                  <a:cubicBezTo>
                    <a:pt x="605" y="2124"/>
                    <a:pt x="595" y="2128"/>
                    <a:pt x="584" y="2128"/>
                  </a:cubicBezTo>
                  <a:lnTo>
                    <a:pt x="568" y="2128"/>
                  </a:lnTo>
                  <a:lnTo>
                    <a:pt x="597" y="2117"/>
                  </a:lnTo>
                  <a:lnTo>
                    <a:pt x="581" y="2133"/>
                  </a:lnTo>
                  <a:lnTo>
                    <a:pt x="565" y="2149"/>
                  </a:lnTo>
                  <a:lnTo>
                    <a:pt x="549" y="2165"/>
                  </a:lnTo>
                  <a:cubicBezTo>
                    <a:pt x="541" y="2172"/>
                    <a:pt x="531" y="2176"/>
                    <a:pt x="520" y="2176"/>
                  </a:cubicBezTo>
                  <a:lnTo>
                    <a:pt x="504" y="2176"/>
                  </a:lnTo>
                  <a:lnTo>
                    <a:pt x="533" y="2165"/>
                  </a:lnTo>
                  <a:lnTo>
                    <a:pt x="517" y="2181"/>
                  </a:lnTo>
                  <a:cubicBezTo>
                    <a:pt x="509" y="2188"/>
                    <a:pt x="499" y="2192"/>
                    <a:pt x="488" y="2192"/>
                  </a:cubicBezTo>
                  <a:lnTo>
                    <a:pt x="456" y="2192"/>
                  </a:lnTo>
                  <a:lnTo>
                    <a:pt x="440" y="2192"/>
                  </a:lnTo>
                  <a:lnTo>
                    <a:pt x="469" y="2181"/>
                  </a:lnTo>
                  <a:lnTo>
                    <a:pt x="453" y="2197"/>
                  </a:lnTo>
                  <a:cubicBezTo>
                    <a:pt x="445" y="2204"/>
                    <a:pt x="435" y="2208"/>
                    <a:pt x="424" y="2208"/>
                  </a:cubicBezTo>
                  <a:lnTo>
                    <a:pt x="408" y="2208"/>
                  </a:lnTo>
                  <a:lnTo>
                    <a:pt x="444" y="2186"/>
                  </a:lnTo>
                  <a:lnTo>
                    <a:pt x="428" y="2218"/>
                  </a:lnTo>
                  <a:cubicBezTo>
                    <a:pt x="421" y="2232"/>
                    <a:pt x="408" y="2240"/>
                    <a:pt x="392" y="2240"/>
                  </a:cubicBezTo>
                  <a:lnTo>
                    <a:pt x="376" y="2240"/>
                  </a:lnTo>
                  <a:lnTo>
                    <a:pt x="405" y="2229"/>
                  </a:lnTo>
                  <a:lnTo>
                    <a:pt x="389" y="2245"/>
                  </a:lnTo>
                  <a:lnTo>
                    <a:pt x="373" y="2261"/>
                  </a:lnTo>
                  <a:cubicBezTo>
                    <a:pt x="365" y="2268"/>
                    <a:pt x="355" y="2272"/>
                    <a:pt x="344" y="2272"/>
                  </a:cubicBezTo>
                  <a:lnTo>
                    <a:pt x="312" y="2272"/>
                  </a:lnTo>
                  <a:lnTo>
                    <a:pt x="341" y="2261"/>
                  </a:lnTo>
                  <a:lnTo>
                    <a:pt x="325" y="2277"/>
                  </a:lnTo>
                  <a:cubicBezTo>
                    <a:pt x="317" y="2284"/>
                    <a:pt x="307" y="2288"/>
                    <a:pt x="296" y="2288"/>
                  </a:cubicBezTo>
                  <a:lnTo>
                    <a:pt x="280" y="2288"/>
                  </a:lnTo>
                  <a:lnTo>
                    <a:pt x="264" y="2288"/>
                  </a:lnTo>
                  <a:lnTo>
                    <a:pt x="248" y="2288"/>
                  </a:lnTo>
                  <a:lnTo>
                    <a:pt x="277" y="2277"/>
                  </a:lnTo>
                  <a:lnTo>
                    <a:pt x="261" y="2293"/>
                  </a:lnTo>
                  <a:cubicBezTo>
                    <a:pt x="253" y="2300"/>
                    <a:pt x="243" y="2304"/>
                    <a:pt x="232" y="2304"/>
                  </a:cubicBezTo>
                  <a:lnTo>
                    <a:pt x="216" y="2304"/>
                  </a:lnTo>
                  <a:lnTo>
                    <a:pt x="200" y="2304"/>
                  </a:lnTo>
                  <a:lnTo>
                    <a:pt x="168" y="2304"/>
                  </a:lnTo>
                  <a:lnTo>
                    <a:pt x="197" y="2293"/>
                  </a:lnTo>
                  <a:lnTo>
                    <a:pt x="181" y="2309"/>
                  </a:lnTo>
                  <a:cubicBezTo>
                    <a:pt x="173" y="2316"/>
                    <a:pt x="163" y="2320"/>
                    <a:pt x="152" y="2320"/>
                  </a:cubicBezTo>
                  <a:lnTo>
                    <a:pt x="136" y="2320"/>
                  </a:lnTo>
                  <a:lnTo>
                    <a:pt x="165" y="2309"/>
                  </a:lnTo>
                  <a:lnTo>
                    <a:pt x="149" y="2325"/>
                  </a:lnTo>
                  <a:lnTo>
                    <a:pt x="133" y="2341"/>
                  </a:lnTo>
                  <a:lnTo>
                    <a:pt x="117" y="2357"/>
                  </a:lnTo>
                  <a:cubicBezTo>
                    <a:pt x="109" y="2364"/>
                    <a:pt x="99" y="2368"/>
                    <a:pt x="88" y="2368"/>
                  </a:cubicBezTo>
                  <a:lnTo>
                    <a:pt x="72" y="2368"/>
                  </a:lnTo>
                  <a:lnTo>
                    <a:pt x="40" y="2368"/>
                  </a:lnTo>
                  <a:cubicBezTo>
                    <a:pt x="18" y="2368"/>
                    <a:pt x="0" y="2351"/>
                    <a:pt x="0" y="2328"/>
                  </a:cubicBezTo>
                  <a:cubicBezTo>
                    <a:pt x="0" y="2306"/>
                    <a:pt x="18" y="2288"/>
                    <a:pt x="40" y="2288"/>
                  </a:cubicBezTo>
                  <a:close/>
                </a:path>
              </a:pathLst>
            </a:custGeom>
            <a:grpFill/>
            <a:ln w="4763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2" name="Freeform 14">
              <a:extLst>
                <a:ext uri="{FF2B5EF4-FFF2-40B4-BE49-F238E27FC236}">
                  <a16:creationId xmlns:a16="http://schemas.microsoft.com/office/drawing/2014/main" id="{F2E7307E-52B8-42F0-90EA-6D119540C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551" y="1935163"/>
              <a:ext cx="635416" cy="442913"/>
            </a:xfrm>
            <a:custGeom>
              <a:avLst/>
              <a:gdLst>
                <a:gd name="T0" fmla="*/ 58 w 2421"/>
                <a:gd name="T1" fmla="*/ 1287 h 1414"/>
                <a:gd name="T2" fmla="*/ 122 w 2421"/>
                <a:gd name="T3" fmla="*/ 1223 h 1414"/>
                <a:gd name="T4" fmla="*/ 237 w 2421"/>
                <a:gd name="T5" fmla="*/ 1168 h 1414"/>
                <a:gd name="T6" fmla="*/ 301 w 2421"/>
                <a:gd name="T7" fmla="*/ 1120 h 1414"/>
                <a:gd name="T8" fmla="*/ 413 w 2421"/>
                <a:gd name="T9" fmla="*/ 1120 h 1414"/>
                <a:gd name="T10" fmla="*/ 493 w 2421"/>
                <a:gd name="T11" fmla="*/ 1088 h 1414"/>
                <a:gd name="T12" fmla="*/ 589 w 2421"/>
                <a:gd name="T13" fmla="*/ 1088 h 1414"/>
                <a:gd name="T14" fmla="*/ 646 w 2421"/>
                <a:gd name="T15" fmla="*/ 993 h 1414"/>
                <a:gd name="T16" fmla="*/ 733 w 2421"/>
                <a:gd name="T17" fmla="*/ 864 h 1414"/>
                <a:gd name="T18" fmla="*/ 845 w 2421"/>
                <a:gd name="T19" fmla="*/ 864 h 1414"/>
                <a:gd name="T20" fmla="*/ 925 w 2421"/>
                <a:gd name="T21" fmla="*/ 768 h 1414"/>
                <a:gd name="T22" fmla="*/ 989 w 2421"/>
                <a:gd name="T23" fmla="*/ 720 h 1414"/>
                <a:gd name="T24" fmla="*/ 1018 w 2421"/>
                <a:gd name="T25" fmla="*/ 615 h 1414"/>
                <a:gd name="T26" fmla="*/ 1101 w 2421"/>
                <a:gd name="T27" fmla="*/ 544 h 1414"/>
                <a:gd name="T28" fmla="*/ 1213 w 2421"/>
                <a:gd name="T29" fmla="*/ 544 h 1414"/>
                <a:gd name="T30" fmla="*/ 1277 w 2421"/>
                <a:gd name="T31" fmla="*/ 480 h 1414"/>
                <a:gd name="T32" fmla="*/ 1389 w 2421"/>
                <a:gd name="T33" fmla="*/ 480 h 1414"/>
                <a:gd name="T34" fmla="*/ 1453 w 2421"/>
                <a:gd name="T35" fmla="*/ 416 h 1414"/>
                <a:gd name="T36" fmla="*/ 1565 w 2421"/>
                <a:gd name="T37" fmla="*/ 416 h 1414"/>
                <a:gd name="T38" fmla="*/ 1677 w 2421"/>
                <a:gd name="T39" fmla="*/ 416 h 1414"/>
                <a:gd name="T40" fmla="*/ 1741 w 2421"/>
                <a:gd name="T41" fmla="*/ 352 h 1414"/>
                <a:gd name="T42" fmla="*/ 1821 w 2421"/>
                <a:gd name="T43" fmla="*/ 272 h 1414"/>
                <a:gd name="T44" fmla="*/ 1885 w 2421"/>
                <a:gd name="T45" fmla="*/ 192 h 1414"/>
                <a:gd name="T46" fmla="*/ 1942 w 2421"/>
                <a:gd name="T47" fmla="*/ 226 h 1414"/>
                <a:gd name="T48" fmla="*/ 2077 w 2421"/>
                <a:gd name="T49" fmla="*/ 96 h 1414"/>
                <a:gd name="T50" fmla="*/ 2118 w 2421"/>
                <a:gd name="T51" fmla="*/ 34 h 1414"/>
                <a:gd name="T52" fmla="*/ 2253 w 2421"/>
                <a:gd name="T53" fmla="*/ 0 h 1414"/>
                <a:gd name="T54" fmla="*/ 2365 w 2421"/>
                <a:gd name="T55" fmla="*/ 0 h 1414"/>
                <a:gd name="T56" fmla="*/ 2317 w 2421"/>
                <a:gd name="T57" fmla="*/ 80 h 1414"/>
                <a:gd name="T58" fmla="*/ 2221 w 2421"/>
                <a:gd name="T59" fmla="*/ 80 h 1414"/>
                <a:gd name="T60" fmla="*/ 2141 w 2421"/>
                <a:gd name="T61" fmla="*/ 176 h 1414"/>
                <a:gd name="T62" fmla="*/ 2029 w 2421"/>
                <a:gd name="T63" fmla="*/ 176 h 1414"/>
                <a:gd name="T64" fmla="*/ 1965 w 2421"/>
                <a:gd name="T65" fmla="*/ 272 h 1414"/>
                <a:gd name="T66" fmla="*/ 1909 w 2421"/>
                <a:gd name="T67" fmla="*/ 320 h 1414"/>
                <a:gd name="T68" fmla="*/ 1789 w 2421"/>
                <a:gd name="T69" fmla="*/ 352 h 1414"/>
                <a:gd name="T70" fmla="*/ 1764 w 2421"/>
                <a:gd name="T71" fmla="*/ 402 h 1414"/>
                <a:gd name="T72" fmla="*/ 1645 w 2421"/>
                <a:gd name="T73" fmla="*/ 496 h 1414"/>
                <a:gd name="T74" fmla="*/ 1533 w 2421"/>
                <a:gd name="T75" fmla="*/ 496 h 1414"/>
                <a:gd name="T76" fmla="*/ 1421 w 2421"/>
                <a:gd name="T77" fmla="*/ 496 h 1414"/>
                <a:gd name="T78" fmla="*/ 1357 w 2421"/>
                <a:gd name="T79" fmla="*/ 560 h 1414"/>
                <a:gd name="T80" fmla="*/ 1300 w 2421"/>
                <a:gd name="T81" fmla="*/ 594 h 1414"/>
                <a:gd name="T82" fmla="*/ 1165 w 2421"/>
                <a:gd name="T83" fmla="*/ 624 h 1414"/>
                <a:gd name="T84" fmla="*/ 1123 w 2421"/>
                <a:gd name="T85" fmla="*/ 597 h 1414"/>
                <a:gd name="T86" fmla="*/ 1021 w 2421"/>
                <a:gd name="T87" fmla="*/ 736 h 1414"/>
                <a:gd name="T88" fmla="*/ 957 w 2421"/>
                <a:gd name="T89" fmla="*/ 800 h 1414"/>
                <a:gd name="T90" fmla="*/ 877 w 2421"/>
                <a:gd name="T91" fmla="*/ 848 h 1414"/>
                <a:gd name="T92" fmla="*/ 813 w 2421"/>
                <a:gd name="T93" fmla="*/ 944 h 1414"/>
                <a:gd name="T94" fmla="*/ 755 w 2421"/>
                <a:gd name="T95" fmla="*/ 965 h 1414"/>
                <a:gd name="T96" fmla="*/ 691 w 2421"/>
                <a:gd name="T97" fmla="*/ 1141 h 1414"/>
                <a:gd name="T98" fmla="*/ 557 w 2421"/>
                <a:gd name="T99" fmla="*/ 1168 h 1414"/>
                <a:gd name="T100" fmla="*/ 445 w 2421"/>
                <a:gd name="T101" fmla="*/ 1168 h 1414"/>
                <a:gd name="T102" fmla="*/ 381 w 2421"/>
                <a:gd name="T103" fmla="*/ 1200 h 1414"/>
                <a:gd name="T104" fmla="*/ 269 w 2421"/>
                <a:gd name="T105" fmla="*/ 1200 h 1414"/>
                <a:gd name="T106" fmla="*/ 205 w 2421"/>
                <a:gd name="T107" fmla="*/ 1248 h 1414"/>
                <a:gd name="T108" fmla="*/ 141 w 2421"/>
                <a:gd name="T109" fmla="*/ 1312 h 1414"/>
                <a:gd name="T110" fmla="*/ 77 w 2421"/>
                <a:gd name="T111" fmla="*/ 1344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21" h="1414">
                  <a:moveTo>
                    <a:pt x="10" y="1351"/>
                  </a:moveTo>
                  <a:lnTo>
                    <a:pt x="26" y="1319"/>
                  </a:lnTo>
                  <a:lnTo>
                    <a:pt x="42" y="1287"/>
                  </a:lnTo>
                  <a:cubicBezTo>
                    <a:pt x="48" y="1273"/>
                    <a:pt x="62" y="1264"/>
                    <a:pt x="77" y="1264"/>
                  </a:cubicBezTo>
                  <a:lnTo>
                    <a:pt x="93" y="1264"/>
                  </a:lnTo>
                  <a:lnTo>
                    <a:pt x="58" y="1287"/>
                  </a:lnTo>
                  <a:lnTo>
                    <a:pt x="74" y="1255"/>
                  </a:lnTo>
                  <a:cubicBezTo>
                    <a:pt x="80" y="1241"/>
                    <a:pt x="94" y="1232"/>
                    <a:pt x="109" y="1232"/>
                  </a:cubicBezTo>
                  <a:lnTo>
                    <a:pt x="125" y="1232"/>
                  </a:lnTo>
                  <a:lnTo>
                    <a:pt x="141" y="1232"/>
                  </a:lnTo>
                  <a:lnTo>
                    <a:pt x="106" y="1255"/>
                  </a:lnTo>
                  <a:lnTo>
                    <a:pt x="122" y="1223"/>
                  </a:lnTo>
                  <a:cubicBezTo>
                    <a:pt x="124" y="1219"/>
                    <a:pt x="126" y="1215"/>
                    <a:pt x="129" y="1212"/>
                  </a:cubicBezTo>
                  <a:lnTo>
                    <a:pt x="161" y="1180"/>
                  </a:lnTo>
                  <a:cubicBezTo>
                    <a:pt x="169" y="1173"/>
                    <a:pt x="179" y="1168"/>
                    <a:pt x="189" y="1168"/>
                  </a:cubicBezTo>
                  <a:lnTo>
                    <a:pt x="205" y="1168"/>
                  </a:lnTo>
                  <a:lnTo>
                    <a:pt x="221" y="1168"/>
                  </a:lnTo>
                  <a:lnTo>
                    <a:pt x="237" y="1168"/>
                  </a:lnTo>
                  <a:lnTo>
                    <a:pt x="253" y="1168"/>
                  </a:lnTo>
                  <a:lnTo>
                    <a:pt x="216" y="1196"/>
                  </a:lnTo>
                  <a:lnTo>
                    <a:pt x="232" y="1148"/>
                  </a:lnTo>
                  <a:cubicBezTo>
                    <a:pt x="237" y="1131"/>
                    <a:pt x="252" y="1120"/>
                    <a:pt x="269" y="1120"/>
                  </a:cubicBezTo>
                  <a:lnTo>
                    <a:pt x="285" y="1120"/>
                  </a:lnTo>
                  <a:lnTo>
                    <a:pt x="301" y="1120"/>
                  </a:lnTo>
                  <a:lnTo>
                    <a:pt x="333" y="1120"/>
                  </a:lnTo>
                  <a:lnTo>
                    <a:pt x="349" y="1120"/>
                  </a:lnTo>
                  <a:lnTo>
                    <a:pt x="365" y="1120"/>
                  </a:lnTo>
                  <a:lnTo>
                    <a:pt x="381" y="1120"/>
                  </a:lnTo>
                  <a:lnTo>
                    <a:pt x="397" y="1120"/>
                  </a:lnTo>
                  <a:lnTo>
                    <a:pt x="413" y="1120"/>
                  </a:lnTo>
                  <a:lnTo>
                    <a:pt x="378" y="1143"/>
                  </a:lnTo>
                  <a:lnTo>
                    <a:pt x="394" y="1111"/>
                  </a:lnTo>
                  <a:cubicBezTo>
                    <a:pt x="400" y="1097"/>
                    <a:pt x="414" y="1088"/>
                    <a:pt x="429" y="1088"/>
                  </a:cubicBezTo>
                  <a:lnTo>
                    <a:pt x="445" y="1088"/>
                  </a:lnTo>
                  <a:lnTo>
                    <a:pt x="477" y="1088"/>
                  </a:lnTo>
                  <a:lnTo>
                    <a:pt x="493" y="1088"/>
                  </a:lnTo>
                  <a:lnTo>
                    <a:pt x="509" y="1088"/>
                  </a:lnTo>
                  <a:lnTo>
                    <a:pt x="525" y="1088"/>
                  </a:lnTo>
                  <a:lnTo>
                    <a:pt x="541" y="1088"/>
                  </a:lnTo>
                  <a:lnTo>
                    <a:pt x="557" y="1088"/>
                  </a:lnTo>
                  <a:lnTo>
                    <a:pt x="573" y="1088"/>
                  </a:lnTo>
                  <a:lnTo>
                    <a:pt x="589" y="1088"/>
                  </a:lnTo>
                  <a:lnTo>
                    <a:pt x="621" y="1088"/>
                  </a:lnTo>
                  <a:lnTo>
                    <a:pt x="637" y="1088"/>
                  </a:lnTo>
                  <a:lnTo>
                    <a:pt x="653" y="1088"/>
                  </a:lnTo>
                  <a:lnTo>
                    <a:pt x="616" y="1116"/>
                  </a:lnTo>
                  <a:lnTo>
                    <a:pt x="632" y="1068"/>
                  </a:lnTo>
                  <a:lnTo>
                    <a:pt x="646" y="993"/>
                  </a:lnTo>
                  <a:cubicBezTo>
                    <a:pt x="650" y="974"/>
                    <a:pt x="666" y="960"/>
                    <a:pt x="685" y="960"/>
                  </a:cubicBezTo>
                  <a:lnTo>
                    <a:pt x="701" y="960"/>
                  </a:lnTo>
                  <a:lnTo>
                    <a:pt x="664" y="988"/>
                  </a:lnTo>
                  <a:lnTo>
                    <a:pt x="680" y="940"/>
                  </a:lnTo>
                  <a:lnTo>
                    <a:pt x="696" y="892"/>
                  </a:lnTo>
                  <a:cubicBezTo>
                    <a:pt x="701" y="875"/>
                    <a:pt x="716" y="864"/>
                    <a:pt x="733" y="864"/>
                  </a:cubicBezTo>
                  <a:lnTo>
                    <a:pt x="765" y="864"/>
                  </a:lnTo>
                  <a:lnTo>
                    <a:pt x="781" y="864"/>
                  </a:lnTo>
                  <a:lnTo>
                    <a:pt x="797" y="864"/>
                  </a:lnTo>
                  <a:lnTo>
                    <a:pt x="813" y="864"/>
                  </a:lnTo>
                  <a:lnTo>
                    <a:pt x="829" y="864"/>
                  </a:lnTo>
                  <a:lnTo>
                    <a:pt x="845" y="864"/>
                  </a:lnTo>
                  <a:lnTo>
                    <a:pt x="808" y="892"/>
                  </a:lnTo>
                  <a:lnTo>
                    <a:pt x="824" y="844"/>
                  </a:lnTo>
                  <a:lnTo>
                    <a:pt x="840" y="796"/>
                  </a:lnTo>
                  <a:cubicBezTo>
                    <a:pt x="845" y="779"/>
                    <a:pt x="860" y="768"/>
                    <a:pt x="877" y="768"/>
                  </a:cubicBezTo>
                  <a:lnTo>
                    <a:pt x="909" y="768"/>
                  </a:lnTo>
                  <a:lnTo>
                    <a:pt x="925" y="768"/>
                  </a:lnTo>
                  <a:lnTo>
                    <a:pt x="941" y="768"/>
                  </a:lnTo>
                  <a:lnTo>
                    <a:pt x="904" y="796"/>
                  </a:lnTo>
                  <a:lnTo>
                    <a:pt x="920" y="748"/>
                  </a:lnTo>
                  <a:cubicBezTo>
                    <a:pt x="925" y="731"/>
                    <a:pt x="940" y="720"/>
                    <a:pt x="957" y="720"/>
                  </a:cubicBezTo>
                  <a:lnTo>
                    <a:pt x="973" y="720"/>
                  </a:lnTo>
                  <a:lnTo>
                    <a:pt x="989" y="720"/>
                  </a:lnTo>
                  <a:lnTo>
                    <a:pt x="951" y="751"/>
                  </a:lnTo>
                  <a:lnTo>
                    <a:pt x="967" y="687"/>
                  </a:lnTo>
                  <a:cubicBezTo>
                    <a:pt x="971" y="669"/>
                    <a:pt x="987" y="656"/>
                    <a:pt x="1005" y="656"/>
                  </a:cubicBezTo>
                  <a:lnTo>
                    <a:pt x="1021" y="656"/>
                  </a:lnTo>
                  <a:lnTo>
                    <a:pt x="986" y="679"/>
                  </a:lnTo>
                  <a:lnTo>
                    <a:pt x="1018" y="615"/>
                  </a:lnTo>
                  <a:cubicBezTo>
                    <a:pt x="1024" y="601"/>
                    <a:pt x="1038" y="592"/>
                    <a:pt x="1053" y="592"/>
                  </a:cubicBezTo>
                  <a:lnTo>
                    <a:pt x="1069" y="592"/>
                  </a:lnTo>
                  <a:lnTo>
                    <a:pt x="1032" y="620"/>
                  </a:lnTo>
                  <a:lnTo>
                    <a:pt x="1048" y="572"/>
                  </a:lnTo>
                  <a:cubicBezTo>
                    <a:pt x="1053" y="555"/>
                    <a:pt x="1068" y="544"/>
                    <a:pt x="1085" y="544"/>
                  </a:cubicBezTo>
                  <a:lnTo>
                    <a:pt x="1101" y="544"/>
                  </a:lnTo>
                  <a:lnTo>
                    <a:pt x="1117" y="544"/>
                  </a:lnTo>
                  <a:lnTo>
                    <a:pt x="1133" y="544"/>
                  </a:lnTo>
                  <a:lnTo>
                    <a:pt x="1149" y="544"/>
                  </a:lnTo>
                  <a:lnTo>
                    <a:pt x="1165" y="544"/>
                  </a:lnTo>
                  <a:lnTo>
                    <a:pt x="1197" y="544"/>
                  </a:lnTo>
                  <a:lnTo>
                    <a:pt x="1213" y="544"/>
                  </a:lnTo>
                  <a:lnTo>
                    <a:pt x="1229" y="544"/>
                  </a:lnTo>
                  <a:lnTo>
                    <a:pt x="1245" y="544"/>
                  </a:lnTo>
                  <a:lnTo>
                    <a:pt x="1261" y="544"/>
                  </a:lnTo>
                  <a:lnTo>
                    <a:pt x="1223" y="575"/>
                  </a:lnTo>
                  <a:lnTo>
                    <a:pt x="1239" y="511"/>
                  </a:lnTo>
                  <a:cubicBezTo>
                    <a:pt x="1243" y="493"/>
                    <a:pt x="1259" y="480"/>
                    <a:pt x="1277" y="480"/>
                  </a:cubicBezTo>
                  <a:lnTo>
                    <a:pt x="1293" y="480"/>
                  </a:lnTo>
                  <a:lnTo>
                    <a:pt x="1309" y="480"/>
                  </a:lnTo>
                  <a:lnTo>
                    <a:pt x="1341" y="480"/>
                  </a:lnTo>
                  <a:lnTo>
                    <a:pt x="1357" y="480"/>
                  </a:lnTo>
                  <a:lnTo>
                    <a:pt x="1373" y="480"/>
                  </a:lnTo>
                  <a:lnTo>
                    <a:pt x="1389" y="480"/>
                  </a:lnTo>
                  <a:lnTo>
                    <a:pt x="1351" y="511"/>
                  </a:lnTo>
                  <a:lnTo>
                    <a:pt x="1367" y="447"/>
                  </a:lnTo>
                  <a:cubicBezTo>
                    <a:pt x="1371" y="429"/>
                    <a:pt x="1387" y="416"/>
                    <a:pt x="1405" y="416"/>
                  </a:cubicBezTo>
                  <a:lnTo>
                    <a:pt x="1421" y="416"/>
                  </a:lnTo>
                  <a:lnTo>
                    <a:pt x="1437" y="416"/>
                  </a:lnTo>
                  <a:lnTo>
                    <a:pt x="1453" y="416"/>
                  </a:lnTo>
                  <a:lnTo>
                    <a:pt x="1485" y="416"/>
                  </a:lnTo>
                  <a:lnTo>
                    <a:pt x="1501" y="416"/>
                  </a:lnTo>
                  <a:lnTo>
                    <a:pt x="1517" y="416"/>
                  </a:lnTo>
                  <a:lnTo>
                    <a:pt x="1533" y="416"/>
                  </a:lnTo>
                  <a:lnTo>
                    <a:pt x="1549" y="416"/>
                  </a:lnTo>
                  <a:lnTo>
                    <a:pt x="1565" y="416"/>
                  </a:lnTo>
                  <a:lnTo>
                    <a:pt x="1581" y="416"/>
                  </a:lnTo>
                  <a:lnTo>
                    <a:pt x="1597" y="416"/>
                  </a:lnTo>
                  <a:lnTo>
                    <a:pt x="1629" y="416"/>
                  </a:lnTo>
                  <a:lnTo>
                    <a:pt x="1645" y="416"/>
                  </a:lnTo>
                  <a:lnTo>
                    <a:pt x="1661" y="416"/>
                  </a:lnTo>
                  <a:lnTo>
                    <a:pt x="1677" y="416"/>
                  </a:lnTo>
                  <a:lnTo>
                    <a:pt x="1693" y="416"/>
                  </a:lnTo>
                  <a:lnTo>
                    <a:pt x="1709" y="416"/>
                  </a:lnTo>
                  <a:lnTo>
                    <a:pt x="1671" y="447"/>
                  </a:lnTo>
                  <a:lnTo>
                    <a:pt x="1687" y="383"/>
                  </a:lnTo>
                  <a:cubicBezTo>
                    <a:pt x="1691" y="365"/>
                    <a:pt x="1707" y="352"/>
                    <a:pt x="1725" y="352"/>
                  </a:cubicBezTo>
                  <a:lnTo>
                    <a:pt x="1741" y="352"/>
                  </a:lnTo>
                  <a:lnTo>
                    <a:pt x="1704" y="378"/>
                  </a:lnTo>
                  <a:lnTo>
                    <a:pt x="1736" y="298"/>
                  </a:lnTo>
                  <a:cubicBezTo>
                    <a:pt x="1742" y="282"/>
                    <a:pt x="1757" y="272"/>
                    <a:pt x="1773" y="272"/>
                  </a:cubicBezTo>
                  <a:lnTo>
                    <a:pt x="1789" y="272"/>
                  </a:lnTo>
                  <a:lnTo>
                    <a:pt x="1805" y="272"/>
                  </a:lnTo>
                  <a:lnTo>
                    <a:pt x="1821" y="272"/>
                  </a:lnTo>
                  <a:lnTo>
                    <a:pt x="1837" y="272"/>
                  </a:lnTo>
                  <a:lnTo>
                    <a:pt x="1853" y="272"/>
                  </a:lnTo>
                  <a:lnTo>
                    <a:pt x="1869" y="272"/>
                  </a:lnTo>
                  <a:lnTo>
                    <a:pt x="1830" y="305"/>
                  </a:lnTo>
                  <a:lnTo>
                    <a:pt x="1846" y="225"/>
                  </a:lnTo>
                  <a:cubicBezTo>
                    <a:pt x="1850" y="206"/>
                    <a:pt x="1866" y="192"/>
                    <a:pt x="1885" y="192"/>
                  </a:cubicBezTo>
                  <a:lnTo>
                    <a:pt x="1917" y="192"/>
                  </a:lnTo>
                  <a:lnTo>
                    <a:pt x="1933" y="192"/>
                  </a:lnTo>
                  <a:lnTo>
                    <a:pt x="1949" y="192"/>
                  </a:lnTo>
                  <a:lnTo>
                    <a:pt x="1965" y="192"/>
                  </a:lnTo>
                  <a:lnTo>
                    <a:pt x="1981" y="192"/>
                  </a:lnTo>
                  <a:lnTo>
                    <a:pt x="1942" y="226"/>
                  </a:lnTo>
                  <a:lnTo>
                    <a:pt x="1958" y="130"/>
                  </a:lnTo>
                  <a:cubicBezTo>
                    <a:pt x="1961" y="111"/>
                    <a:pt x="1978" y="96"/>
                    <a:pt x="1997" y="96"/>
                  </a:cubicBezTo>
                  <a:lnTo>
                    <a:pt x="2013" y="96"/>
                  </a:lnTo>
                  <a:lnTo>
                    <a:pt x="2029" y="96"/>
                  </a:lnTo>
                  <a:lnTo>
                    <a:pt x="2061" y="96"/>
                  </a:lnTo>
                  <a:lnTo>
                    <a:pt x="2077" y="96"/>
                  </a:lnTo>
                  <a:lnTo>
                    <a:pt x="2093" y="96"/>
                  </a:lnTo>
                  <a:lnTo>
                    <a:pt x="2109" y="96"/>
                  </a:lnTo>
                  <a:lnTo>
                    <a:pt x="2125" y="96"/>
                  </a:lnTo>
                  <a:lnTo>
                    <a:pt x="2141" y="96"/>
                  </a:lnTo>
                  <a:lnTo>
                    <a:pt x="2102" y="130"/>
                  </a:lnTo>
                  <a:lnTo>
                    <a:pt x="2118" y="34"/>
                  </a:lnTo>
                  <a:cubicBezTo>
                    <a:pt x="2121" y="15"/>
                    <a:pt x="2138" y="0"/>
                    <a:pt x="2157" y="0"/>
                  </a:cubicBezTo>
                  <a:lnTo>
                    <a:pt x="2173" y="0"/>
                  </a:lnTo>
                  <a:lnTo>
                    <a:pt x="2205" y="0"/>
                  </a:lnTo>
                  <a:lnTo>
                    <a:pt x="2221" y="0"/>
                  </a:lnTo>
                  <a:lnTo>
                    <a:pt x="2237" y="0"/>
                  </a:lnTo>
                  <a:lnTo>
                    <a:pt x="2253" y="0"/>
                  </a:lnTo>
                  <a:lnTo>
                    <a:pt x="2269" y="0"/>
                  </a:lnTo>
                  <a:lnTo>
                    <a:pt x="2285" y="0"/>
                  </a:lnTo>
                  <a:lnTo>
                    <a:pt x="2301" y="0"/>
                  </a:lnTo>
                  <a:lnTo>
                    <a:pt x="2317" y="0"/>
                  </a:lnTo>
                  <a:lnTo>
                    <a:pt x="2349" y="0"/>
                  </a:lnTo>
                  <a:lnTo>
                    <a:pt x="2365" y="0"/>
                  </a:lnTo>
                  <a:lnTo>
                    <a:pt x="2381" y="0"/>
                  </a:lnTo>
                  <a:cubicBezTo>
                    <a:pt x="2404" y="0"/>
                    <a:pt x="2421" y="18"/>
                    <a:pt x="2421" y="40"/>
                  </a:cubicBezTo>
                  <a:cubicBezTo>
                    <a:pt x="2421" y="63"/>
                    <a:pt x="2404" y="80"/>
                    <a:pt x="2381" y="80"/>
                  </a:cubicBezTo>
                  <a:lnTo>
                    <a:pt x="2365" y="80"/>
                  </a:lnTo>
                  <a:lnTo>
                    <a:pt x="2349" y="80"/>
                  </a:lnTo>
                  <a:lnTo>
                    <a:pt x="2317" y="80"/>
                  </a:lnTo>
                  <a:lnTo>
                    <a:pt x="2301" y="80"/>
                  </a:lnTo>
                  <a:lnTo>
                    <a:pt x="2285" y="80"/>
                  </a:lnTo>
                  <a:lnTo>
                    <a:pt x="2269" y="80"/>
                  </a:lnTo>
                  <a:lnTo>
                    <a:pt x="2253" y="80"/>
                  </a:lnTo>
                  <a:lnTo>
                    <a:pt x="2237" y="80"/>
                  </a:lnTo>
                  <a:lnTo>
                    <a:pt x="2221" y="80"/>
                  </a:lnTo>
                  <a:lnTo>
                    <a:pt x="2205" y="80"/>
                  </a:lnTo>
                  <a:lnTo>
                    <a:pt x="2173" y="80"/>
                  </a:lnTo>
                  <a:lnTo>
                    <a:pt x="2157" y="80"/>
                  </a:lnTo>
                  <a:lnTo>
                    <a:pt x="2197" y="47"/>
                  </a:lnTo>
                  <a:lnTo>
                    <a:pt x="2181" y="143"/>
                  </a:lnTo>
                  <a:cubicBezTo>
                    <a:pt x="2178" y="162"/>
                    <a:pt x="2161" y="176"/>
                    <a:pt x="2141" y="176"/>
                  </a:cubicBezTo>
                  <a:lnTo>
                    <a:pt x="2125" y="176"/>
                  </a:lnTo>
                  <a:lnTo>
                    <a:pt x="2109" y="176"/>
                  </a:lnTo>
                  <a:lnTo>
                    <a:pt x="2093" y="176"/>
                  </a:lnTo>
                  <a:lnTo>
                    <a:pt x="2077" y="176"/>
                  </a:lnTo>
                  <a:lnTo>
                    <a:pt x="2061" y="176"/>
                  </a:lnTo>
                  <a:lnTo>
                    <a:pt x="2029" y="176"/>
                  </a:lnTo>
                  <a:lnTo>
                    <a:pt x="2013" y="176"/>
                  </a:lnTo>
                  <a:lnTo>
                    <a:pt x="1997" y="176"/>
                  </a:lnTo>
                  <a:lnTo>
                    <a:pt x="2037" y="143"/>
                  </a:lnTo>
                  <a:lnTo>
                    <a:pt x="2021" y="239"/>
                  </a:lnTo>
                  <a:cubicBezTo>
                    <a:pt x="2018" y="258"/>
                    <a:pt x="2001" y="272"/>
                    <a:pt x="1981" y="272"/>
                  </a:cubicBezTo>
                  <a:lnTo>
                    <a:pt x="1965" y="272"/>
                  </a:lnTo>
                  <a:lnTo>
                    <a:pt x="1949" y="272"/>
                  </a:lnTo>
                  <a:lnTo>
                    <a:pt x="1933" y="272"/>
                  </a:lnTo>
                  <a:lnTo>
                    <a:pt x="1917" y="272"/>
                  </a:lnTo>
                  <a:lnTo>
                    <a:pt x="1885" y="272"/>
                  </a:lnTo>
                  <a:lnTo>
                    <a:pt x="1925" y="240"/>
                  </a:lnTo>
                  <a:lnTo>
                    <a:pt x="1909" y="320"/>
                  </a:lnTo>
                  <a:cubicBezTo>
                    <a:pt x="1905" y="339"/>
                    <a:pt x="1889" y="352"/>
                    <a:pt x="1869" y="352"/>
                  </a:cubicBezTo>
                  <a:lnTo>
                    <a:pt x="1853" y="352"/>
                  </a:lnTo>
                  <a:lnTo>
                    <a:pt x="1837" y="352"/>
                  </a:lnTo>
                  <a:lnTo>
                    <a:pt x="1821" y="352"/>
                  </a:lnTo>
                  <a:lnTo>
                    <a:pt x="1805" y="352"/>
                  </a:lnTo>
                  <a:lnTo>
                    <a:pt x="1789" y="352"/>
                  </a:lnTo>
                  <a:lnTo>
                    <a:pt x="1773" y="352"/>
                  </a:lnTo>
                  <a:lnTo>
                    <a:pt x="1811" y="327"/>
                  </a:lnTo>
                  <a:lnTo>
                    <a:pt x="1779" y="407"/>
                  </a:lnTo>
                  <a:cubicBezTo>
                    <a:pt x="1773" y="423"/>
                    <a:pt x="1758" y="432"/>
                    <a:pt x="1741" y="432"/>
                  </a:cubicBezTo>
                  <a:lnTo>
                    <a:pt x="1725" y="432"/>
                  </a:lnTo>
                  <a:lnTo>
                    <a:pt x="1764" y="402"/>
                  </a:lnTo>
                  <a:lnTo>
                    <a:pt x="1748" y="466"/>
                  </a:lnTo>
                  <a:cubicBezTo>
                    <a:pt x="1744" y="484"/>
                    <a:pt x="1728" y="496"/>
                    <a:pt x="1709" y="496"/>
                  </a:cubicBezTo>
                  <a:lnTo>
                    <a:pt x="1693" y="496"/>
                  </a:lnTo>
                  <a:lnTo>
                    <a:pt x="1677" y="496"/>
                  </a:lnTo>
                  <a:lnTo>
                    <a:pt x="1661" y="496"/>
                  </a:lnTo>
                  <a:lnTo>
                    <a:pt x="1645" y="496"/>
                  </a:lnTo>
                  <a:lnTo>
                    <a:pt x="1629" y="496"/>
                  </a:lnTo>
                  <a:lnTo>
                    <a:pt x="1597" y="496"/>
                  </a:lnTo>
                  <a:lnTo>
                    <a:pt x="1581" y="496"/>
                  </a:lnTo>
                  <a:lnTo>
                    <a:pt x="1565" y="496"/>
                  </a:lnTo>
                  <a:lnTo>
                    <a:pt x="1549" y="496"/>
                  </a:lnTo>
                  <a:lnTo>
                    <a:pt x="1533" y="496"/>
                  </a:lnTo>
                  <a:lnTo>
                    <a:pt x="1517" y="496"/>
                  </a:lnTo>
                  <a:lnTo>
                    <a:pt x="1501" y="496"/>
                  </a:lnTo>
                  <a:lnTo>
                    <a:pt x="1485" y="496"/>
                  </a:lnTo>
                  <a:lnTo>
                    <a:pt x="1453" y="496"/>
                  </a:lnTo>
                  <a:lnTo>
                    <a:pt x="1437" y="496"/>
                  </a:lnTo>
                  <a:lnTo>
                    <a:pt x="1421" y="496"/>
                  </a:lnTo>
                  <a:lnTo>
                    <a:pt x="1405" y="496"/>
                  </a:lnTo>
                  <a:lnTo>
                    <a:pt x="1444" y="466"/>
                  </a:lnTo>
                  <a:lnTo>
                    <a:pt x="1428" y="530"/>
                  </a:lnTo>
                  <a:cubicBezTo>
                    <a:pt x="1424" y="548"/>
                    <a:pt x="1408" y="560"/>
                    <a:pt x="1389" y="560"/>
                  </a:cubicBezTo>
                  <a:lnTo>
                    <a:pt x="1373" y="560"/>
                  </a:lnTo>
                  <a:lnTo>
                    <a:pt x="1357" y="560"/>
                  </a:lnTo>
                  <a:lnTo>
                    <a:pt x="1341" y="560"/>
                  </a:lnTo>
                  <a:lnTo>
                    <a:pt x="1309" y="560"/>
                  </a:lnTo>
                  <a:lnTo>
                    <a:pt x="1293" y="560"/>
                  </a:lnTo>
                  <a:lnTo>
                    <a:pt x="1277" y="560"/>
                  </a:lnTo>
                  <a:lnTo>
                    <a:pt x="1316" y="530"/>
                  </a:lnTo>
                  <a:lnTo>
                    <a:pt x="1300" y="594"/>
                  </a:lnTo>
                  <a:cubicBezTo>
                    <a:pt x="1296" y="612"/>
                    <a:pt x="1280" y="624"/>
                    <a:pt x="1261" y="624"/>
                  </a:cubicBezTo>
                  <a:lnTo>
                    <a:pt x="1245" y="624"/>
                  </a:lnTo>
                  <a:lnTo>
                    <a:pt x="1229" y="624"/>
                  </a:lnTo>
                  <a:lnTo>
                    <a:pt x="1213" y="624"/>
                  </a:lnTo>
                  <a:lnTo>
                    <a:pt x="1197" y="624"/>
                  </a:lnTo>
                  <a:lnTo>
                    <a:pt x="1165" y="624"/>
                  </a:lnTo>
                  <a:lnTo>
                    <a:pt x="1149" y="624"/>
                  </a:lnTo>
                  <a:lnTo>
                    <a:pt x="1133" y="624"/>
                  </a:lnTo>
                  <a:lnTo>
                    <a:pt x="1117" y="624"/>
                  </a:lnTo>
                  <a:lnTo>
                    <a:pt x="1101" y="624"/>
                  </a:lnTo>
                  <a:lnTo>
                    <a:pt x="1085" y="624"/>
                  </a:lnTo>
                  <a:lnTo>
                    <a:pt x="1123" y="597"/>
                  </a:lnTo>
                  <a:lnTo>
                    <a:pt x="1107" y="645"/>
                  </a:lnTo>
                  <a:cubicBezTo>
                    <a:pt x="1102" y="661"/>
                    <a:pt x="1087" y="672"/>
                    <a:pt x="1069" y="672"/>
                  </a:cubicBezTo>
                  <a:lnTo>
                    <a:pt x="1053" y="672"/>
                  </a:lnTo>
                  <a:lnTo>
                    <a:pt x="1089" y="650"/>
                  </a:lnTo>
                  <a:lnTo>
                    <a:pt x="1057" y="714"/>
                  </a:lnTo>
                  <a:cubicBezTo>
                    <a:pt x="1050" y="728"/>
                    <a:pt x="1037" y="736"/>
                    <a:pt x="1021" y="736"/>
                  </a:cubicBezTo>
                  <a:lnTo>
                    <a:pt x="1005" y="736"/>
                  </a:lnTo>
                  <a:lnTo>
                    <a:pt x="1044" y="706"/>
                  </a:lnTo>
                  <a:lnTo>
                    <a:pt x="1028" y="770"/>
                  </a:lnTo>
                  <a:cubicBezTo>
                    <a:pt x="1024" y="788"/>
                    <a:pt x="1008" y="800"/>
                    <a:pt x="989" y="800"/>
                  </a:cubicBezTo>
                  <a:lnTo>
                    <a:pt x="973" y="800"/>
                  </a:lnTo>
                  <a:lnTo>
                    <a:pt x="957" y="800"/>
                  </a:lnTo>
                  <a:lnTo>
                    <a:pt x="995" y="773"/>
                  </a:lnTo>
                  <a:lnTo>
                    <a:pt x="979" y="821"/>
                  </a:lnTo>
                  <a:cubicBezTo>
                    <a:pt x="974" y="837"/>
                    <a:pt x="959" y="848"/>
                    <a:pt x="941" y="848"/>
                  </a:cubicBezTo>
                  <a:lnTo>
                    <a:pt x="925" y="848"/>
                  </a:lnTo>
                  <a:lnTo>
                    <a:pt x="909" y="848"/>
                  </a:lnTo>
                  <a:lnTo>
                    <a:pt x="877" y="848"/>
                  </a:lnTo>
                  <a:lnTo>
                    <a:pt x="915" y="821"/>
                  </a:lnTo>
                  <a:lnTo>
                    <a:pt x="899" y="869"/>
                  </a:lnTo>
                  <a:lnTo>
                    <a:pt x="883" y="917"/>
                  </a:lnTo>
                  <a:cubicBezTo>
                    <a:pt x="878" y="933"/>
                    <a:pt x="863" y="944"/>
                    <a:pt x="845" y="944"/>
                  </a:cubicBezTo>
                  <a:lnTo>
                    <a:pt x="829" y="944"/>
                  </a:lnTo>
                  <a:lnTo>
                    <a:pt x="813" y="944"/>
                  </a:lnTo>
                  <a:lnTo>
                    <a:pt x="797" y="944"/>
                  </a:lnTo>
                  <a:lnTo>
                    <a:pt x="781" y="944"/>
                  </a:lnTo>
                  <a:lnTo>
                    <a:pt x="765" y="944"/>
                  </a:lnTo>
                  <a:lnTo>
                    <a:pt x="733" y="944"/>
                  </a:lnTo>
                  <a:lnTo>
                    <a:pt x="771" y="917"/>
                  </a:lnTo>
                  <a:lnTo>
                    <a:pt x="755" y="965"/>
                  </a:lnTo>
                  <a:lnTo>
                    <a:pt x="739" y="1013"/>
                  </a:lnTo>
                  <a:cubicBezTo>
                    <a:pt x="734" y="1029"/>
                    <a:pt x="719" y="1040"/>
                    <a:pt x="701" y="1040"/>
                  </a:cubicBezTo>
                  <a:lnTo>
                    <a:pt x="685" y="1040"/>
                  </a:lnTo>
                  <a:lnTo>
                    <a:pt x="725" y="1008"/>
                  </a:lnTo>
                  <a:lnTo>
                    <a:pt x="707" y="1093"/>
                  </a:lnTo>
                  <a:lnTo>
                    <a:pt x="691" y="1141"/>
                  </a:lnTo>
                  <a:cubicBezTo>
                    <a:pt x="686" y="1157"/>
                    <a:pt x="671" y="1168"/>
                    <a:pt x="653" y="1168"/>
                  </a:cubicBezTo>
                  <a:lnTo>
                    <a:pt x="637" y="1168"/>
                  </a:lnTo>
                  <a:lnTo>
                    <a:pt x="621" y="1168"/>
                  </a:lnTo>
                  <a:lnTo>
                    <a:pt x="589" y="1168"/>
                  </a:lnTo>
                  <a:lnTo>
                    <a:pt x="573" y="1168"/>
                  </a:lnTo>
                  <a:lnTo>
                    <a:pt x="557" y="1168"/>
                  </a:lnTo>
                  <a:lnTo>
                    <a:pt x="541" y="1168"/>
                  </a:lnTo>
                  <a:lnTo>
                    <a:pt x="525" y="1168"/>
                  </a:lnTo>
                  <a:lnTo>
                    <a:pt x="509" y="1168"/>
                  </a:lnTo>
                  <a:lnTo>
                    <a:pt x="493" y="1168"/>
                  </a:lnTo>
                  <a:lnTo>
                    <a:pt x="477" y="1168"/>
                  </a:lnTo>
                  <a:lnTo>
                    <a:pt x="445" y="1168"/>
                  </a:lnTo>
                  <a:lnTo>
                    <a:pt x="429" y="1168"/>
                  </a:lnTo>
                  <a:lnTo>
                    <a:pt x="465" y="1146"/>
                  </a:lnTo>
                  <a:lnTo>
                    <a:pt x="449" y="1178"/>
                  </a:lnTo>
                  <a:cubicBezTo>
                    <a:pt x="442" y="1192"/>
                    <a:pt x="429" y="1200"/>
                    <a:pt x="413" y="1200"/>
                  </a:cubicBezTo>
                  <a:lnTo>
                    <a:pt x="397" y="1200"/>
                  </a:lnTo>
                  <a:lnTo>
                    <a:pt x="381" y="1200"/>
                  </a:lnTo>
                  <a:lnTo>
                    <a:pt x="365" y="1200"/>
                  </a:lnTo>
                  <a:lnTo>
                    <a:pt x="349" y="1200"/>
                  </a:lnTo>
                  <a:lnTo>
                    <a:pt x="333" y="1200"/>
                  </a:lnTo>
                  <a:lnTo>
                    <a:pt x="301" y="1200"/>
                  </a:lnTo>
                  <a:lnTo>
                    <a:pt x="285" y="1200"/>
                  </a:lnTo>
                  <a:lnTo>
                    <a:pt x="269" y="1200"/>
                  </a:lnTo>
                  <a:lnTo>
                    <a:pt x="307" y="1173"/>
                  </a:lnTo>
                  <a:lnTo>
                    <a:pt x="291" y="1221"/>
                  </a:lnTo>
                  <a:cubicBezTo>
                    <a:pt x="286" y="1237"/>
                    <a:pt x="271" y="1248"/>
                    <a:pt x="253" y="1248"/>
                  </a:cubicBezTo>
                  <a:lnTo>
                    <a:pt x="237" y="1248"/>
                  </a:lnTo>
                  <a:lnTo>
                    <a:pt x="221" y="1248"/>
                  </a:lnTo>
                  <a:lnTo>
                    <a:pt x="205" y="1248"/>
                  </a:lnTo>
                  <a:lnTo>
                    <a:pt x="189" y="1248"/>
                  </a:lnTo>
                  <a:lnTo>
                    <a:pt x="218" y="1237"/>
                  </a:lnTo>
                  <a:lnTo>
                    <a:pt x="186" y="1269"/>
                  </a:lnTo>
                  <a:lnTo>
                    <a:pt x="193" y="1258"/>
                  </a:lnTo>
                  <a:lnTo>
                    <a:pt x="177" y="1290"/>
                  </a:lnTo>
                  <a:cubicBezTo>
                    <a:pt x="170" y="1304"/>
                    <a:pt x="157" y="1312"/>
                    <a:pt x="141" y="1312"/>
                  </a:cubicBezTo>
                  <a:lnTo>
                    <a:pt x="125" y="1312"/>
                  </a:lnTo>
                  <a:lnTo>
                    <a:pt x="109" y="1312"/>
                  </a:lnTo>
                  <a:lnTo>
                    <a:pt x="145" y="1290"/>
                  </a:lnTo>
                  <a:lnTo>
                    <a:pt x="129" y="1322"/>
                  </a:lnTo>
                  <a:cubicBezTo>
                    <a:pt x="122" y="1336"/>
                    <a:pt x="109" y="1344"/>
                    <a:pt x="93" y="1344"/>
                  </a:cubicBezTo>
                  <a:lnTo>
                    <a:pt x="77" y="1344"/>
                  </a:lnTo>
                  <a:lnTo>
                    <a:pt x="113" y="1322"/>
                  </a:lnTo>
                  <a:lnTo>
                    <a:pt x="97" y="1354"/>
                  </a:lnTo>
                  <a:lnTo>
                    <a:pt x="81" y="1386"/>
                  </a:lnTo>
                  <a:cubicBezTo>
                    <a:pt x="71" y="1406"/>
                    <a:pt x="47" y="1414"/>
                    <a:pt x="28" y="1404"/>
                  </a:cubicBezTo>
                  <a:cubicBezTo>
                    <a:pt x="8" y="1394"/>
                    <a:pt x="0" y="1370"/>
                    <a:pt x="10" y="1351"/>
                  </a:cubicBezTo>
                  <a:close/>
                </a:path>
              </a:pathLst>
            </a:custGeom>
            <a:grpFill/>
            <a:ln w="4763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7664392-1DF9-46C9-923E-8EBA1B552A76}"/>
              </a:ext>
            </a:extLst>
          </p:cNvPr>
          <p:cNvGrpSpPr/>
          <p:nvPr/>
        </p:nvGrpSpPr>
        <p:grpSpPr>
          <a:xfrm>
            <a:off x="5379519" y="2492202"/>
            <a:ext cx="3479448" cy="2428875"/>
            <a:chOff x="5379519" y="2422526"/>
            <a:chExt cx="3479448" cy="2428875"/>
          </a:xfrm>
          <a:solidFill>
            <a:srgbClr val="6B4487"/>
          </a:solidFill>
        </p:grpSpPr>
        <p:sp>
          <p:nvSpPr>
            <p:cNvPr id="264" name="Freeform 15">
              <a:extLst>
                <a:ext uri="{FF2B5EF4-FFF2-40B4-BE49-F238E27FC236}">
                  <a16:creationId xmlns:a16="http://schemas.microsoft.com/office/drawing/2014/main" id="{02AA27A5-BC77-4F5E-9DB4-656410484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519" y="4076701"/>
              <a:ext cx="968461" cy="774700"/>
            </a:xfrm>
            <a:custGeom>
              <a:avLst/>
              <a:gdLst>
                <a:gd name="T0" fmla="*/ 106 w 3685"/>
                <a:gd name="T1" fmla="*/ 2311 h 2470"/>
                <a:gd name="T2" fmla="*/ 241 w 3685"/>
                <a:gd name="T3" fmla="*/ 2188 h 2470"/>
                <a:gd name="T4" fmla="*/ 385 w 3685"/>
                <a:gd name="T5" fmla="*/ 2092 h 2470"/>
                <a:gd name="T6" fmla="*/ 504 w 3685"/>
                <a:gd name="T7" fmla="*/ 2012 h 2470"/>
                <a:gd name="T8" fmla="*/ 625 w 3685"/>
                <a:gd name="T9" fmla="*/ 1900 h 2470"/>
                <a:gd name="T10" fmla="*/ 748 w 3685"/>
                <a:gd name="T11" fmla="*/ 1813 h 2470"/>
                <a:gd name="T12" fmla="*/ 877 w 3685"/>
                <a:gd name="T13" fmla="*/ 1712 h 2470"/>
                <a:gd name="T14" fmla="*/ 977 w 3685"/>
                <a:gd name="T15" fmla="*/ 1692 h 2470"/>
                <a:gd name="T16" fmla="*/ 1133 w 3685"/>
                <a:gd name="T17" fmla="*/ 1584 h 2470"/>
                <a:gd name="T18" fmla="*/ 1210 w 3685"/>
                <a:gd name="T19" fmla="*/ 1511 h 2470"/>
                <a:gd name="T20" fmla="*/ 1341 w 3685"/>
                <a:gd name="T21" fmla="*/ 1392 h 2470"/>
                <a:gd name="T22" fmla="*/ 1425 w 3685"/>
                <a:gd name="T23" fmla="*/ 1340 h 2470"/>
                <a:gd name="T24" fmla="*/ 1514 w 3685"/>
                <a:gd name="T25" fmla="*/ 1287 h 2470"/>
                <a:gd name="T26" fmla="*/ 1649 w 3685"/>
                <a:gd name="T27" fmla="*/ 1180 h 2470"/>
                <a:gd name="T28" fmla="*/ 1788 w 3685"/>
                <a:gd name="T29" fmla="*/ 1109 h 2470"/>
                <a:gd name="T30" fmla="*/ 1889 w 3685"/>
                <a:gd name="T31" fmla="*/ 1004 h 2470"/>
                <a:gd name="T32" fmla="*/ 2029 w 3685"/>
                <a:gd name="T33" fmla="*/ 928 h 2470"/>
                <a:gd name="T34" fmla="*/ 2157 w 3685"/>
                <a:gd name="T35" fmla="*/ 832 h 2470"/>
                <a:gd name="T36" fmla="*/ 2234 w 3685"/>
                <a:gd name="T37" fmla="*/ 791 h 2470"/>
                <a:gd name="T38" fmla="*/ 2364 w 3685"/>
                <a:gd name="T39" fmla="*/ 709 h 2470"/>
                <a:gd name="T40" fmla="*/ 2493 w 3685"/>
                <a:gd name="T41" fmla="*/ 656 h 2470"/>
                <a:gd name="T42" fmla="*/ 2570 w 3685"/>
                <a:gd name="T43" fmla="*/ 615 h 2470"/>
                <a:gd name="T44" fmla="*/ 2666 w 3685"/>
                <a:gd name="T45" fmla="*/ 567 h 2470"/>
                <a:gd name="T46" fmla="*/ 2829 w 3685"/>
                <a:gd name="T47" fmla="*/ 480 h 2470"/>
                <a:gd name="T48" fmla="*/ 2908 w 3685"/>
                <a:gd name="T49" fmla="*/ 453 h 2470"/>
                <a:gd name="T50" fmla="*/ 3037 w 3685"/>
                <a:gd name="T51" fmla="*/ 352 h 2470"/>
                <a:gd name="T52" fmla="*/ 3165 w 3685"/>
                <a:gd name="T53" fmla="*/ 320 h 2470"/>
                <a:gd name="T54" fmla="*/ 3249 w 3685"/>
                <a:gd name="T55" fmla="*/ 252 h 2470"/>
                <a:gd name="T56" fmla="*/ 3377 w 3685"/>
                <a:gd name="T57" fmla="*/ 172 h 2470"/>
                <a:gd name="T58" fmla="*/ 3485 w 3685"/>
                <a:gd name="T59" fmla="*/ 64 h 2470"/>
                <a:gd name="T60" fmla="*/ 3613 w 3685"/>
                <a:gd name="T61" fmla="*/ 16 h 2470"/>
                <a:gd name="T62" fmla="*/ 3597 w 3685"/>
                <a:gd name="T63" fmla="*/ 96 h 2470"/>
                <a:gd name="T64" fmla="*/ 3521 w 3685"/>
                <a:gd name="T65" fmla="*/ 122 h 2470"/>
                <a:gd name="T66" fmla="*/ 3418 w 3685"/>
                <a:gd name="T67" fmla="*/ 245 h 2470"/>
                <a:gd name="T68" fmla="*/ 3313 w 3685"/>
                <a:gd name="T69" fmla="*/ 298 h 2470"/>
                <a:gd name="T70" fmla="*/ 3149 w 3685"/>
                <a:gd name="T71" fmla="*/ 400 h 2470"/>
                <a:gd name="T72" fmla="*/ 3066 w 3685"/>
                <a:gd name="T73" fmla="*/ 421 h 2470"/>
                <a:gd name="T74" fmla="*/ 2925 w 3685"/>
                <a:gd name="T75" fmla="*/ 528 h 2470"/>
                <a:gd name="T76" fmla="*/ 2813 w 3685"/>
                <a:gd name="T77" fmla="*/ 560 h 2470"/>
                <a:gd name="T78" fmla="*/ 2701 w 3685"/>
                <a:gd name="T79" fmla="*/ 624 h 2470"/>
                <a:gd name="T80" fmla="*/ 2625 w 3685"/>
                <a:gd name="T81" fmla="*/ 682 h 2470"/>
                <a:gd name="T82" fmla="*/ 2477 w 3685"/>
                <a:gd name="T83" fmla="*/ 736 h 2470"/>
                <a:gd name="T84" fmla="*/ 2367 w 3685"/>
                <a:gd name="T85" fmla="*/ 796 h 2470"/>
                <a:gd name="T86" fmla="*/ 2289 w 3685"/>
                <a:gd name="T87" fmla="*/ 858 h 2470"/>
                <a:gd name="T88" fmla="*/ 2141 w 3685"/>
                <a:gd name="T89" fmla="*/ 912 h 2470"/>
                <a:gd name="T90" fmla="*/ 2013 w 3685"/>
                <a:gd name="T91" fmla="*/ 1008 h 2470"/>
                <a:gd name="T92" fmla="*/ 1930 w 3685"/>
                <a:gd name="T93" fmla="*/ 1077 h 2470"/>
                <a:gd name="T94" fmla="*/ 1791 w 3685"/>
                <a:gd name="T95" fmla="*/ 1196 h 2470"/>
                <a:gd name="T96" fmla="*/ 1690 w 3685"/>
                <a:gd name="T97" fmla="*/ 1253 h 2470"/>
                <a:gd name="T98" fmla="*/ 1549 w 3685"/>
                <a:gd name="T99" fmla="*/ 1344 h 2470"/>
                <a:gd name="T100" fmla="*/ 1466 w 3685"/>
                <a:gd name="T101" fmla="*/ 1413 h 2470"/>
                <a:gd name="T102" fmla="*/ 1325 w 3685"/>
                <a:gd name="T103" fmla="*/ 1472 h 2470"/>
                <a:gd name="T104" fmla="*/ 1274 w 3685"/>
                <a:gd name="T105" fmla="*/ 1557 h 2470"/>
                <a:gd name="T106" fmla="*/ 1117 w 3685"/>
                <a:gd name="T107" fmla="*/ 1664 h 2470"/>
                <a:gd name="T108" fmla="*/ 1005 w 3685"/>
                <a:gd name="T109" fmla="*/ 1760 h 2470"/>
                <a:gd name="T110" fmla="*/ 906 w 3685"/>
                <a:gd name="T111" fmla="*/ 1781 h 2470"/>
                <a:gd name="T112" fmla="*/ 765 w 3685"/>
                <a:gd name="T113" fmla="*/ 1888 h 2470"/>
                <a:gd name="T114" fmla="*/ 671 w 3685"/>
                <a:gd name="T115" fmla="*/ 1964 h 2470"/>
                <a:gd name="T116" fmla="*/ 570 w 3685"/>
                <a:gd name="T117" fmla="*/ 2053 h 2470"/>
                <a:gd name="T118" fmla="*/ 426 w 3685"/>
                <a:gd name="T119" fmla="*/ 2165 h 2470"/>
                <a:gd name="T120" fmla="*/ 282 w 3685"/>
                <a:gd name="T121" fmla="*/ 2261 h 2470"/>
                <a:gd name="T122" fmla="*/ 141 w 3685"/>
                <a:gd name="T123" fmla="*/ 2368 h 2470"/>
                <a:gd name="T124" fmla="*/ 12 w 3685"/>
                <a:gd name="T125" fmla="*/ 2402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85" h="2470">
                  <a:moveTo>
                    <a:pt x="12" y="2402"/>
                  </a:moveTo>
                  <a:lnTo>
                    <a:pt x="44" y="2354"/>
                  </a:lnTo>
                  <a:cubicBezTo>
                    <a:pt x="52" y="2343"/>
                    <a:pt x="64" y="2336"/>
                    <a:pt x="77" y="2336"/>
                  </a:cubicBezTo>
                  <a:lnTo>
                    <a:pt x="93" y="2336"/>
                  </a:lnTo>
                  <a:lnTo>
                    <a:pt x="65" y="2348"/>
                  </a:lnTo>
                  <a:lnTo>
                    <a:pt x="81" y="2332"/>
                  </a:lnTo>
                  <a:lnTo>
                    <a:pt x="74" y="2343"/>
                  </a:lnTo>
                  <a:lnTo>
                    <a:pt x="90" y="2311"/>
                  </a:lnTo>
                  <a:cubicBezTo>
                    <a:pt x="96" y="2297"/>
                    <a:pt x="110" y="2288"/>
                    <a:pt x="125" y="2288"/>
                  </a:cubicBezTo>
                  <a:lnTo>
                    <a:pt x="141" y="2288"/>
                  </a:lnTo>
                  <a:lnTo>
                    <a:pt x="106" y="2311"/>
                  </a:lnTo>
                  <a:lnTo>
                    <a:pt x="122" y="2279"/>
                  </a:lnTo>
                  <a:cubicBezTo>
                    <a:pt x="128" y="2265"/>
                    <a:pt x="142" y="2256"/>
                    <a:pt x="157" y="2256"/>
                  </a:cubicBezTo>
                  <a:lnTo>
                    <a:pt x="173" y="2256"/>
                  </a:lnTo>
                  <a:lnTo>
                    <a:pt x="138" y="2279"/>
                  </a:lnTo>
                  <a:lnTo>
                    <a:pt x="154" y="2247"/>
                  </a:lnTo>
                  <a:cubicBezTo>
                    <a:pt x="160" y="2233"/>
                    <a:pt x="174" y="2224"/>
                    <a:pt x="189" y="2224"/>
                  </a:cubicBezTo>
                  <a:lnTo>
                    <a:pt x="221" y="2224"/>
                  </a:lnTo>
                  <a:lnTo>
                    <a:pt x="193" y="2236"/>
                  </a:lnTo>
                  <a:lnTo>
                    <a:pt x="209" y="2220"/>
                  </a:lnTo>
                  <a:lnTo>
                    <a:pt x="225" y="2204"/>
                  </a:lnTo>
                  <a:lnTo>
                    <a:pt x="241" y="2188"/>
                  </a:lnTo>
                  <a:lnTo>
                    <a:pt x="257" y="2172"/>
                  </a:lnTo>
                  <a:lnTo>
                    <a:pt x="273" y="2156"/>
                  </a:lnTo>
                  <a:lnTo>
                    <a:pt x="289" y="2140"/>
                  </a:lnTo>
                  <a:lnTo>
                    <a:pt x="282" y="2151"/>
                  </a:lnTo>
                  <a:lnTo>
                    <a:pt x="298" y="2119"/>
                  </a:lnTo>
                  <a:cubicBezTo>
                    <a:pt x="304" y="2105"/>
                    <a:pt x="318" y="2096"/>
                    <a:pt x="333" y="2096"/>
                  </a:cubicBezTo>
                  <a:lnTo>
                    <a:pt x="365" y="2096"/>
                  </a:lnTo>
                  <a:lnTo>
                    <a:pt x="381" y="2096"/>
                  </a:lnTo>
                  <a:lnTo>
                    <a:pt x="397" y="2096"/>
                  </a:lnTo>
                  <a:lnTo>
                    <a:pt x="369" y="2108"/>
                  </a:lnTo>
                  <a:lnTo>
                    <a:pt x="385" y="2092"/>
                  </a:lnTo>
                  <a:lnTo>
                    <a:pt x="401" y="2076"/>
                  </a:lnTo>
                  <a:lnTo>
                    <a:pt x="417" y="2060"/>
                  </a:lnTo>
                  <a:lnTo>
                    <a:pt x="433" y="2044"/>
                  </a:lnTo>
                  <a:cubicBezTo>
                    <a:pt x="441" y="2037"/>
                    <a:pt x="451" y="2032"/>
                    <a:pt x="461" y="2032"/>
                  </a:cubicBezTo>
                  <a:lnTo>
                    <a:pt x="477" y="2032"/>
                  </a:lnTo>
                  <a:lnTo>
                    <a:pt x="460" y="2037"/>
                  </a:lnTo>
                  <a:lnTo>
                    <a:pt x="492" y="2021"/>
                  </a:lnTo>
                  <a:lnTo>
                    <a:pt x="481" y="2028"/>
                  </a:lnTo>
                  <a:lnTo>
                    <a:pt x="497" y="2012"/>
                  </a:lnTo>
                  <a:lnTo>
                    <a:pt x="513" y="1996"/>
                  </a:lnTo>
                  <a:lnTo>
                    <a:pt x="504" y="2012"/>
                  </a:lnTo>
                  <a:lnTo>
                    <a:pt x="520" y="1964"/>
                  </a:lnTo>
                  <a:cubicBezTo>
                    <a:pt x="521" y="1958"/>
                    <a:pt x="525" y="1953"/>
                    <a:pt x="529" y="1948"/>
                  </a:cubicBezTo>
                  <a:lnTo>
                    <a:pt x="545" y="1932"/>
                  </a:lnTo>
                  <a:cubicBezTo>
                    <a:pt x="553" y="1925"/>
                    <a:pt x="563" y="1920"/>
                    <a:pt x="573" y="1920"/>
                  </a:cubicBezTo>
                  <a:lnTo>
                    <a:pt x="589" y="1920"/>
                  </a:lnTo>
                  <a:lnTo>
                    <a:pt x="605" y="1920"/>
                  </a:lnTo>
                  <a:lnTo>
                    <a:pt x="577" y="1932"/>
                  </a:lnTo>
                  <a:lnTo>
                    <a:pt x="593" y="1916"/>
                  </a:lnTo>
                  <a:cubicBezTo>
                    <a:pt x="596" y="1913"/>
                    <a:pt x="600" y="1911"/>
                    <a:pt x="604" y="1909"/>
                  </a:cubicBezTo>
                  <a:lnTo>
                    <a:pt x="636" y="1893"/>
                  </a:lnTo>
                  <a:lnTo>
                    <a:pt x="625" y="1900"/>
                  </a:lnTo>
                  <a:lnTo>
                    <a:pt x="641" y="1884"/>
                  </a:lnTo>
                  <a:lnTo>
                    <a:pt x="657" y="1868"/>
                  </a:lnTo>
                  <a:lnTo>
                    <a:pt x="673" y="1852"/>
                  </a:lnTo>
                  <a:lnTo>
                    <a:pt x="689" y="1836"/>
                  </a:lnTo>
                  <a:cubicBezTo>
                    <a:pt x="697" y="1829"/>
                    <a:pt x="707" y="1824"/>
                    <a:pt x="717" y="1824"/>
                  </a:cubicBezTo>
                  <a:lnTo>
                    <a:pt x="733" y="1824"/>
                  </a:lnTo>
                  <a:lnTo>
                    <a:pt x="705" y="1836"/>
                  </a:lnTo>
                  <a:lnTo>
                    <a:pt x="721" y="1820"/>
                  </a:lnTo>
                  <a:cubicBezTo>
                    <a:pt x="729" y="1813"/>
                    <a:pt x="739" y="1808"/>
                    <a:pt x="749" y="1808"/>
                  </a:cubicBezTo>
                  <a:lnTo>
                    <a:pt x="765" y="1808"/>
                  </a:lnTo>
                  <a:lnTo>
                    <a:pt x="748" y="1813"/>
                  </a:lnTo>
                  <a:lnTo>
                    <a:pt x="780" y="1797"/>
                  </a:lnTo>
                  <a:lnTo>
                    <a:pt x="762" y="1815"/>
                  </a:lnTo>
                  <a:lnTo>
                    <a:pt x="778" y="1783"/>
                  </a:lnTo>
                  <a:cubicBezTo>
                    <a:pt x="780" y="1779"/>
                    <a:pt x="782" y="1775"/>
                    <a:pt x="785" y="1772"/>
                  </a:cubicBezTo>
                  <a:lnTo>
                    <a:pt x="801" y="1756"/>
                  </a:lnTo>
                  <a:cubicBezTo>
                    <a:pt x="809" y="1749"/>
                    <a:pt x="819" y="1744"/>
                    <a:pt x="829" y="1744"/>
                  </a:cubicBezTo>
                  <a:lnTo>
                    <a:pt x="845" y="1744"/>
                  </a:lnTo>
                  <a:lnTo>
                    <a:pt x="817" y="1756"/>
                  </a:lnTo>
                  <a:lnTo>
                    <a:pt x="833" y="1740"/>
                  </a:lnTo>
                  <a:lnTo>
                    <a:pt x="849" y="1724"/>
                  </a:lnTo>
                  <a:cubicBezTo>
                    <a:pt x="857" y="1717"/>
                    <a:pt x="867" y="1712"/>
                    <a:pt x="877" y="1712"/>
                  </a:cubicBezTo>
                  <a:lnTo>
                    <a:pt x="893" y="1712"/>
                  </a:lnTo>
                  <a:lnTo>
                    <a:pt x="865" y="1724"/>
                  </a:lnTo>
                  <a:lnTo>
                    <a:pt x="881" y="1708"/>
                  </a:lnTo>
                  <a:cubicBezTo>
                    <a:pt x="884" y="1705"/>
                    <a:pt x="888" y="1703"/>
                    <a:pt x="892" y="1701"/>
                  </a:cubicBezTo>
                  <a:lnTo>
                    <a:pt x="924" y="1685"/>
                  </a:lnTo>
                  <a:cubicBezTo>
                    <a:pt x="929" y="1682"/>
                    <a:pt x="935" y="1680"/>
                    <a:pt x="941" y="1680"/>
                  </a:cubicBezTo>
                  <a:lnTo>
                    <a:pt x="957" y="1680"/>
                  </a:lnTo>
                  <a:lnTo>
                    <a:pt x="973" y="1680"/>
                  </a:lnTo>
                  <a:lnTo>
                    <a:pt x="989" y="1680"/>
                  </a:lnTo>
                  <a:lnTo>
                    <a:pt x="1005" y="1680"/>
                  </a:lnTo>
                  <a:lnTo>
                    <a:pt x="977" y="1692"/>
                  </a:lnTo>
                  <a:lnTo>
                    <a:pt x="993" y="1676"/>
                  </a:lnTo>
                  <a:lnTo>
                    <a:pt x="1009" y="1660"/>
                  </a:lnTo>
                  <a:lnTo>
                    <a:pt x="1002" y="1671"/>
                  </a:lnTo>
                  <a:lnTo>
                    <a:pt x="1018" y="1639"/>
                  </a:lnTo>
                  <a:cubicBezTo>
                    <a:pt x="1024" y="1625"/>
                    <a:pt x="1038" y="1616"/>
                    <a:pt x="1053" y="1616"/>
                  </a:cubicBezTo>
                  <a:lnTo>
                    <a:pt x="1085" y="1616"/>
                  </a:lnTo>
                  <a:lnTo>
                    <a:pt x="1057" y="1628"/>
                  </a:lnTo>
                  <a:lnTo>
                    <a:pt x="1073" y="1612"/>
                  </a:lnTo>
                  <a:lnTo>
                    <a:pt x="1089" y="1596"/>
                  </a:lnTo>
                  <a:cubicBezTo>
                    <a:pt x="1097" y="1589"/>
                    <a:pt x="1107" y="1584"/>
                    <a:pt x="1117" y="1584"/>
                  </a:cubicBezTo>
                  <a:lnTo>
                    <a:pt x="1133" y="1584"/>
                  </a:lnTo>
                  <a:lnTo>
                    <a:pt x="1149" y="1584"/>
                  </a:lnTo>
                  <a:lnTo>
                    <a:pt x="1114" y="1607"/>
                  </a:lnTo>
                  <a:lnTo>
                    <a:pt x="1130" y="1575"/>
                  </a:lnTo>
                  <a:lnTo>
                    <a:pt x="1146" y="1543"/>
                  </a:lnTo>
                  <a:cubicBezTo>
                    <a:pt x="1152" y="1529"/>
                    <a:pt x="1166" y="1520"/>
                    <a:pt x="1181" y="1520"/>
                  </a:cubicBezTo>
                  <a:lnTo>
                    <a:pt x="1197" y="1520"/>
                  </a:lnTo>
                  <a:lnTo>
                    <a:pt x="1180" y="1525"/>
                  </a:lnTo>
                  <a:lnTo>
                    <a:pt x="1212" y="1509"/>
                  </a:lnTo>
                  <a:lnTo>
                    <a:pt x="1201" y="1516"/>
                  </a:lnTo>
                  <a:lnTo>
                    <a:pt x="1217" y="1500"/>
                  </a:lnTo>
                  <a:lnTo>
                    <a:pt x="1210" y="1511"/>
                  </a:lnTo>
                  <a:lnTo>
                    <a:pt x="1226" y="1479"/>
                  </a:lnTo>
                  <a:cubicBezTo>
                    <a:pt x="1232" y="1465"/>
                    <a:pt x="1246" y="1456"/>
                    <a:pt x="1261" y="1456"/>
                  </a:cubicBezTo>
                  <a:lnTo>
                    <a:pt x="1277" y="1456"/>
                  </a:lnTo>
                  <a:lnTo>
                    <a:pt x="1249" y="1468"/>
                  </a:lnTo>
                  <a:lnTo>
                    <a:pt x="1265" y="1452"/>
                  </a:lnTo>
                  <a:lnTo>
                    <a:pt x="1258" y="1463"/>
                  </a:lnTo>
                  <a:lnTo>
                    <a:pt x="1274" y="1431"/>
                  </a:lnTo>
                  <a:cubicBezTo>
                    <a:pt x="1276" y="1427"/>
                    <a:pt x="1278" y="1423"/>
                    <a:pt x="1281" y="1420"/>
                  </a:cubicBezTo>
                  <a:lnTo>
                    <a:pt x="1297" y="1404"/>
                  </a:lnTo>
                  <a:cubicBezTo>
                    <a:pt x="1305" y="1397"/>
                    <a:pt x="1315" y="1392"/>
                    <a:pt x="1325" y="1392"/>
                  </a:cubicBezTo>
                  <a:lnTo>
                    <a:pt x="1341" y="1392"/>
                  </a:lnTo>
                  <a:lnTo>
                    <a:pt x="1373" y="1392"/>
                  </a:lnTo>
                  <a:lnTo>
                    <a:pt x="1338" y="1415"/>
                  </a:lnTo>
                  <a:lnTo>
                    <a:pt x="1354" y="1383"/>
                  </a:lnTo>
                  <a:cubicBezTo>
                    <a:pt x="1360" y="1369"/>
                    <a:pt x="1374" y="1360"/>
                    <a:pt x="1389" y="1360"/>
                  </a:cubicBezTo>
                  <a:lnTo>
                    <a:pt x="1405" y="1360"/>
                  </a:lnTo>
                  <a:lnTo>
                    <a:pt x="1377" y="1372"/>
                  </a:lnTo>
                  <a:lnTo>
                    <a:pt x="1393" y="1356"/>
                  </a:lnTo>
                  <a:cubicBezTo>
                    <a:pt x="1401" y="1349"/>
                    <a:pt x="1411" y="1344"/>
                    <a:pt x="1421" y="1344"/>
                  </a:cubicBezTo>
                  <a:lnTo>
                    <a:pt x="1437" y="1344"/>
                  </a:lnTo>
                  <a:lnTo>
                    <a:pt x="1409" y="1356"/>
                  </a:lnTo>
                  <a:lnTo>
                    <a:pt x="1425" y="1340"/>
                  </a:lnTo>
                  <a:lnTo>
                    <a:pt x="1418" y="1351"/>
                  </a:lnTo>
                  <a:lnTo>
                    <a:pt x="1434" y="1319"/>
                  </a:lnTo>
                  <a:cubicBezTo>
                    <a:pt x="1440" y="1305"/>
                    <a:pt x="1454" y="1296"/>
                    <a:pt x="1469" y="1296"/>
                  </a:cubicBezTo>
                  <a:lnTo>
                    <a:pt x="1485" y="1296"/>
                  </a:lnTo>
                  <a:lnTo>
                    <a:pt x="1468" y="1301"/>
                  </a:lnTo>
                  <a:lnTo>
                    <a:pt x="1500" y="1285"/>
                  </a:lnTo>
                  <a:lnTo>
                    <a:pt x="1489" y="1292"/>
                  </a:lnTo>
                  <a:lnTo>
                    <a:pt x="1505" y="1276"/>
                  </a:lnTo>
                  <a:cubicBezTo>
                    <a:pt x="1513" y="1269"/>
                    <a:pt x="1523" y="1264"/>
                    <a:pt x="1533" y="1264"/>
                  </a:cubicBezTo>
                  <a:lnTo>
                    <a:pt x="1549" y="1264"/>
                  </a:lnTo>
                  <a:lnTo>
                    <a:pt x="1514" y="1287"/>
                  </a:lnTo>
                  <a:lnTo>
                    <a:pt x="1530" y="1255"/>
                  </a:lnTo>
                  <a:cubicBezTo>
                    <a:pt x="1536" y="1241"/>
                    <a:pt x="1550" y="1232"/>
                    <a:pt x="1565" y="1232"/>
                  </a:cubicBezTo>
                  <a:lnTo>
                    <a:pt x="1581" y="1232"/>
                  </a:lnTo>
                  <a:lnTo>
                    <a:pt x="1553" y="1244"/>
                  </a:lnTo>
                  <a:lnTo>
                    <a:pt x="1569" y="1228"/>
                  </a:lnTo>
                  <a:lnTo>
                    <a:pt x="1585" y="1212"/>
                  </a:lnTo>
                  <a:lnTo>
                    <a:pt x="1601" y="1196"/>
                  </a:lnTo>
                  <a:cubicBezTo>
                    <a:pt x="1609" y="1189"/>
                    <a:pt x="1619" y="1184"/>
                    <a:pt x="1629" y="1184"/>
                  </a:cubicBezTo>
                  <a:lnTo>
                    <a:pt x="1661" y="1184"/>
                  </a:lnTo>
                  <a:lnTo>
                    <a:pt x="1633" y="1196"/>
                  </a:lnTo>
                  <a:lnTo>
                    <a:pt x="1649" y="1180"/>
                  </a:lnTo>
                  <a:cubicBezTo>
                    <a:pt x="1657" y="1173"/>
                    <a:pt x="1667" y="1168"/>
                    <a:pt x="1677" y="1168"/>
                  </a:cubicBezTo>
                  <a:lnTo>
                    <a:pt x="1693" y="1168"/>
                  </a:lnTo>
                  <a:lnTo>
                    <a:pt x="1665" y="1180"/>
                  </a:lnTo>
                  <a:lnTo>
                    <a:pt x="1681" y="1164"/>
                  </a:lnTo>
                  <a:lnTo>
                    <a:pt x="1697" y="1148"/>
                  </a:lnTo>
                  <a:lnTo>
                    <a:pt x="1713" y="1132"/>
                  </a:lnTo>
                  <a:cubicBezTo>
                    <a:pt x="1721" y="1125"/>
                    <a:pt x="1731" y="1120"/>
                    <a:pt x="1741" y="1120"/>
                  </a:cubicBezTo>
                  <a:lnTo>
                    <a:pt x="1757" y="1120"/>
                  </a:lnTo>
                  <a:lnTo>
                    <a:pt x="1773" y="1120"/>
                  </a:lnTo>
                  <a:lnTo>
                    <a:pt x="1756" y="1125"/>
                  </a:lnTo>
                  <a:lnTo>
                    <a:pt x="1788" y="1109"/>
                  </a:lnTo>
                  <a:lnTo>
                    <a:pt x="1768" y="1132"/>
                  </a:lnTo>
                  <a:lnTo>
                    <a:pt x="1784" y="1084"/>
                  </a:lnTo>
                  <a:cubicBezTo>
                    <a:pt x="1785" y="1078"/>
                    <a:pt x="1789" y="1073"/>
                    <a:pt x="1793" y="1068"/>
                  </a:cubicBezTo>
                  <a:lnTo>
                    <a:pt x="1809" y="1052"/>
                  </a:lnTo>
                  <a:lnTo>
                    <a:pt x="1825" y="1036"/>
                  </a:lnTo>
                  <a:lnTo>
                    <a:pt x="1841" y="1020"/>
                  </a:lnTo>
                  <a:cubicBezTo>
                    <a:pt x="1849" y="1013"/>
                    <a:pt x="1859" y="1008"/>
                    <a:pt x="1869" y="1008"/>
                  </a:cubicBezTo>
                  <a:lnTo>
                    <a:pt x="1885" y="1008"/>
                  </a:lnTo>
                  <a:lnTo>
                    <a:pt x="1901" y="1008"/>
                  </a:lnTo>
                  <a:lnTo>
                    <a:pt x="1873" y="1020"/>
                  </a:lnTo>
                  <a:lnTo>
                    <a:pt x="1889" y="1004"/>
                  </a:lnTo>
                  <a:cubicBezTo>
                    <a:pt x="1892" y="1001"/>
                    <a:pt x="1896" y="999"/>
                    <a:pt x="1900" y="997"/>
                  </a:cubicBezTo>
                  <a:lnTo>
                    <a:pt x="1932" y="981"/>
                  </a:lnTo>
                  <a:cubicBezTo>
                    <a:pt x="1937" y="978"/>
                    <a:pt x="1943" y="976"/>
                    <a:pt x="1949" y="976"/>
                  </a:cubicBezTo>
                  <a:lnTo>
                    <a:pt x="1965" y="976"/>
                  </a:lnTo>
                  <a:lnTo>
                    <a:pt x="1981" y="976"/>
                  </a:lnTo>
                  <a:lnTo>
                    <a:pt x="1946" y="999"/>
                  </a:lnTo>
                  <a:lnTo>
                    <a:pt x="1962" y="967"/>
                  </a:lnTo>
                  <a:cubicBezTo>
                    <a:pt x="1964" y="963"/>
                    <a:pt x="1966" y="959"/>
                    <a:pt x="1969" y="956"/>
                  </a:cubicBezTo>
                  <a:lnTo>
                    <a:pt x="1985" y="940"/>
                  </a:lnTo>
                  <a:cubicBezTo>
                    <a:pt x="1993" y="933"/>
                    <a:pt x="2003" y="928"/>
                    <a:pt x="2013" y="928"/>
                  </a:cubicBezTo>
                  <a:lnTo>
                    <a:pt x="2029" y="928"/>
                  </a:lnTo>
                  <a:lnTo>
                    <a:pt x="2045" y="928"/>
                  </a:lnTo>
                  <a:lnTo>
                    <a:pt x="2017" y="940"/>
                  </a:lnTo>
                  <a:lnTo>
                    <a:pt x="2033" y="924"/>
                  </a:lnTo>
                  <a:cubicBezTo>
                    <a:pt x="2036" y="921"/>
                    <a:pt x="2040" y="919"/>
                    <a:pt x="2044" y="917"/>
                  </a:cubicBezTo>
                  <a:lnTo>
                    <a:pt x="2076" y="901"/>
                  </a:lnTo>
                  <a:lnTo>
                    <a:pt x="2058" y="919"/>
                  </a:lnTo>
                  <a:lnTo>
                    <a:pt x="2074" y="887"/>
                  </a:lnTo>
                  <a:lnTo>
                    <a:pt x="2090" y="855"/>
                  </a:lnTo>
                  <a:cubicBezTo>
                    <a:pt x="2096" y="841"/>
                    <a:pt x="2110" y="832"/>
                    <a:pt x="2125" y="832"/>
                  </a:cubicBezTo>
                  <a:lnTo>
                    <a:pt x="2141" y="832"/>
                  </a:lnTo>
                  <a:lnTo>
                    <a:pt x="2157" y="832"/>
                  </a:lnTo>
                  <a:lnTo>
                    <a:pt x="2129" y="844"/>
                  </a:lnTo>
                  <a:lnTo>
                    <a:pt x="2145" y="828"/>
                  </a:lnTo>
                  <a:cubicBezTo>
                    <a:pt x="2153" y="821"/>
                    <a:pt x="2163" y="816"/>
                    <a:pt x="2173" y="816"/>
                  </a:cubicBezTo>
                  <a:lnTo>
                    <a:pt x="2189" y="816"/>
                  </a:lnTo>
                  <a:lnTo>
                    <a:pt x="2161" y="828"/>
                  </a:lnTo>
                  <a:lnTo>
                    <a:pt x="2177" y="812"/>
                  </a:lnTo>
                  <a:cubicBezTo>
                    <a:pt x="2185" y="805"/>
                    <a:pt x="2195" y="800"/>
                    <a:pt x="2205" y="800"/>
                  </a:cubicBezTo>
                  <a:lnTo>
                    <a:pt x="2237" y="800"/>
                  </a:lnTo>
                  <a:lnTo>
                    <a:pt x="2253" y="800"/>
                  </a:lnTo>
                  <a:lnTo>
                    <a:pt x="2218" y="823"/>
                  </a:lnTo>
                  <a:lnTo>
                    <a:pt x="2234" y="791"/>
                  </a:lnTo>
                  <a:cubicBezTo>
                    <a:pt x="2240" y="777"/>
                    <a:pt x="2254" y="768"/>
                    <a:pt x="2269" y="768"/>
                  </a:cubicBezTo>
                  <a:lnTo>
                    <a:pt x="2285" y="768"/>
                  </a:lnTo>
                  <a:lnTo>
                    <a:pt x="2250" y="791"/>
                  </a:lnTo>
                  <a:lnTo>
                    <a:pt x="2266" y="759"/>
                  </a:lnTo>
                  <a:cubicBezTo>
                    <a:pt x="2272" y="745"/>
                    <a:pt x="2286" y="736"/>
                    <a:pt x="2301" y="736"/>
                  </a:cubicBezTo>
                  <a:lnTo>
                    <a:pt x="2317" y="736"/>
                  </a:lnTo>
                  <a:lnTo>
                    <a:pt x="2333" y="736"/>
                  </a:lnTo>
                  <a:lnTo>
                    <a:pt x="2305" y="748"/>
                  </a:lnTo>
                  <a:lnTo>
                    <a:pt x="2321" y="732"/>
                  </a:lnTo>
                  <a:cubicBezTo>
                    <a:pt x="2324" y="729"/>
                    <a:pt x="2328" y="727"/>
                    <a:pt x="2332" y="725"/>
                  </a:cubicBezTo>
                  <a:lnTo>
                    <a:pt x="2364" y="709"/>
                  </a:lnTo>
                  <a:cubicBezTo>
                    <a:pt x="2369" y="706"/>
                    <a:pt x="2375" y="704"/>
                    <a:pt x="2381" y="704"/>
                  </a:cubicBezTo>
                  <a:lnTo>
                    <a:pt x="2397" y="704"/>
                  </a:lnTo>
                  <a:lnTo>
                    <a:pt x="2413" y="704"/>
                  </a:lnTo>
                  <a:lnTo>
                    <a:pt x="2385" y="716"/>
                  </a:lnTo>
                  <a:lnTo>
                    <a:pt x="2401" y="700"/>
                  </a:lnTo>
                  <a:lnTo>
                    <a:pt x="2394" y="711"/>
                  </a:lnTo>
                  <a:lnTo>
                    <a:pt x="2410" y="679"/>
                  </a:lnTo>
                  <a:cubicBezTo>
                    <a:pt x="2416" y="665"/>
                    <a:pt x="2430" y="656"/>
                    <a:pt x="2445" y="656"/>
                  </a:cubicBezTo>
                  <a:lnTo>
                    <a:pt x="2461" y="656"/>
                  </a:lnTo>
                  <a:lnTo>
                    <a:pt x="2477" y="656"/>
                  </a:lnTo>
                  <a:lnTo>
                    <a:pt x="2493" y="656"/>
                  </a:lnTo>
                  <a:lnTo>
                    <a:pt x="2525" y="656"/>
                  </a:lnTo>
                  <a:lnTo>
                    <a:pt x="2497" y="668"/>
                  </a:lnTo>
                  <a:lnTo>
                    <a:pt x="2513" y="652"/>
                  </a:lnTo>
                  <a:cubicBezTo>
                    <a:pt x="2521" y="645"/>
                    <a:pt x="2531" y="640"/>
                    <a:pt x="2541" y="640"/>
                  </a:cubicBezTo>
                  <a:lnTo>
                    <a:pt x="2557" y="640"/>
                  </a:lnTo>
                  <a:lnTo>
                    <a:pt x="2529" y="652"/>
                  </a:lnTo>
                  <a:lnTo>
                    <a:pt x="2545" y="636"/>
                  </a:lnTo>
                  <a:cubicBezTo>
                    <a:pt x="2553" y="629"/>
                    <a:pt x="2563" y="624"/>
                    <a:pt x="2573" y="624"/>
                  </a:cubicBezTo>
                  <a:lnTo>
                    <a:pt x="2589" y="624"/>
                  </a:lnTo>
                  <a:lnTo>
                    <a:pt x="2554" y="647"/>
                  </a:lnTo>
                  <a:lnTo>
                    <a:pt x="2570" y="615"/>
                  </a:lnTo>
                  <a:cubicBezTo>
                    <a:pt x="2576" y="601"/>
                    <a:pt x="2590" y="592"/>
                    <a:pt x="2605" y="592"/>
                  </a:cubicBezTo>
                  <a:lnTo>
                    <a:pt x="2621" y="592"/>
                  </a:lnTo>
                  <a:lnTo>
                    <a:pt x="2593" y="604"/>
                  </a:lnTo>
                  <a:lnTo>
                    <a:pt x="2609" y="588"/>
                  </a:lnTo>
                  <a:cubicBezTo>
                    <a:pt x="2612" y="585"/>
                    <a:pt x="2616" y="583"/>
                    <a:pt x="2620" y="581"/>
                  </a:cubicBezTo>
                  <a:lnTo>
                    <a:pt x="2652" y="565"/>
                  </a:lnTo>
                  <a:lnTo>
                    <a:pt x="2641" y="572"/>
                  </a:lnTo>
                  <a:lnTo>
                    <a:pt x="2657" y="556"/>
                  </a:lnTo>
                  <a:cubicBezTo>
                    <a:pt x="2665" y="549"/>
                    <a:pt x="2675" y="544"/>
                    <a:pt x="2685" y="544"/>
                  </a:cubicBezTo>
                  <a:lnTo>
                    <a:pt x="2701" y="544"/>
                  </a:lnTo>
                  <a:lnTo>
                    <a:pt x="2666" y="567"/>
                  </a:lnTo>
                  <a:lnTo>
                    <a:pt x="2682" y="535"/>
                  </a:lnTo>
                  <a:cubicBezTo>
                    <a:pt x="2688" y="521"/>
                    <a:pt x="2702" y="512"/>
                    <a:pt x="2717" y="512"/>
                  </a:cubicBezTo>
                  <a:lnTo>
                    <a:pt x="2733" y="512"/>
                  </a:lnTo>
                  <a:lnTo>
                    <a:pt x="2749" y="512"/>
                  </a:lnTo>
                  <a:lnTo>
                    <a:pt x="2765" y="512"/>
                  </a:lnTo>
                  <a:lnTo>
                    <a:pt x="2737" y="524"/>
                  </a:lnTo>
                  <a:lnTo>
                    <a:pt x="2753" y="508"/>
                  </a:lnTo>
                  <a:cubicBezTo>
                    <a:pt x="2756" y="505"/>
                    <a:pt x="2760" y="503"/>
                    <a:pt x="2764" y="501"/>
                  </a:cubicBezTo>
                  <a:lnTo>
                    <a:pt x="2796" y="485"/>
                  </a:lnTo>
                  <a:cubicBezTo>
                    <a:pt x="2801" y="482"/>
                    <a:pt x="2807" y="480"/>
                    <a:pt x="2813" y="480"/>
                  </a:cubicBezTo>
                  <a:lnTo>
                    <a:pt x="2829" y="480"/>
                  </a:lnTo>
                  <a:lnTo>
                    <a:pt x="2801" y="492"/>
                  </a:lnTo>
                  <a:lnTo>
                    <a:pt x="2817" y="476"/>
                  </a:lnTo>
                  <a:cubicBezTo>
                    <a:pt x="2825" y="469"/>
                    <a:pt x="2835" y="464"/>
                    <a:pt x="2845" y="464"/>
                  </a:cubicBezTo>
                  <a:lnTo>
                    <a:pt x="2861" y="464"/>
                  </a:lnTo>
                  <a:lnTo>
                    <a:pt x="2833" y="476"/>
                  </a:lnTo>
                  <a:lnTo>
                    <a:pt x="2849" y="460"/>
                  </a:lnTo>
                  <a:cubicBezTo>
                    <a:pt x="2857" y="453"/>
                    <a:pt x="2867" y="448"/>
                    <a:pt x="2877" y="448"/>
                  </a:cubicBezTo>
                  <a:lnTo>
                    <a:pt x="2893" y="448"/>
                  </a:lnTo>
                  <a:lnTo>
                    <a:pt x="2909" y="448"/>
                  </a:lnTo>
                  <a:lnTo>
                    <a:pt x="2925" y="448"/>
                  </a:lnTo>
                  <a:lnTo>
                    <a:pt x="2908" y="453"/>
                  </a:lnTo>
                  <a:lnTo>
                    <a:pt x="2940" y="437"/>
                  </a:lnTo>
                  <a:lnTo>
                    <a:pt x="2929" y="444"/>
                  </a:lnTo>
                  <a:lnTo>
                    <a:pt x="2945" y="428"/>
                  </a:lnTo>
                  <a:lnTo>
                    <a:pt x="2961" y="412"/>
                  </a:lnTo>
                  <a:lnTo>
                    <a:pt x="2954" y="423"/>
                  </a:lnTo>
                  <a:lnTo>
                    <a:pt x="2970" y="391"/>
                  </a:lnTo>
                  <a:cubicBezTo>
                    <a:pt x="2976" y="377"/>
                    <a:pt x="2990" y="368"/>
                    <a:pt x="3005" y="368"/>
                  </a:cubicBezTo>
                  <a:lnTo>
                    <a:pt x="3021" y="368"/>
                  </a:lnTo>
                  <a:lnTo>
                    <a:pt x="2993" y="380"/>
                  </a:lnTo>
                  <a:lnTo>
                    <a:pt x="3009" y="364"/>
                  </a:lnTo>
                  <a:cubicBezTo>
                    <a:pt x="3017" y="357"/>
                    <a:pt x="3027" y="352"/>
                    <a:pt x="3037" y="352"/>
                  </a:cubicBezTo>
                  <a:lnTo>
                    <a:pt x="3053" y="352"/>
                  </a:lnTo>
                  <a:lnTo>
                    <a:pt x="3069" y="352"/>
                  </a:lnTo>
                  <a:lnTo>
                    <a:pt x="3101" y="352"/>
                  </a:lnTo>
                  <a:lnTo>
                    <a:pt x="3073" y="364"/>
                  </a:lnTo>
                  <a:lnTo>
                    <a:pt x="3089" y="348"/>
                  </a:lnTo>
                  <a:cubicBezTo>
                    <a:pt x="3097" y="341"/>
                    <a:pt x="3107" y="336"/>
                    <a:pt x="3117" y="336"/>
                  </a:cubicBezTo>
                  <a:lnTo>
                    <a:pt x="3133" y="336"/>
                  </a:lnTo>
                  <a:lnTo>
                    <a:pt x="3105" y="348"/>
                  </a:lnTo>
                  <a:lnTo>
                    <a:pt x="3121" y="332"/>
                  </a:lnTo>
                  <a:cubicBezTo>
                    <a:pt x="3129" y="325"/>
                    <a:pt x="3139" y="320"/>
                    <a:pt x="3149" y="320"/>
                  </a:cubicBezTo>
                  <a:lnTo>
                    <a:pt x="3165" y="320"/>
                  </a:lnTo>
                  <a:lnTo>
                    <a:pt x="3181" y="320"/>
                  </a:lnTo>
                  <a:lnTo>
                    <a:pt x="3153" y="332"/>
                  </a:lnTo>
                  <a:lnTo>
                    <a:pt x="3169" y="316"/>
                  </a:lnTo>
                  <a:lnTo>
                    <a:pt x="3185" y="300"/>
                  </a:lnTo>
                  <a:cubicBezTo>
                    <a:pt x="3193" y="293"/>
                    <a:pt x="3203" y="288"/>
                    <a:pt x="3213" y="288"/>
                  </a:cubicBezTo>
                  <a:lnTo>
                    <a:pt x="3245" y="288"/>
                  </a:lnTo>
                  <a:lnTo>
                    <a:pt x="3217" y="300"/>
                  </a:lnTo>
                  <a:lnTo>
                    <a:pt x="3233" y="284"/>
                  </a:lnTo>
                  <a:lnTo>
                    <a:pt x="3226" y="295"/>
                  </a:lnTo>
                  <a:lnTo>
                    <a:pt x="3242" y="263"/>
                  </a:lnTo>
                  <a:cubicBezTo>
                    <a:pt x="3244" y="259"/>
                    <a:pt x="3246" y="255"/>
                    <a:pt x="3249" y="252"/>
                  </a:cubicBezTo>
                  <a:lnTo>
                    <a:pt x="3265" y="236"/>
                  </a:lnTo>
                  <a:cubicBezTo>
                    <a:pt x="3273" y="229"/>
                    <a:pt x="3283" y="224"/>
                    <a:pt x="3293" y="224"/>
                  </a:cubicBezTo>
                  <a:lnTo>
                    <a:pt x="3309" y="224"/>
                  </a:lnTo>
                  <a:lnTo>
                    <a:pt x="3281" y="236"/>
                  </a:lnTo>
                  <a:lnTo>
                    <a:pt x="3297" y="220"/>
                  </a:lnTo>
                  <a:lnTo>
                    <a:pt x="3313" y="204"/>
                  </a:lnTo>
                  <a:lnTo>
                    <a:pt x="3329" y="188"/>
                  </a:lnTo>
                  <a:cubicBezTo>
                    <a:pt x="3337" y="181"/>
                    <a:pt x="3347" y="176"/>
                    <a:pt x="3357" y="176"/>
                  </a:cubicBezTo>
                  <a:lnTo>
                    <a:pt x="3389" y="176"/>
                  </a:lnTo>
                  <a:lnTo>
                    <a:pt x="3361" y="188"/>
                  </a:lnTo>
                  <a:lnTo>
                    <a:pt x="3377" y="172"/>
                  </a:lnTo>
                  <a:lnTo>
                    <a:pt x="3370" y="183"/>
                  </a:lnTo>
                  <a:lnTo>
                    <a:pt x="3386" y="151"/>
                  </a:lnTo>
                  <a:cubicBezTo>
                    <a:pt x="3388" y="147"/>
                    <a:pt x="3390" y="143"/>
                    <a:pt x="3393" y="140"/>
                  </a:cubicBezTo>
                  <a:lnTo>
                    <a:pt x="3409" y="124"/>
                  </a:lnTo>
                  <a:cubicBezTo>
                    <a:pt x="3417" y="117"/>
                    <a:pt x="3427" y="112"/>
                    <a:pt x="3437" y="112"/>
                  </a:cubicBezTo>
                  <a:lnTo>
                    <a:pt x="3453" y="112"/>
                  </a:lnTo>
                  <a:lnTo>
                    <a:pt x="3425" y="124"/>
                  </a:lnTo>
                  <a:lnTo>
                    <a:pt x="3441" y="108"/>
                  </a:lnTo>
                  <a:lnTo>
                    <a:pt x="3434" y="119"/>
                  </a:lnTo>
                  <a:lnTo>
                    <a:pt x="3450" y="87"/>
                  </a:lnTo>
                  <a:cubicBezTo>
                    <a:pt x="3456" y="73"/>
                    <a:pt x="3470" y="64"/>
                    <a:pt x="3485" y="64"/>
                  </a:cubicBezTo>
                  <a:lnTo>
                    <a:pt x="3501" y="64"/>
                  </a:lnTo>
                  <a:lnTo>
                    <a:pt x="3484" y="69"/>
                  </a:lnTo>
                  <a:lnTo>
                    <a:pt x="3516" y="53"/>
                  </a:lnTo>
                  <a:cubicBezTo>
                    <a:pt x="3521" y="50"/>
                    <a:pt x="3527" y="48"/>
                    <a:pt x="3533" y="48"/>
                  </a:cubicBezTo>
                  <a:lnTo>
                    <a:pt x="3549" y="48"/>
                  </a:lnTo>
                  <a:lnTo>
                    <a:pt x="3521" y="60"/>
                  </a:lnTo>
                  <a:lnTo>
                    <a:pt x="3537" y="44"/>
                  </a:lnTo>
                  <a:lnTo>
                    <a:pt x="3553" y="28"/>
                  </a:lnTo>
                  <a:cubicBezTo>
                    <a:pt x="3561" y="21"/>
                    <a:pt x="3571" y="16"/>
                    <a:pt x="3581" y="16"/>
                  </a:cubicBezTo>
                  <a:lnTo>
                    <a:pt x="3597" y="16"/>
                  </a:lnTo>
                  <a:lnTo>
                    <a:pt x="3613" y="16"/>
                  </a:lnTo>
                  <a:lnTo>
                    <a:pt x="3585" y="28"/>
                  </a:lnTo>
                  <a:lnTo>
                    <a:pt x="3601" y="12"/>
                  </a:lnTo>
                  <a:cubicBezTo>
                    <a:pt x="3609" y="5"/>
                    <a:pt x="3619" y="0"/>
                    <a:pt x="3629" y="0"/>
                  </a:cubicBezTo>
                  <a:lnTo>
                    <a:pt x="3645" y="0"/>
                  </a:lnTo>
                  <a:cubicBezTo>
                    <a:pt x="3668" y="0"/>
                    <a:pt x="3685" y="18"/>
                    <a:pt x="3685" y="40"/>
                  </a:cubicBezTo>
                  <a:cubicBezTo>
                    <a:pt x="3685" y="63"/>
                    <a:pt x="3668" y="80"/>
                    <a:pt x="3645" y="80"/>
                  </a:cubicBezTo>
                  <a:lnTo>
                    <a:pt x="3629" y="80"/>
                  </a:lnTo>
                  <a:lnTo>
                    <a:pt x="3658" y="69"/>
                  </a:lnTo>
                  <a:lnTo>
                    <a:pt x="3642" y="85"/>
                  </a:lnTo>
                  <a:cubicBezTo>
                    <a:pt x="3634" y="92"/>
                    <a:pt x="3624" y="96"/>
                    <a:pt x="3613" y="96"/>
                  </a:cubicBezTo>
                  <a:lnTo>
                    <a:pt x="3597" y="96"/>
                  </a:lnTo>
                  <a:lnTo>
                    <a:pt x="3581" y="96"/>
                  </a:lnTo>
                  <a:lnTo>
                    <a:pt x="3610" y="85"/>
                  </a:lnTo>
                  <a:lnTo>
                    <a:pt x="3594" y="101"/>
                  </a:lnTo>
                  <a:lnTo>
                    <a:pt x="3578" y="117"/>
                  </a:lnTo>
                  <a:cubicBezTo>
                    <a:pt x="3570" y="124"/>
                    <a:pt x="3560" y="128"/>
                    <a:pt x="3549" y="128"/>
                  </a:cubicBezTo>
                  <a:lnTo>
                    <a:pt x="3533" y="128"/>
                  </a:lnTo>
                  <a:lnTo>
                    <a:pt x="3551" y="124"/>
                  </a:lnTo>
                  <a:lnTo>
                    <a:pt x="3519" y="140"/>
                  </a:lnTo>
                  <a:cubicBezTo>
                    <a:pt x="3514" y="143"/>
                    <a:pt x="3508" y="144"/>
                    <a:pt x="3501" y="144"/>
                  </a:cubicBezTo>
                  <a:lnTo>
                    <a:pt x="3485" y="144"/>
                  </a:lnTo>
                  <a:lnTo>
                    <a:pt x="3521" y="122"/>
                  </a:lnTo>
                  <a:lnTo>
                    <a:pt x="3505" y="154"/>
                  </a:lnTo>
                  <a:cubicBezTo>
                    <a:pt x="3503" y="158"/>
                    <a:pt x="3501" y="162"/>
                    <a:pt x="3498" y="165"/>
                  </a:cubicBezTo>
                  <a:lnTo>
                    <a:pt x="3482" y="181"/>
                  </a:lnTo>
                  <a:cubicBezTo>
                    <a:pt x="3474" y="188"/>
                    <a:pt x="3464" y="192"/>
                    <a:pt x="3453" y="192"/>
                  </a:cubicBezTo>
                  <a:lnTo>
                    <a:pt x="3437" y="192"/>
                  </a:lnTo>
                  <a:lnTo>
                    <a:pt x="3466" y="181"/>
                  </a:lnTo>
                  <a:lnTo>
                    <a:pt x="3450" y="197"/>
                  </a:lnTo>
                  <a:lnTo>
                    <a:pt x="3457" y="186"/>
                  </a:lnTo>
                  <a:lnTo>
                    <a:pt x="3441" y="218"/>
                  </a:lnTo>
                  <a:cubicBezTo>
                    <a:pt x="3439" y="222"/>
                    <a:pt x="3437" y="226"/>
                    <a:pt x="3434" y="229"/>
                  </a:cubicBezTo>
                  <a:lnTo>
                    <a:pt x="3418" y="245"/>
                  </a:lnTo>
                  <a:cubicBezTo>
                    <a:pt x="3410" y="252"/>
                    <a:pt x="3400" y="256"/>
                    <a:pt x="3389" y="256"/>
                  </a:cubicBezTo>
                  <a:lnTo>
                    <a:pt x="3357" y="256"/>
                  </a:lnTo>
                  <a:lnTo>
                    <a:pt x="3386" y="245"/>
                  </a:lnTo>
                  <a:lnTo>
                    <a:pt x="3370" y="261"/>
                  </a:lnTo>
                  <a:lnTo>
                    <a:pt x="3354" y="277"/>
                  </a:lnTo>
                  <a:lnTo>
                    <a:pt x="3338" y="293"/>
                  </a:lnTo>
                  <a:cubicBezTo>
                    <a:pt x="3330" y="300"/>
                    <a:pt x="3320" y="304"/>
                    <a:pt x="3309" y="304"/>
                  </a:cubicBezTo>
                  <a:lnTo>
                    <a:pt x="3293" y="304"/>
                  </a:lnTo>
                  <a:lnTo>
                    <a:pt x="3322" y="293"/>
                  </a:lnTo>
                  <a:lnTo>
                    <a:pt x="3306" y="309"/>
                  </a:lnTo>
                  <a:lnTo>
                    <a:pt x="3313" y="298"/>
                  </a:lnTo>
                  <a:lnTo>
                    <a:pt x="3297" y="330"/>
                  </a:lnTo>
                  <a:cubicBezTo>
                    <a:pt x="3295" y="334"/>
                    <a:pt x="3293" y="338"/>
                    <a:pt x="3290" y="341"/>
                  </a:cubicBezTo>
                  <a:lnTo>
                    <a:pt x="3274" y="357"/>
                  </a:lnTo>
                  <a:cubicBezTo>
                    <a:pt x="3266" y="364"/>
                    <a:pt x="3256" y="368"/>
                    <a:pt x="3245" y="368"/>
                  </a:cubicBezTo>
                  <a:lnTo>
                    <a:pt x="3213" y="368"/>
                  </a:lnTo>
                  <a:lnTo>
                    <a:pt x="3242" y="357"/>
                  </a:lnTo>
                  <a:lnTo>
                    <a:pt x="3226" y="373"/>
                  </a:lnTo>
                  <a:lnTo>
                    <a:pt x="3210" y="389"/>
                  </a:lnTo>
                  <a:cubicBezTo>
                    <a:pt x="3202" y="396"/>
                    <a:pt x="3192" y="400"/>
                    <a:pt x="3181" y="400"/>
                  </a:cubicBezTo>
                  <a:lnTo>
                    <a:pt x="3165" y="400"/>
                  </a:lnTo>
                  <a:lnTo>
                    <a:pt x="3149" y="400"/>
                  </a:lnTo>
                  <a:lnTo>
                    <a:pt x="3178" y="389"/>
                  </a:lnTo>
                  <a:lnTo>
                    <a:pt x="3162" y="405"/>
                  </a:lnTo>
                  <a:cubicBezTo>
                    <a:pt x="3154" y="412"/>
                    <a:pt x="3144" y="416"/>
                    <a:pt x="3133" y="416"/>
                  </a:cubicBezTo>
                  <a:lnTo>
                    <a:pt x="3117" y="416"/>
                  </a:lnTo>
                  <a:lnTo>
                    <a:pt x="3146" y="405"/>
                  </a:lnTo>
                  <a:lnTo>
                    <a:pt x="3130" y="421"/>
                  </a:lnTo>
                  <a:cubicBezTo>
                    <a:pt x="3122" y="428"/>
                    <a:pt x="3112" y="432"/>
                    <a:pt x="3101" y="432"/>
                  </a:cubicBezTo>
                  <a:lnTo>
                    <a:pt x="3069" y="432"/>
                  </a:lnTo>
                  <a:lnTo>
                    <a:pt x="3053" y="432"/>
                  </a:lnTo>
                  <a:lnTo>
                    <a:pt x="3037" y="432"/>
                  </a:lnTo>
                  <a:lnTo>
                    <a:pt x="3066" y="421"/>
                  </a:lnTo>
                  <a:lnTo>
                    <a:pt x="3050" y="437"/>
                  </a:lnTo>
                  <a:cubicBezTo>
                    <a:pt x="3042" y="444"/>
                    <a:pt x="3032" y="448"/>
                    <a:pt x="3021" y="448"/>
                  </a:cubicBezTo>
                  <a:lnTo>
                    <a:pt x="3005" y="448"/>
                  </a:lnTo>
                  <a:lnTo>
                    <a:pt x="3041" y="426"/>
                  </a:lnTo>
                  <a:lnTo>
                    <a:pt x="3025" y="458"/>
                  </a:lnTo>
                  <a:cubicBezTo>
                    <a:pt x="3023" y="462"/>
                    <a:pt x="3021" y="466"/>
                    <a:pt x="3018" y="469"/>
                  </a:cubicBezTo>
                  <a:lnTo>
                    <a:pt x="3002" y="485"/>
                  </a:lnTo>
                  <a:lnTo>
                    <a:pt x="2986" y="501"/>
                  </a:lnTo>
                  <a:cubicBezTo>
                    <a:pt x="2983" y="504"/>
                    <a:pt x="2979" y="506"/>
                    <a:pt x="2975" y="508"/>
                  </a:cubicBezTo>
                  <a:lnTo>
                    <a:pt x="2943" y="524"/>
                  </a:lnTo>
                  <a:cubicBezTo>
                    <a:pt x="2938" y="527"/>
                    <a:pt x="2932" y="528"/>
                    <a:pt x="2925" y="528"/>
                  </a:cubicBezTo>
                  <a:lnTo>
                    <a:pt x="2909" y="528"/>
                  </a:lnTo>
                  <a:lnTo>
                    <a:pt x="2893" y="528"/>
                  </a:lnTo>
                  <a:lnTo>
                    <a:pt x="2877" y="528"/>
                  </a:lnTo>
                  <a:lnTo>
                    <a:pt x="2906" y="517"/>
                  </a:lnTo>
                  <a:lnTo>
                    <a:pt x="2890" y="533"/>
                  </a:lnTo>
                  <a:cubicBezTo>
                    <a:pt x="2882" y="540"/>
                    <a:pt x="2872" y="544"/>
                    <a:pt x="2861" y="544"/>
                  </a:cubicBezTo>
                  <a:lnTo>
                    <a:pt x="2845" y="544"/>
                  </a:lnTo>
                  <a:lnTo>
                    <a:pt x="2874" y="533"/>
                  </a:lnTo>
                  <a:lnTo>
                    <a:pt x="2858" y="549"/>
                  </a:lnTo>
                  <a:cubicBezTo>
                    <a:pt x="2850" y="556"/>
                    <a:pt x="2840" y="560"/>
                    <a:pt x="2829" y="560"/>
                  </a:cubicBezTo>
                  <a:lnTo>
                    <a:pt x="2813" y="560"/>
                  </a:lnTo>
                  <a:lnTo>
                    <a:pt x="2831" y="556"/>
                  </a:lnTo>
                  <a:lnTo>
                    <a:pt x="2799" y="572"/>
                  </a:lnTo>
                  <a:lnTo>
                    <a:pt x="2810" y="565"/>
                  </a:lnTo>
                  <a:lnTo>
                    <a:pt x="2794" y="581"/>
                  </a:lnTo>
                  <a:cubicBezTo>
                    <a:pt x="2786" y="588"/>
                    <a:pt x="2776" y="592"/>
                    <a:pt x="2765" y="592"/>
                  </a:cubicBezTo>
                  <a:lnTo>
                    <a:pt x="2749" y="592"/>
                  </a:lnTo>
                  <a:lnTo>
                    <a:pt x="2733" y="592"/>
                  </a:lnTo>
                  <a:lnTo>
                    <a:pt x="2717" y="592"/>
                  </a:lnTo>
                  <a:lnTo>
                    <a:pt x="2753" y="570"/>
                  </a:lnTo>
                  <a:lnTo>
                    <a:pt x="2737" y="602"/>
                  </a:lnTo>
                  <a:cubicBezTo>
                    <a:pt x="2730" y="616"/>
                    <a:pt x="2717" y="624"/>
                    <a:pt x="2701" y="624"/>
                  </a:cubicBezTo>
                  <a:lnTo>
                    <a:pt x="2685" y="624"/>
                  </a:lnTo>
                  <a:lnTo>
                    <a:pt x="2714" y="613"/>
                  </a:lnTo>
                  <a:lnTo>
                    <a:pt x="2698" y="629"/>
                  </a:lnTo>
                  <a:cubicBezTo>
                    <a:pt x="2695" y="632"/>
                    <a:pt x="2691" y="634"/>
                    <a:pt x="2687" y="636"/>
                  </a:cubicBezTo>
                  <a:lnTo>
                    <a:pt x="2655" y="652"/>
                  </a:lnTo>
                  <a:lnTo>
                    <a:pt x="2666" y="645"/>
                  </a:lnTo>
                  <a:lnTo>
                    <a:pt x="2650" y="661"/>
                  </a:lnTo>
                  <a:cubicBezTo>
                    <a:pt x="2642" y="668"/>
                    <a:pt x="2632" y="672"/>
                    <a:pt x="2621" y="672"/>
                  </a:cubicBezTo>
                  <a:lnTo>
                    <a:pt x="2605" y="672"/>
                  </a:lnTo>
                  <a:lnTo>
                    <a:pt x="2641" y="650"/>
                  </a:lnTo>
                  <a:lnTo>
                    <a:pt x="2625" y="682"/>
                  </a:lnTo>
                  <a:cubicBezTo>
                    <a:pt x="2618" y="696"/>
                    <a:pt x="2605" y="704"/>
                    <a:pt x="2589" y="704"/>
                  </a:cubicBezTo>
                  <a:lnTo>
                    <a:pt x="2573" y="704"/>
                  </a:lnTo>
                  <a:lnTo>
                    <a:pt x="2602" y="693"/>
                  </a:lnTo>
                  <a:lnTo>
                    <a:pt x="2586" y="709"/>
                  </a:lnTo>
                  <a:cubicBezTo>
                    <a:pt x="2578" y="716"/>
                    <a:pt x="2568" y="720"/>
                    <a:pt x="2557" y="720"/>
                  </a:cubicBezTo>
                  <a:lnTo>
                    <a:pt x="2541" y="720"/>
                  </a:lnTo>
                  <a:lnTo>
                    <a:pt x="2570" y="709"/>
                  </a:lnTo>
                  <a:lnTo>
                    <a:pt x="2554" y="725"/>
                  </a:lnTo>
                  <a:cubicBezTo>
                    <a:pt x="2546" y="732"/>
                    <a:pt x="2536" y="736"/>
                    <a:pt x="2525" y="736"/>
                  </a:cubicBezTo>
                  <a:lnTo>
                    <a:pt x="2493" y="736"/>
                  </a:lnTo>
                  <a:lnTo>
                    <a:pt x="2477" y="736"/>
                  </a:lnTo>
                  <a:lnTo>
                    <a:pt x="2461" y="736"/>
                  </a:lnTo>
                  <a:lnTo>
                    <a:pt x="2445" y="736"/>
                  </a:lnTo>
                  <a:lnTo>
                    <a:pt x="2481" y="714"/>
                  </a:lnTo>
                  <a:lnTo>
                    <a:pt x="2465" y="746"/>
                  </a:lnTo>
                  <a:cubicBezTo>
                    <a:pt x="2463" y="750"/>
                    <a:pt x="2461" y="754"/>
                    <a:pt x="2458" y="757"/>
                  </a:cubicBezTo>
                  <a:lnTo>
                    <a:pt x="2442" y="773"/>
                  </a:lnTo>
                  <a:cubicBezTo>
                    <a:pt x="2434" y="780"/>
                    <a:pt x="2424" y="784"/>
                    <a:pt x="2413" y="784"/>
                  </a:cubicBezTo>
                  <a:lnTo>
                    <a:pt x="2397" y="784"/>
                  </a:lnTo>
                  <a:lnTo>
                    <a:pt x="2381" y="784"/>
                  </a:lnTo>
                  <a:lnTo>
                    <a:pt x="2399" y="780"/>
                  </a:lnTo>
                  <a:lnTo>
                    <a:pt x="2367" y="796"/>
                  </a:lnTo>
                  <a:lnTo>
                    <a:pt x="2378" y="789"/>
                  </a:lnTo>
                  <a:lnTo>
                    <a:pt x="2362" y="805"/>
                  </a:lnTo>
                  <a:cubicBezTo>
                    <a:pt x="2354" y="812"/>
                    <a:pt x="2344" y="816"/>
                    <a:pt x="2333" y="816"/>
                  </a:cubicBezTo>
                  <a:lnTo>
                    <a:pt x="2317" y="816"/>
                  </a:lnTo>
                  <a:lnTo>
                    <a:pt x="2301" y="816"/>
                  </a:lnTo>
                  <a:lnTo>
                    <a:pt x="2337" y="794"/>
                  </a:lnTo>
                  <a:lnTo>
                    <a:pt x="2321" y="826"/>
                  </a:lnTo>
                  <a:cubicBezTo>
                    <a:pt x="2314" y="840"/>
                    <a:pt x="2301" y="848"/>
                    <a:pt x="2285" y="848"/>
                  </a:cubicBezTo>
                  <a:lnTo>
                    <a:pt x="2269" y="848"/>
                  </a:lnTo>
                  <a:lnTo>
                    <a:pt x="2305" y="826"/>
                  </a:lnTo>
                  <a:lnTo>
                    <a:pt x="2289" y="858"/>
                  </a:lnTo>
                  <a:cubicBezTo>
                    <a:pt x="2282" y="872"/>
                    <a:pt x="2269" y="880"/>
                    <a:pt x="2253" y="880"/>
                  </a:cubicBezTo>
                  <a:lnTo>
                    <a:pt x="2237" y="880"/>
                  </a:lnTo>
                  <a:lnTo>
                    <a:pt x="2205" y="880"/>
                  </a:lnTo>
                  <a:lnTo>
                    <a:pt x="2234" y="869"/>
                  </a:lnTo>
                  <a:lnTo>
                    <a:pt x="2218" y="885"/>
                  </a:lnTo>
                  <a:cubicBezTo>
                    <a:pt x="2210" y="892"/>
                    <a:pt x="2200" y="896"/>
                    <a:pt x="2189" y="896"/>
                  </a:cubicBezTo>
                  <a:lnTo>
                    <a:pt x="2173" y="896"/>
                  </a:lnTo>
                  <a:lnTo>
                    <a:pt x="2202" y="885"/>
                  </a:lnTo>
                  <a:lnTo>
                    <a:pt x="2186" y="901"/>
                  </a:lnTo>
                  <a:cubicBezTo>
                    <a:pt x="2178" y="908"/>
                    <a:pt x="2168" y="912"/>
                    <a:pt x="2157" y="912"/>
                  </a:cubicBezTo>
                  <a:lnTo>
                    <a:pt x="2141" y="912"/>
                  </a:lnTo>
                  <a:lnTo>
                    <a:pt x="2125" y="912"/>
                  </a:lnTo>
                  <a:lnTo>
                    <a:pt x="2161" y="890"/>
                  </a:lnTo>
                  <a:lnTo>
                    <a:pt x="2145" y="922"/>
                  </a:lnTo>
                  <a:lnTo>
                    <a:pt x="2129" y="954"/>
                  </a:lnTo>
                  <a:cubicBezTo>
                    <a:pt x="2125" y="962"/>
                    <a:pt x="2119" y="968"/>
                    <a:pt x="2111" y="972"/>
                  </a:cubicBezTo>
                  <a:lnTo>
                    <a:pt x="2079" y="988"/>
                  </a:lnTo>
                  <a:lnTo>
                    <a:pt x="2090" y="981"/>
                  </a:lnTo>
                  <a:lnTo>
                    <a:pt x="2074" y="997"/>
                  </a:lnTo>
                  <a:cubicBezTo>
                    <a:pt x="2066" y="1004"/>
                    <a:pt x="2056" y="1008"/>
                    <a:pt x="2045" y="1008"/>
                  </a:cubicBezTo>
                  <a:lnTo>
                    <a:pt x="2029" y="1008"/>
                  </a:lnTo>
                  <a:lnTo>
                    <a:pt x="2013" y="1008"/>
                  </a:lnTo>
                  <a:lnTo>
                    <a:pt x="2042" y="997"/>
                  </a:lnTo>
                  <a:lnTo>
                    <a:pt x="2026" y="1013"/>
                  </a:lnTo>
                  <a:lnTo>
                    <a:pt x="2033" y="1002"/>
                  </a:lnTo>
                  <a:lnTo>
                    <a:pt x="2017" y="1034"/>
                  </a:lnTo>
                  <a:cubicBezTo>
                    <a:pt x="2010" y="1048"/>
                    <a:pt x="1997" y="1056"/>
                    <a:pt x="1981" y="1056"/>
                  </a:cubicBezTo>
                  <a:lnTo>
                    <a:pt x="1965" y="1056"/>
                  </a:lnTo>
                  <a:lnTo>
                    <a:pt x="1949" y="1056"/>
                  </a:lnTo>
                  <a:lnTo>
                    <a:pt x="1967" y="1052"/>
                  </a:lnTo>
                  <a:lnTo>
                    <a:pt x="1935" y="1068"/>
                  </a:lnTo>
                  <a:lnTo>
                    <a:pt x="1946" y="1061"/>
                  </a:lnTo>
                  <a:lnTo>
                    <a:pt x="1930" y="1077"/>
                  </a:lnTo>
                  <a:cubicBezTo>
                    <a:pt x="1922" y="1084"/>
                    <a:pt x="1912" y="1088"/>
                    <a:pt x="1901" y="1088"/>
                  </a:cubicBezTo>
                  <a:lnTo>
                    <a:pt x="1885" y="1088"/>
                  </a:lnTo>
                  <a:lnTo>
                    <a:pt x="1869" y="1088"/>
                  </a:lnTo>
                  <a:lnTo>
                    <a:pt x="1898" y="1077"/>
                  </a:lnTo>
                  <a:lnTo>
                    <a:pt x="1882" y="1093"/>
                  </a:lnTo>
                  <a:lnTo>
                    <a:pt x="1866" y="1109"/>
                  </a:lnTo>
                  <a:lnTo>
                    <a:pt x="1850" y="1125"/>
                  </a:lnTo>
                  <a:lnTo>
                    <a:pt x="1859" y="1109"/>
                  </a:lnTo>
                  <a:lnTo>
                    <a:pt x="1843" y="1157"/>
                  </a:lnTo>
                  <a:cubicBezTo>
                    <a:pt x="1840" y="1167"/>
                    <a:pt x="1833" y="1176"/>
                    <a:pt x="1823" y="1180"/>
                  </a:cubicBezTo>
                  <a:lnTo>
                    <a:pt x="1791" y="1196"/>
                  </a:lnTo>
                  <a:cubicBezTo>
                    <a:pt x="1786" y="1199"/>
                    <a:pt x="1780" y="1200"/>
                    <a:pt x="1773" y="1200"/>
                  </a:cubicBezTo>
                  <a:lnTo>
                    <a:pt x="1757" y="1200"/>
                  </a:lnTo>
                  <a:lnTo>
                    <a:pt x="1741" y="1200"/>
                  </a:lnTo>
                  <a:lnTo>
                    <a:pt x="1770" y="1189"/>
                  </a:lnTo>
                  <a:lnTo>
                    <a:pt x="1754" y="1205"/>
                  </a:lnTo>
                  <a:lnTo>
                    <a:pt x="1738" y="1221"/>
                  </a:lnTo>
                  <a:lnTo>
                    <a:pt x="1722" y="1237"/>
                  </a:lnTo>
                  <a:cubicBezTo>
                    <a:pt x="1714" y="1244"/>
                    <a:pt x="1704" y="1248"/>
                    <a:pt x="1693" y="1248"/>
                  </a:cubicBezTo>
                  <a:lnTo>
                    <a:pt x="1677" y="1248"/>
                  </a:lnTo>
                  <a:lnTo>
                    <a:pt x="1706" y="1237"/>
                  </a:lnTo>
                  <a:lnTo>
                    <a:pt x="1690" y="1253"/>
                  </a:lnTo>
                  <a:cubicBezTo>
                    <a:pt x="1682" y="1260"/>
                    <a:pt x="1672" y="1264"/>
                    <a:pt x="1661" y="1264"/>
                  </a:cubicBezTo>
                  <a:lnTo>
                    <a:pt x="1629" y="1264"/>
                  </a:lnTo>
                  <a:lnTo>
                    <a:pt x="1658" y="1253"/>
                  </a:lnTo>
                  <a:lnTo>
                    <a:pt x="1642" y="1269"/>
                  </a:lnTo>
                  <a:lnTo>
                    <a:pt x="1626" y="1285"/>
                  </a:lnTo>
                  <a:lnTo>
                    <a:pt x="1610" y="1301"/>
                  </a:lnTo>
                  <a:cubicBezTo>
                    <a:pt x="1602" y="1308"/>
                    <a:pt x="1592" y="1312"/>
                    <a:pt x="1581" y="1312"/>
                  </a:cubicBezTo>
                  <a:lnTo>
                    <a:pt x="1565" y="1312"/>
                  </a:lnTo>
                  <a:lnTo>
                    <a:pt x="1601" y="1290"/>
                  </a:lnTo>
                  <a:lnTo>
                    <a:pt x="1585" y="1322"/>
                  </a:lnTo>
                  <a:cubicBezTo>
                    <a:pt x="1578" y="1336"/>
                    <a:pt x="1565" y="1344"/>
                    <a:pt x="1549" y="1344"/>
                  </a:cubicBezTo>
                  <a:lnTo>
                    <a:pt x="1533" y="1344"/>
                  </a:lnTo>
                  <a:lnTo>
                    <a:pt x="1562" y="1333"/>
                  </a:lnTo>
                  <a:lnTo>
                    <a:pt x="1546" y="1349"/>
                  </a:lnTo>
                  <a:cubicBezTo>
                    <a:pt x="1543" y="1352"/>
                    <a:pt x="1539" y="1354"/>
                    <a:pt x="1535" y="1356"/>
                  </a:cubicBezTo>
                  <a:lnTo>
                    <a:pt x="1503" y="1372"/>
                  </a:lnTo>
                  <a:cubicBezTo>
                    <a:pt x="1498" y="1375"/>
                    <a:pt x="1492" y="1376"/>
                    <a:pt x="1485" y="1376"/>
                  </a:cubicBezTo>
                  <a:lnTo>
                    <a:pt x="1469" y="1376"/>
                  </a:lnTo>
                  <a:lnTo>
                    <a:pt x="1505" y="1354"/>
                  </a:lnTo>
                  <a:lnTo>
                    <a:pt x="1489" y="1386"/>
                  </a:lnTo>
                  <a:cubicBezTo>
                    <a:pt x="1487" y="1390"/>
                    <a:pt x="1485" y="1394"/>
                    <a:pt x="1482" y="1397"/>
                  </a:cubicBezTo>
                  <a:lnTo>
                    <a:pt x="1466" y="1413"/>
                  </a:lnTo>
                  <a:cubicBezTo>
                    <a:pt x="1458" y="1420"/>
                    <a:pt x="1448" y="1424"/>
                    <a:pt x="1437" y="1424"/>
                  </a:cubicBezTo>
                  <a:lnTo>
                    <a:pt x="1421" y="1424"/>
                  </a:lnTo>
                  <a:lnTo>
                    <a:pt x="1450" y="1413"/>
                  </a:lnTo>
                  <a:lnTo>
                    <a:pt x="1434" y="1429"/>
                  </a:lnTo>
                  <a:cubicBezTo>
                    <a:pt x="1426" y="1436"/>
                    <a:pt x="1416" y="1440"/>
                    <a:pt x="1405" y="1440"/>
                  </a:cubicBezTo>
                  <a:lnTo>
                    <a:pt x="1389" y="1440"/>
                  </a:lnTo>
                  <a:lnTo>
                    <a:pt x="1425" y="1418"/>
                  </a:lnTo>
                  <a:lnTo>
                    <a:pt x="1409" y="1450"/>
                  </a:lnTo>
                  <a:cubicBezTo>
                    <a:pt x="1402" y="1464"/>
                    <a:pt x="1389" y="1472"/>
                    <a:pt x="1373" y="1472"/>
                  </a:cubicBezTo>
                  <a:lnTo>
                    <a:pt x="1341" y="1472"/>
                  </a:lnTo>
                  <a:lnTo>
                    <a:pt x="1325" y="1472"/>
                  </a:lnTo>
                  <a:lnTo>
                    <a:pt x="1354" y="1461"/>
                  </a:lnTo>
                  <a:lnTo>
                    <a:pt x="1338" y="1477"/>
                  </a:lnTo>
                  <a:lnTo>
                    <a:pt x="1345" y="1466"/>
                  </a:lnTo>
                  <a:lnTo>
                    <a:pt x="1329" y="1498"/>
                  </a:lnTo>
                  <a:cubicBezTo>
                    <a:pt x="1327" y="1502"/>
                    <a:pt x="1325" y="1506"/>
                    <a:pt x="1322" y="1509"/>
                  </a:cubicBezTo>
                  <a:lnTo>
                    <a:pt x="1306" y="1525"/>
                  </a:lnTo>
                  <a:cubicBezTo>
                    <a:pt x="1298" y="1532"/>
                    <a:pt x="1288" y="1536"/>
                    <a:pt x="1277" y="1536"/>
                  </a:cubicBezTo>
                  <a:lnTo>
                    <a:pt x="1261" y="1536"/>
                  </a:lnTo>
                  <a:lnTo>
                    <a:pt x="1297" y="1514"/>
                  </a:lnTo>
                  <a:lnTo>
                    <a:pt x="1281" y="1546"/>
                  </a:lnTo>
                  <a:cubicBezTo>
                    <a:pt x="1279" y="1550"/>
                    <a:pt x="1277" y="1554"/>
                    <a:pt x="1274" y="1557"/>
                  </a:cubicBezTo>
                  <a:lnTo>
                    <a:pt x="1258" y="1573"/>
                  </a:lnTo>
                  <a:cubicBezTo>
                    <a:pt x="1255" y="1576"/>
                    <a:pt x="1251" y="1578"/>
                    <a:pt x="1247" y="1580"/>
                  </a:cubicBezTo>
                  <a:lnTo>
                    <a:pt x="1215" y="1596"/>
                  </a:lnTo>
                  <a:cubicBezTo>
                    <a:pt x="1210" y="1599"/>
                    <a:pt x="1204" y="1600"/>
                    <a:pt x="1197" y="1600"/>
                  </a:cubicBezTo>
                  <a:lnTo>
                    <a:pt x="1181" y="1600"/>
                  </a:lnTo>
                  <a:lnTo>
                    <a:pt x="1217" y="1578"/>
                  </a:lnTo>
                  <a:lnTo>
                    <a:pt x="1201" y="1610"/>
                  </a:lnTo>
                  <a:lnTo>
                    <a:pt x="1185" y="1642"/>
                  </a:lnTo>
                  <a:cubicBezTo>
                    <a:pt x="1178" y="1656"/>
                    <a:pt x="1165" y="1664"/>
                    <a:pt x="1149" y="1664"/>
                  </a:cubicBezTo>
                  <a:lnTo>
                    <a:pt x="1133" y="1664"/>
                  </a:lnTo>
                  <a:lnTo>
                    <a:pt x="1117" y="1664"/>
                  </a:lnTo>
                  <a:lnTo>
                    <a:pt x="1146" y="1653"/>
                  </a:lnTo>
                  <a:lnTo>
                    <a:pt x="1130" y="1669"/>
                  </a:lnTo>
                  <a:lnTo>
                    <a:pt x="1114" y="1685"/>
                  </a:lnTo>
                  <a:cubicBezTo>
                    <a:pt x="1106" y="1692"/>
                    <a:pt x="1096" y="1696"/>
                    <a:pt x="1085" y="1696"/>
                  </a:cubicBezTo>
                  <a:lnTo>
                    <a:pt x="1053" y="1696"/>
                  </a:lnTo>
                  <a:lnTo>
                    <a:pt x="1089" y="1674"/>
                  </a:lnTo>
                  <a:lnTo>
                    <a:pt x="1073" y="1706"/>
                  </a:lnTo>
                  <a:cubicBezTo>
                    <a:pt x="1071" y="1710"/>
                    <a:pt x="1069" y="1714"/>
                    <a:pt x="1066" y="1717"/>
                  </a:cubicBezTo>
                  <a:lnTo>
                    <a:pt x="1050" y="1733"/>
                  </a:lnTo>
                  <a:lnTo>
                    <a:pt x="1034" y="1749"/>
                  </a:lnTo>
                  <a:cubicBezTo>
                    <a:pt x="1026" y="1756"/>
                    <a:pt x="1016" y="1760"/>
                    <a:pt x="1005" y="1760"/>
                  </a:cubicBezTo>
                  <a:lnTo>
                    <a:pt x="989" y="1760"/>
                  </a:lnTo>
                  <a:lnTo>
                    <a:pt x="973" y="1760"/>
                  </a:lnTo>
                  <a:lnTo>
                    <a:pt x="957" y="1760"/>
                  </a:lnTo>
                  <a:lnTo>
                    <a:pt x="941" y="1760"/>
                  </a:lnTo>
                  <a:lnTo>
                    <a:pt x="959" y="1756"/>
                  </a:lnTo>
                  <a:lnTo>
                    <a:pt x="927" y="1772"/>
                  </a:lnTo>
                  <a:lnTo>
                    <a:pt x="938" y="1765"/>
                  </a:lnTo>
                  <a:lnTo>
                    <a:pt x="922" y="1781"/>
                  </a:lnTo>
                  <a:cubicBezTo>
                    <a:pt x="914" y="1788"/>
                    <a:pt x="904" y="1792"/>
                    <a:pt x="893" y="1792"/>
                  </a:cubicBezTo>
                  <a:lnTo>
                    <a:pt x="877" y="1792"/>
                  </a:lnTo>
                  <a:lnTo>
                    <a:pt x="906" y="1781"/>
                  </a:lnTo>
                  <a:lnTo>
                    <a:pt x="890" y="1797"/>
                  </a:lnTo>
                  <a:lnTo>
                    <a:pt x="874" y="1813"/>
                  </a:lnTo>
                  <a:cubicBezTo>
                    <a:pt x="866" y="1820"/>
                    <a:pt x="856" y="1824"/>
                    <a:pt x="845" y="1824"/>
                  </a:cubicBezTo>
                  <a:lnTo>
                    <a:pt x="829" y="1824"/>
                  </a:lnTo>
                  <a:lnTo>
                    <a:pt x="858" y="1813"/>
                  </a:lnTo>
                  <a:lnTo>
                    <a:pt x="842" y="1829"/>
                  </a:lnTo>
                  <a:lnTo>
                    <a:pt x="849" y="1818"/>
                  </a:lnTo>
                  <a:lnTo>
                    <a:pt x="833" y="1850"/>
                  </a:lnTo>
                  <a:cubicBezTo>
                    <a:pt x="829" y="1858"/>
                    <a:pt x="823" y="1864"/>
                    <a:pt x="815" y="1868"/>
                  </a:cubicBezTo>
                  <a:lnTo>
                    <a:pt x="783" y="1884"/>
                  </a:lnTo>
                  <a:cubicBezTo>
                    <a:pt x="778" y="1887"/>
                    <a:pt x="772" y="1888"/>
                    <a:pt x="765" y="1888"/>
                  </a:cubicBezTo>
                  <a:lnTo>
                    <a:pt x="749" y="1888"/>
                  </a:lnTo>
                  <a:lnTo>
                    <a:pt x="778" y="1877"/>
                  </a:lnTo>
                  <a:lnTo>
                    <a:pt x="762" y="1893"/>
                  </a:lnTo>
                  <a:cubicBezTo>
                    <a:pt x="754" y="1900"/>
                    <a:pt x="744" y="1904"/>
                    <a:pt x="733" y="1904"/>
                  </a:cubicBezTo>
                  <a:lnTo>
                    <a:pt x="717" y="1904"/>
                  </a:lnTo>
                  <a:lnTo>
                    <a:pt x="746" y="1893"/>
                  </a:lnTo>
                  <a:lnTo>
                    <a:pt x="730" y="1909"/>
                  </a:lnTo>
                  <a:lnTo>
                    <a:pt x="714" y="1925"/>
                  </a:lnTo>
                  <a:lnTo>
                    <a:pt x="698" y="1941"/>
                  </a:lnTo>
                  <a:lnTo>
                    <a:pt x="682" y="1957"/>
                  </a:lnTo>
                  <a:cubicBezTo>
                    <a:pt x="679" y="1960"/>
                    <a:pt x="675" y="1962"/>
                    <a:pt x="671" y="1964"/>
                  </a:cubicBezTo>
                  <a:lnTo>
                    <a:pt x="639" y="1980"/>
                  </a:lnTo>
                  <a:lnTo>
                    <a:pt x="650" y="1973"/>
                  </a:lnTo>
                  <a:lnTo>
                    <a:pt x="634" y="1989"/>
                  </a:lnTo>
                  <a:cubicBezTo>
                    <a:pt x="626" y="1996"/>
                    <a:pt x="616" y="2000"/>
                    <a:pt x="605" y="2000"/>
                  </a:cubicBezTo>
                  <a:lnTo>
                    <a:pt x="589" y="2000"/>
                  </a:lnTo>
                  <a:lnTo>
                    <a:pt x="573" y="2000"/>
                  </a:lnTo>
                  <a:lnTo>
                    <a:pt x="602" y="1989"/>
                  </a:lnTo>
                  <a:lnTo>
                    <a:pt x="586" y="2005"/>
                  </a:lnTo>
                  <a:lnTo>
                    <a:pt x="595" y="1989"/>
                  </a:lnTo>
                  <a:lnTo>
                    <a:pt x="579" y="2037"/>
                  </a:lnTo>
                  <a:cubicBezTo>
                    <a:pt x="577" y="2043"/>
                    <a:pt x="574" y="2048"/>
                    <a:pt x="570" y="2053"/>
                  </a:cubicBezTo>
                  <a:lnTo>
                    <a:pt x="554" y="2069"/>
                  </a:lnTo>
                  <a:lnTo>
                    <a:pt x="538" y="2085"/>
                  </a:lnTo>
                  <a:cubicBezTo>
                    <a:pt x="535" y="2088"/>
                    <a:pt x="531" y="2090"/>
                    <a:pt x="527" y="2092"/>
                  </a:cubicBezTo>
                  <a:lnTo>
                    <a:pt x="495" y="2108"/>
                  </a:lnTo>
                  <a:cubicBezTo>
                    <a:pt x="490" y="2111"/>
                    <a:pt x="484" y="2112"/>
                    <a:pt x="477" y="2112"/>
                  </a:cubicBezTo>
                  <a:lnTo>
                    <a:pt x="461" y="2112"/>
                  </a:lnTo>
                  <a:lnTo>
                    <a:pt x="490" y="2101"/>
                  </a:lnTo>
                  <a:lnTo>
                    <a:pt x="474" y="2117"/>
                  </a:lnTo>
                  <a:lnTo>
                    <a:pt x="458" y="2133"/>
                  </a:lnTo>
                  <a:lnTo>
                    <a:pt x="442" y="2149"/>
                  </a:lnTo>
                  <a:lnTo>
                    <a:pt x="426" y="2165"/>
                  </a:lnTo>
                  <a:cubicBezTo>
                    <a:pt x="418" y="2172"/>
                    <a:pt x="408" y="2176"/>
                    <a:pt x="397" y="2176"/>
                  </a:cubicBezTo>
                  <a:lnTo>
                    <a:pt x="381" y="2176"/>
                  </a:lnTo>
                  <a:lnTo>
                    <a:pt x="365" y="2176"/>
                  </a:lnTo>
                  <a:lnTo>
                    <a:pt x="333" y="2176"/>
                  </a:lnTo>
                  <a:lnTo>
                    <a:pt x="369" y="2154"/>
                  </a:lnTo>
                  <a:lnTo>
                    <a:pt x="353" y="2186"/>
                  </a:lnTo>
                  <a:cubicBezTo>
                    <a:pt x="351" y="2190"/>
                    <a:pt x="349" y="2194"/>
                    <a:pt x="346" y="2197"/>
                  </a:cubicBezTo>
                  <a:lnTo>
                    <a:pt x="330" y="2213"/>
                  </a:lnTo>
                  <a:lnTo>
                    <a:pt x="314" y="2229"/>
                  </a:lnTo>
                  <a:lnTo>
                    <a:pt x="298" y="2245"/>
                  </a:lnTo>
                  <a:lnTo>
                    <a:pt x="282" y="2261"/>
                  </a:lnTo>
                  <a:lnTo>
                    <a:pt x="266" y="2277"/>
                  </a:lnTo>
                  <a:lnTo>
                    <a:pt x="250" y="2293"/>
                  </a:lnTo>
                  <a:cubicBezTo>
                    <a:pt x="242" y="2300"/>
                    <a:pt x="232" y="2304"/>
                    <a:pt x="221" y="2304"/>
                  </a:cubicBezTo>
                  <a:lnTo>
                    <a:pt x="189" y="2304"/>
                  </a:lnTo>
                  <a:lnTo>
                    <a:pt x="225" y="2282"/>
                  </a:lnTo>
                  <a:lnTo>
                    <a:pt x="209" y="2314"/>
                  </a:lnTo>
                  <a:cubicBezTo>
                    <a:pt x="202" y="2328"/>
                    <a:pt x="189" y="2336"/>
                    <a:pt x="173" y="2336"/>
                  </a:cubicBezTo>
                  <a:lnTo>
                    <a:pt x="157" y="2336"/>
                  </a:lnTo>
                  <a:lnTo>
                    <a:pt x="193" y="2314"/>
                  </a:lnTo>
                  <a:lnTo>
                    <a:pt x="177" y="2346"/>
                  </a:lnTo>
                  <a:cubicBezTo>
                    <a:pt x="170" y="2360"/>
                    <a:pt x="157" y="2368"/>
                    <a:pt x="141" y="2368"/>
                  </a:cubicBezTo>
                  <a:lnTo>
                    <a:pt x="125" y="2368"/>
                  </a:lnTo>
                  <a:lnTo>
                    <a:pt x="161" y="2346"/>
                  </a:lnTo>
                  <a:lnTo>
                    <a:pt x="145" y="2378"/>
                  </a:lnTo>
                  <a:cubicBezTo>
                    <a:pt x="143" y="2382"/>
                    <a:pt x="141" y="2386"/>
                    <a:pt x="138" y="2389"/>
                  </a:cubicBezTo>
                  <a:lnTo>
                    <a:pt x="122" y="2405"/>
                  </a:lnTo>
                  <a:cubicBezTo>
                    <a:pt x="114" y="2412"/>
                    <a:pt x="104" y="2416"/>
                    <a:pt x="93" y="2416"/>
                  </a:cubicBezTo>
                  <a:lnTo>
                    <a:pt x="77" y="2416"/>
                  </a:lnTo>
                  <a:lnTo>
                    <a:pt x="111" y="2399"/>
                  </a:lnTo>
                  <a:lnTo>
                    <a:pt x="79" y="2447"/>
                  </a:lnTo>
                  <a:cubicBezTo>
                    <a:pt x="66" y="2465"/>
                    <a:pt x="42" y="2470"/>
                    <a:pt x="23" y="2458"/>
                  </a:cubicBezTo>
                  <a:cubicBezTo>
                    <a:pt x="5" y="2445"/>
                    <a:pt x="0" y="2421"/>
                    <a:pt x="12" y="2402"/>
                  </a:cubicBezTo>
                  <a:close/>
                </a:path>
              </a:pathLst>
            </a:custGeom>
            <a:grpFill/>
            <a:ln w="4763" cap="flat">
              <a:solidFill>
                <a:srgbClr val="51118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A3C861D7-5EC0-4FEA-BA4A-B42C4307F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069" y="3414713"/>
              <a:ext cx="969922" cy="688975"/>
            </a:xfrm>
            <a:custGeom>
              <a:avLst/>
              <a:gdLst>
                <a:gd name="T0" fmla="*/ 129 w 3689"/>
                <a:gd name="T1" fmla="*/ 2031 h 2201"/>
                <a:gd name="T2" fmla="*/ 269 w 3689"/>
                <a:gd name="T3" fmla="*/ 1939 h 2201"/>
                <a:gd name="T4" fmla="*/ 385 w 3689"/>
                <a:gd name="T5" fmla="*/ 1887 h 2201"/>
                <a:gd name="T6" fmla="*/ 509 w 3689"/>
                <a:gd name="T7" fmla="*/ 1827 h 2201"/>
                <a:gd name="T8" fmla="*/ 584 w 3689"/>
                <a:gd name="T9" fmla="*/ 1727 h 2201"/>
                <a:gd name="T10" fmla="*/ 721 w 3689"/>
                <a:gd name="T11" fmla="*/ 1663 h 2201"/>
                <a:gd name="T12" fmla="*/ 845 w 3689"/>
                <a:gd name="T13" fmla="*/ 1603 h 2201"/>
                <a:gd name="T14" fmla="*/ 973 w 3689"/>
                <a:gd name="T15" fmla="*/ 1523 h 2201"/>
                <a:gd name="T16" fmla="*/ 1085 w 3689"/>
                <a:gd name="T17" fmla="*/ 1459 h 2201"/>
                <a:gd name="T18" fmla="*/ 1180 w 3689"/>
                <a:gd name="T19" fmla="*/ 1368 h 2201"/>
                <a:gd name="T20" fmla="*/ 1297 w 3689"/>
                <a:gd name="T21" fmla="*/ 1327 h 2201"/>
                <a:gd name="T22" fmla="*/ 1441 w 3689"/>
                <a:gd name="T23" fmla="*/ 1231 h 2201"/>
                <a:gd name="T24" fmla="*/ 1553 w 3689"/>
                <a:gd name="T25" fmla="*/ 1167 h 2201"/>
                <a:gd name="T26" fmla="*/ 1688 w 3689"/>
                <a:gd name="T27" fmla="*/ 1135 h 2201"/>
                <a:gd name="T28" fmla="*/ 1825 w 3689"/>
                <a:gd name="T29" fmla="*/ 1007 h 2201"/>
                <a:gd name="T30" fmla="*/ 1937 w 3689"/>
                <a:gd name="T31" fmla="*/ 959 h 2201"/>
                <a:gd name="T32" fmla="*/ 2061 w 3689"/>
                <a:gd name="T33" fmla="*/ 899 h 2201"/>
                <a:gd name="T34" fmla="*/ 2138 w 3689"/>
                <a:gd name="T35" fmla="*/ 890 h 2201"/>
                <a:gd name="T36" fmla="*/ 2301 w 3689"/>
                <a:gd name="T37" fmla="*/ 771 h 2201"/>
                <a:gd name="T38" fmla="*/ 2397 w 3689"/>
                <a:gd name="T39" fmla="*/ 723 h 2201"/>
                <a:gd name="T40" fmla="*/ 2525 w 3689"/>
                <a:gd name="T41" fmla="*/ 691 h 2201"/>
                <a:gd name="T42" fmla="*/ 2621 w 3689"/>
                <a:gd name="T43" fmla="*/ 611 h 2201"/>
                <a:gd name="T44" fmla="*/ 2698 w 3689"/>
                <a:gd name="T45" fmla="*/ 602 h 2201"/>
                <a:gd name="T46" fmla="*/ 2849 w 3689"/>
                <a:gd name="T47" fmla="*/ 527 h 2201"/>
                <a:gd name="T48" fmla="*/ 2945 w 3689"/>
                <a:gd name="T49" fmla="*/ 431 h 2201"/>
                <a:gd name="T50" fmla="*/ 3101 w 3689"/>
                <a:gd name="T51" fmla="*/ 339 h 2201"/>
                <a:gd name="T52" fmla="*/ 3213 w 3689"/>
                <a:gd name="T53" fmla="*/ 307 h 2201"/>
                <a:gd name="T54" fmla="*/ 3341 w 3689"/>
                <a:gd name="T55" fmla="*/ 243 h 2201"/>
                <a:gd name="T56" fmla="*/ 3453 w 3689"/>
                <a:gd name="T57" fmla="*/ 147 h 2201"/>
                <a:gd name="T58" fmla="*/ 3537 w 3689"/>
                <a:gd name="T59" fmla="*/ 95 h 2201"/>
                <a:gd name="T60" fmla="*/ 3610 w 3689"/>
                <a:gd name="T61" fmla="*/ 136 h 2201"/>
                <a:gd name="T62" fmla="*/ 3482 w 3689"/>
                <a:gd name="T63" fmla="*/ 216 h 2201"/>
                <a:gd name="T64" fmla="*/ 3370 w 3689"/>
                <a:gd name="T65" fmla="*/ 312 h 2201"/>
                <a:gd name="T66" fmla="*/ 3231 w 3689"/>
                <a:gd name="T67" fmla="*/ 383 h 2201"/>
                <a:gd name="T68" fmla="*/ 3117 w 3689"/>
                <a:gd name="T69" fmla="*/ 419 h 2201"/>
                <a:gd name="T70" fmla="*/ 3018 w 3689"/>
                <a:gd name="T71" fmla="*/ 472 h 2201"/>
                <a:gd name="T72" fmla="*/ 2913 w 3689"/>
                <a:gd name="T73" fmla="*/ 573 h 2201"/>
                <a:gd name="T74" fmla="*/ 2785 w 3689"/>
                <a:gd name="T75" fmla="*/ 605 h 2201"/>
                <a:gd name="T76" fmla="*/ 2650 w 3689"/>
                <a:gd name="T77" fmla="*/ 680 h 2201"/>
                <a:gd name="T78" fmla="*/ 2561 w 3689"/>
                <a:gd name="T79" fmla="*/ 749 h 2201"/>
                <a:gd name="T80" fmla="*/ 2413 w 3689"/>
                <a:gd name="T81" fmla="*/ 803 h 2201"/>
                <a:gd name="T82" fmla="*/ 2330 w 3689"/>
                <a:gd name="T83" fmla="*/ 840 h 2201"/>
                <a:gd name="T84" fmla="*/ 2225 w 3689"/>
                <a:gd name="T85" fmla="*/ 893 h 2201"/>
                <a:gd name="T86" fmla="*/ 2093 w 3689"/>
                <a:gd name="T87" fmla="*/ 979 h 2201"/>
                <a:gd name="T88" fmla="*/ 2010 w 3689"/>
                <a:gd name="T89" fmla="*/ 1000 h 2201"/>
                <a:gd name="T90" fmla="*/ 1889 w 3689"/>
                <a:gd name="T91" fmla="*/ 1053 h 2201"/>
                <a:gd name="T92" fmla="*/ 1779 w 3689"/>
                <a:gd name="T93" fmla="*/ 1112 h 2201"/>
                <a:gd name="T94" fmla="*/ 1626 w 3689"/>
                <a:gd name="T95" fmla="*/ 1208 h 2201"/>
                <a:gd name="T96" fmla="*/ 1469 w 3689"/>
                <a:gd name="T97" fmla="*/ 1299 h 2201"/>
                <a:gd name="T98" fmla="*/ 1370 w 3689"/>
                <a:gd name="T99" fmla="*/ 1368 h 2201"/>
                <a:gd name="T100" fmla="*/ 1247 w 3689"/>
                <a:gd name="T101" fmla="*/ 1423 h 2201"/>
                <a:gd name="T102" fmla="*/ 1101 w 3689"/>
                <a:gd name="T103" fmla="*/ 1539 h 2201"/>
                <a:gd name="T104" fmla="*/ 989 w 3689"/>
                <a:gd name="T105" fmla="*/ 1603 h 2201"/>
                <a:gd name="T106" fmla="*/ 861 w 3689"/>
                <a:gd name="T107" fmla="*/ 1683 h 2201"/>
                <a:gd name="T108" fmla="*/ 749 w 3689"/>
                <a:gd name="T109" fmla="*/ 1731 h 2201"/>
                <a:gd name="T110" fmla="*/ 621 w 3689"/>
                <a:gd name="T111" fmla="*/ 1779 h 2201"/>
                <a:gd name="T112" fmla="*/ 525 w 3689"/>
                <a:gd name="T113" fmla="*/ 1907 h 2201"/>
                <a:gd name="T114" fmla="*/ 413 w 3689"/>
                <a:gd name="T115" fmla="*/ 1955 h 2201"/>
                <a:gd name="T116" fmla="*/ 285 w 3689"/>
                <a:gd name="T117" fmla="*/ 2019 h 2201"/>
                <a:gd name="T118" fmla="*/ 202 w 3689"/>
                <a:gd name="T119" fmla="*/ 2072 h 2201"/>
                <a:gd name="T120" fmla="*/ 63 w 3689"/>
                <a:gd name="T121" fmla="*/ 2191 h 2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89" h="2201">
                  <a:moveTo>
                    <a:pt x="28" y="2120"/>
                  </a:moveTo>
                  <a:lnTo>
                    <a:pt x="60" y="2104"/>
                  </a:lnTo>
                  <a:cubicBezTo>
                    <a:pt x="65" y="2101"/>
                    <a:pt x="71" y="2099"/>
                    <a:pt x="77" y="2099"/>
                  </a:cubicBezTo>
                  <a:lnTo>
                    <a:pt x="93" y="2099"/>
                  </a:lnTo>
                  <a:lnTo>
                    <a:pt x="56" y="2127"/>
                  </a:lnTo>
                  <a:lnTo>
                    <a:pt x="72" y="2079"/>
                  </a:lnTo>
                  <a:cubicBezTo>
                    <a:pt x="77" y="2062"/>
                    <a:pt x="92" y="2051"/>
                    <a:pt x="109" y="2051"/>
                  </a:cubicBezTo>
                  <a:lnTo>
                    <a:pt x="125" y="2051"/>
                  </a:lnTo>
                  <a:lnTo>
                    <a:pt x="97" y="2063"/>
                  </a:lnTo>
                  <a:lnTo>
                    <a:pt x="113" y="2047"/>
                  </a:lnTo>
                  <a:lnTo>
                    <a:pt x="129" y="2031"/>
                  </a:lnTo>
                  <a:lnTo>
                    <a:pt x="145" y="2015"/>
                  </a:lnTo>
                  <a:cubicBezTo>
                    <a:pt x="153" y="2008"/>
                    <a:pt x="163" y="2003"/>
                    <a:pt x="173" y="2003"/>
                  </a:cubicBezTo>
                  <a:lnTo>
                    <a:pt x="189" y="2003"/>
                  </a:lnTo>
                  <a:lnTo>
                    <a:pt x="161" y="2015"/>
                  </a:lnTo>
                  <a:lnTo>
                    <a:pt x="193" y="1983"/>
                  </a:lnTo>
                  <a:lnTo>
                    <a:pt x="209" y="1967"/>
                  </a:lnTo>
                  <a:cubicBezTo>
                    <a:pt x="217" y="1960"/>
                    <a:pt x="227" y="1955"/>
                    <a:pt x="237" y="1955"/>
                  </a:cubicBezTo>
                  <a:lnTo>
                    <a:pt x="253" y="1955"/>
                  </a:lnTo>
                  <a:lnTo>
                    <a:pt x="225" y="1967"/>
                  </a:lnTo>
                  <a:lnTo>
                    <a:pt x="241" y="1951"/>
                  </a:lnTo>
                  <a:cubicBezTo>
                    <a:pt x="249" y="1944"/>
                    <a:pt x="259" y="1939"/>
                    <a:pt x="269" y="1939"/>
                  </a:cubicBezTo>
                  <a:lnTo>
                    <a:pt x="285" y="1939"/>
                  </a:lnTo>
                  <a:lnTo>
                    <a:pt x="250" y="1962"/>
                  </a:lnTo>
                  <a:lnTo>
                    <a:pt x="266" y="1930"/>
                  </a:lnTo>
                  <a:cubicBezTo>
                    <a:pt x="272" y="1916"/>
                    <a:pt x="286" y="1907"/>
                    <a:pt x="301" y="1907"/>
                  </a:cubicBezTo>
                  <a:lnTo>
                    <a:pt x="317" y="1907"/>
                  </a:lnTo>
                  <a:lnTo>
                    <a:pt x="333" y="1907"/>
                  </a:lnTo>
                  <a:lnTo>
                    <a:pt x="365" y="1907"/>
                  </a:lnTo>
                  <a:lnTo>
                    <a:pt x="381" y="1907"/>
                  </a:lnTo>
                  <a:lnTo>
                    <a:pt x="353" y="1919"/>
                  </a:lnTo>
                  <a:lnTo>
                    <a:pt x="369" y="1903"/>
                  </a:lnTo>
                  <a:lnTo>
                    <a:pt x="385" y="1887"/>
                  </a:lnTo>
                  <a:cubicBezTo>
                    <a:pt x="393" y="1880"/>
                    <a:pt x="403" y="1875"/>
                    <a:pt x="413" y="1875"/>
                  </a:cubicBezTo>
                  <a:lnTo>
                    <a:pt x="429" y="1875"/>
                  </a:lnTo>
                  <a:lnTo>
                    <a:pt x="401" y="1887"/>
                  </a:lnTo>
                  <a:lnTo>
                    <a:pt x="417" y="1871"/>
                  </a:lnTo>
                  <a:cubicBezTo>
                    <a:pt x="425" y="1864"/>
                    <a:pt x="435" y="1859"/>
                    <a:pt x="445" y="1859"/>
                  </a:cubicBezTo>
                  <a:lnTo>
                    <a:pt x="461" y="1859"/>
                  </a:lnTo>
                  <a:lnTo>
                    <a:pt x="433" y="1871"/>
                  </a:lnTo>
                  <a:lnTo>
                    <a:pt x="449" y="1855"/>
                  </a:lnTo>
                  <a:cubicBezTo>
                    <a:pt x="452" y="1852"/>
                    <a:pt x="456" y="1850"/>
                    <a:pt x="460" y="1848"/>
                  </a:cubicBezTo>
                  <a:lnTo>
                    <a:pt x="492" y="1832"/>
                  </a:lnTo>
                  <a:cubicBezTo>
                    <a:pt x="497" y="1829"/>
                    <a:pt x="503" y="1827"/>
                    <a:pt x="509" y="1827"/>
                  </a:cubicBezTo>
                  <a:lnTo>
                    <a:pt x="525" y="1827"/>
                  </a:lnTo>
                  <a:lnTo>
                    <a:pt x="497" y="1839"/>
                  </a:lnTo>
                  <a:lnTo>
                    <a:pt x="513" y="1823"/>
                  </a:lnTo>
                  <a:lnTo>
                    <a:pt x="529" y="1807"/>
                  </a:lnTo>
                  <a:lnTo>
                    <a:pt x="545" y="1791"/>
                  </a:lnTo>
                  <a:cubicBezTo>
                    <a:pt x="553" y="1784"/>
                    <a:pt x="563" y="1779"/>
                    <a:pt x="573" y="1779"/>
                  </a:cubicBezTo>
                  <a:lnTo>
                    <a:pt x="589" y="1779"/>
                  </a:lnTo>
                  <a:lnTo>
                    <a:pt x="554" y="1802"/>
                  </a:lnTo>
                  <a:lnTo>
                    <a:pt x="570" y="1770"/>
                  </a:lnTo>
                  <a:lnTo>
                    <a:pt x="568" y="1775"/>
                  </a:lnTo>
                  <a:lnTo>
                    <a:pt x="584" y="1727"/>
                  </a:lnTo>
                  <a:cubicBezTo>
                    <a:pt x="589" y="1710"/>
                    <a:pt x="604" y="1699"/>
                    <a:pt x="621" y="1699"/>
                  </a:cubicBezTo>
                  <a:lnTo>
                    <a:pt x="653" y="1699"/>
                  </a:lnTo>
                  <a:lnTo>
                    <a:pt x="669" y="1699"/>
                  </a:lnTo>
                  <a:lnTo>
                    <a:pt x="641" y="1711"/>
                  </a:lnTo>
                  <a:lnTo>
                    <a:pt x="657" y="1695"/>
                  </a:lnTo>
                  <a:cubicBezTo>
                    <a:pt x="665" y="1688"/>
                    <a:pt x="675" y="1683"/>
                    <a:pt x="685" y="1683"/>
                  </a:cubicBezTo>
                  <a:lnTo>
                    <a:pt x="701" y="1683"/>
                  </a:lnTo>
                  <a:lnTo>
                    <a:pt x="717" y="1683"/>
                  </a:lnTo>
                  <a:lnTo>
                    <a:pt x="689" y="1695"/>
                  </a:lnTo>
                  <a:lnTo>
                    <a:pt x="705" y="1679"/>
                  </a:lnTo>
                  <a:lnTo>
                    <a:pt x="721" y="1663"/>
                  </a:lnTo>
                  <a:cubicBezTo>
                    <a:pt x="729" y="1656"/>
                    <a:pt x="739" y="1651"/>
                    <a:pt x="749" y="1651"/>
                  </a:cubicBezTo>
                  <a:lnTo>
                    <a:pt x="765" y="1651"/>
                  </a:lnTo>
                  <a:lnTo>
                    <a:pt x="748" y="1656"/>
                  </a:lnTo>
                  <a:lnTo>
                    <a:pt x="780" y="1640"/>
                  </a:lnTo>
                  <a:lnTo>
                    <a:pt x="769" y="1647"/>
                  </a:lnTo>
                  <a:lnTo>
                    <a:pt x="785" y="1631"/>
                  </a:lnTo>
                  <a:cubicBezTo>
                    <a:pt x="793" y="1624"/>
                    <a:pt x="803" y="1619"/>
                    <a:pt x="813" y="1619"/>
                  </a:cubicBezTo>
                  <a:lnTo>
                    <a:pt x="829" y="1619"/>
                  </a:lnTo>
                  <a:lnTo>
                    <a:pt x="801" y="1631"/>
                  </a:lnTo>
                  <a:lnTo>
                    <a:pt x="817" y="1615"/>
                  </a:lnTo>
                  <a:cubicBezTo>
                    <a:pt x="825" y="1608"/>
                    <a:pt x="835" y="1603"/>
                    <a:pt x="845" y="1603"/>
                  </a:cubicBezTo>
                  <a:lnTo>
                    <a:pt x="861" y="1603"/>
                  </a:lnTo>
                  <a:lnTo>
                    <a:pt x="877" y="1603"/>
                  </a:lnTo>
                  <a:lnTo>
                    <a:pt x="893" y="1603"/>
                  </a:lnTo>
                  <a:lnTo>
                    <a:pt x="858" y="1626"/>
                  </a:lnTo>
                  <a:lnTo>
                    <a:pt x="874" y="1594"/>
                  </a:lnTo>
                  <a:cubicBezTo>
                    <a:pt x="878" y="1586"/>
                    <a:pt x="884" y="1580"/>
                    <a:pt x="892" y="1576"/>
                  </a:cubicBezTo>
                  <a:lnTo>
                    <a:pt x="924" y="1560"/>
                  </a:lnTo>
                  <a:lnTo>
                    <a:pt x="913" y="1567"/>
                  </a:lnTo>
                  <a:lnTo>
                    <a:pt x="929" y="1551"/>
                  </a:lnTo>
                  <a:lnTo>
                    <a:pt x="945" y="1535"/>
                  </a:lnTo>
                  <a:cubicBezTo>
                    <a:pt x="953" y="1528"/>
                    <a:pt x="963" y="1523"/>
                    <a:pt x="973" y="1523"/>
                  </a:cubicBezTo>
                  <a:lnTo>
                    <a:pt x="989" y="1523"/>
                  </a:lnTo>
                  <a:lnTo>
                    <a:pt x="961" y="1535"/>
                  </a:lnTo>
                  <a:lnTo>
                    <a:pt x="977" y="1519"/>
                  </a:lnTo>
                  <a:cubicBezTo>
                    <a:pt x="985" y="1512"/>
                    <a:pt x="995" y="1507"/>
                    <a:pt x="1005" y="1507"/>
                  </a:cubicBezTo>
                  <a:lnTo>
                    <a:pt x="1021" y="1507"/>
                  </a:lnTo>
                  <a:lnTo>
                    <a:pt x="993" y="1519"/>
                  </a:lnTo>
                  <a:lnTo>
                    <a:pt x="1009" y="1503"/>
                  </a:lnTo>
                  <a:lnTo>
                    <a:pt x="1025" y="1487"/>
                  </a:lnTo>
                  <a:cubicBezTo>
                    <a:pt x="1028" y="1484"/>
                    <a:pt x="1032" y="1482"/>
                    <a:pt x="1036" y="1480"/>
                  </a:cubicBezTo>
                  <a:lnTo>
                    <a:pt x="1068" y="1464"/>
                  </a:lnTo>
                  <a:cubicBezTo>
                    <a:pt x="1073" y="1461"/>
                    <a:pt x="1079" y="1459"/>
                    <a:pt x="1085" y="1459"/>
                  </a:cubicBezTo>
                  <a:lnTo>
                    <a:pt x="1101" y="1459"/>
                  </a:lnTo>
                  <a:lnTo>
                    <a:pt x="1066" y="1482"/>
                  </a:lnTo>
                  <a:lnTo>
                    <a:pt x="1082" y="1450"/>
                  </a:lnTo>
                  <a:cubicBezTo>
                    <a:pt x="1088" y="1436"/>
                    <a:pt x="1102" y="1427"/>
                    <a:pt x="1117" y="1427"/>
                  </a:cubicBezTo>
                  <a:lnTo>
                    <a:pt x="1133" y="1427"/>
                  </a:lnTo>
                  <a:lnTo>
                    <a:pt x="1105" y="1439"/>
                  </a:lnTo>
                  <a:lnTo>
                    <a:pt x="1121" y="1423"/>
                  </a:lnTo>
                  <a:lnTo>
                    <a:pt x="1137" y="1407"/>
                  </a:lnTo>
                  <a:lnTo>
                    <a:pt x="1153" y="1391"/>
                  </a:lnTo>
                  <a:lnTo>
                    <a:pt x="1169" y="1375"/>
                  </a:lnTo>
                  <a:cubicBezTo>
                    <a:pt x="1172" y="1372"/>
                    <a:pt x="1176" y="1370"/>
                    <a:pt x="1180" y="1368"/>
                  </a:cubicBezTo>
                  <a:lnTo>
                    <a:pt x="1212" y="1352"/>
                  </a:lnTo>
                  <a:cubicBezTo>
                    <a:pt x="1217" y="1349"/>
                    <a:pt x="1223" y="1347"/>
                    <a:pt x="1229" y="1347"/>
                  </a:cubicBezTo>
                  <a:lnTo>
                    <a:pt x="1245" y="1347"/>
                  </a:lnTo>
                  <a:lnTo>
                    <a:pt x="1217" y="1359"/>
                  </a:lnTo>
                  <a:lnTo>
                    <a:pt x="1233" y="1343"/>
                  </a:lnTo>
                  <a:lnTo>
                    <a:pt x="1249" y="1327"/>
                  </a:lnTo>
                  <a:cubicBezTo>
                    <a:pt x="1257" y="1320"/>
                    <a:pt x="1267" y="1315"/>
                    <a:pt x="1277" y="1315"/>
                  </a:cubicBezTo>
                  <a:lnTo>
                    <a:pt x="1293" y="1315"/>
                  </a:lnTo>
                  <a:lnTo>
                    <a:pt x="1309" y="1315"/>
                  </a:lnTo>
                  <a:lnTo>
                    <a:pt x="1325" y="1315"/>
                  </a:lnTo>
                  <a:lnTo>
                    <a:pt x="1297" y="1327"/>
                  </a:lnTo>
                  <a:lnTo>
                    <a:pt x="1313" y="1311"/>
                  </a:lnTo>
                  <a:cubicBezTo>
                    <a:pt x="1321" y="1304"/>
                    <a:pt x="1331" y="1299"/>
                    <a:pt x="1341" y="1299"/>
                  </a:cubicBezTo>
                  <a:lnTo>
                    <a:pt x="1373" y="1299"/>
                  </a:lnTo>
                  <a:lnTo>
                    <a:pt x="1389" y="1299"/>
                  </a:lnTo>
                  <a:lnTo>
                    <a:pt x="1405" y="1299"/>
                  </a:lnTo>
                  <a:lnTo>
                    <a:pt x="1370" y="1322"/>
                  </a:lnTo>
                  <a:lnTo>
                    <a:pt x="1386" y="1290"/>
                  </a:lnTo>
                  <a:cubicBezTo>
                    <a:pt x="1388" y="1286"/>
                    <a:pt x="1390" y="1282"/>
                    <a:pt x="1393" y="1279"/>
                  </a:cubicBezTo>
                  <a:lnTo>
                    <a:pt x="1409" y="1263"/>
                  </a:lnTo>
                  <a:lnTo>
                    <a:pt x="1425" y="1247"/>
                  </a:lnTo>
                  <a:lnTo>
                    <a:pt x="1441" y="1231"/>
                  </a:lnTo>
                  <a:cubicBezTo>
                    <a:pt x="1449" y="1224"/>
                    <a:pt x="1459" y="1219"/>
                    <a:pt x="1469" y="1219"/>
                  </a:cubicBezTo>
                  <a:lnTo>
                    <a:pt x="1485" y="1219"/>
                  </a:lnTo>
                  <a:lnTo>
                    <a:pt x="1517" y="1219"/>
                  </a:lnTo>
                  <a:lnTo>
                    <a:pt x="1533" y="1219"/>
                  </a:lnTo>
                  <a:lnTo>
                    <a:pt x="1505" y="1231"/>
                  </a:lnTo>
                  <a:lnTo>
                    <a:pt x="1521" y="1215"/>
                  </a:lnTo>
                  <a:cubicBezTo>
                    <a:pt x="1529" y="1208"/>
                    <a:pt x="1539" y="1203"/>
                    <a:pt x="1549" y="1203"/>
                  </a:cubicBezTo>
                  <a:lnTo>
                    <a:pt x="1565" y="1203"/>
                  </a:lnTo>
                  <a:lnTo>
                    <a:pt x="1528" y="1231"/>
                  </a:lnTo>
                  <a:lnTo>
                    <a:pt x="1544" y="1183"/>
                  </a:lnTo>
                  <a:cubicBezTo>
                    <a:pt x="1545" y="1177"/>
                    <a:pt x="1549" y="1172"/>
                    <a:pt x="1553" y="1167"/>
                  </a:cubicBezTo>
                  <a:lnTo>
                    <a:pt x="1569" y="1151"/>
                  </a:lnTo>
                  <a:cubicBezTo>
                    <a:pt x="1577" y="1144"/>
                    <a:pt x="1587" y="1139"/>
                    <a:pt x="1597" y="1139"/>
                  </a:cubicBezTo>
                  <a:lnTo>
                    <a:pt x="1613" y="1139"/>
                  </a:lnTo>
                  <a:lnTo>
                    <a:pt x="1629" y="1139"/>
                  </a:lnTo>
                  <a:lnTo>
                    <a:pt x="1661" y="1139"/>
                  </a:lnTo>
                  <a:lnTo>
                    <a:pt x="1677" y="1139"/>
                  </a:lnTo>
                  <a:lnTo>
                    <a:pt x="1693" y="1139"/>
                  </a:lnTo>
                  <a:lnTo>
                    <a:pt x="1665" y="1151"/>
                  </a:lnTo>
                  <a:lnTo>
                    <a:pt x="1681" y="1135"/>
                  </a:lnTo>
                  <a:lnTo>
                    <a:pt x="1697" y="1119"/>
                  </a:lnTo>
                  <a:lnTo>
                    <a:pt x="1688" y="1135"/>
                  </a:lnTo>
                  <a:lnTo>
                    <a:pt x="1704" y="1087"/>
                  </a:lnTo>
                  <a:cubicBezTo>
                    <a:pt x="1709" y="1070"/>
                    <a:pt x="1724" y="1059"/>
                    <a:pt x="1741" y="1059"/>
                  </a:cubicBezTo>
                  <a:lnTo>
                    <a:pt x="1757" y="1059"/>
                  </a:lnTo>
                  <a:lnTo>
                    <a:pt x="1773" y="1059"/>
                  </a:lnTo>
                  <a:lnTo>
                    <a:pt x="1745" y="1071"/>
                  </a:lnTo>
                  <a:lnTo>
                    <a:pt x="1777" y="1039"/>
                  </a:lnTo>
                  <a:cubicBezTo>
                    <a:pt x="1785" y="1032"/>
                    <a:pt x="1795" y="1027"/>
                    <a:pt x="1805" y="1027"/>
                  </a:cubicBezTo>
                  <a:lnTo>
                    <a:pt x="1821" y="1027"/>
                  </a:lnTo>
                  <a:lnTo>
                    <a:pt x="1793" y="1039"/>
                  </a:lnTo>
                  <a:lnTo>
                    <a:pt x="1809" y="1023"/>
                  </a:lnTo>
                  <a:lnTo>
                    <a:pt x="1825" y="1007"/>
                  </a:lnTo>
                  <a:lnTo>
                    <a:pt x="1818" y="1018"/>
                  </a:lnTo>
                  <a:lnTo>
                    <a:pt x="1834" y="986"/>
                  </a:lnTo>
                  <a:cubicBezTo>
                    <a:pt x="1840" y="972"/>
                    <a:pt x="1854" y="963"/>
                    <a:pt x="1869" y="963"/>
                  </a:cubicBezTo>
                  <a:lnTo>
                    <a:pt x="1885" y="963"/>
                  </a:lnTo>
                  <a:lnTo>
                    <a:pt x="1901" y="963"/>
                  </a:lnTo>
                  <a:lnTo>
                    <a:pt x="1873" y="975"/>
                  </a:lnTo>
                  <a:lnTo>
                    <a:pt x="1889" y="959"/>
                  </a:lnTo>
                  <a:cubicBezTo>
                    <a:pt x="1897" y="952"/>
                    <a:pt x="1907" y="947"/>
                    <a:pt x="1917" y="947"/>
                  </a:cubicBezTo>
                  <a:lnTo>
                    <a:pt x="1949" y="947"/>
                  </a:lnTo>
                  <a:lnTo>
                    <a:pt x="1965" y="947"/>
                  </a:lnTo>
                  <a:lnTo>
                    <a:pt x="1937" y="959"/>
                  </a:lnTo>
                  <a:lnTo>
                    <a:pt x="1953" y="943"/>
                  </a:lnTo>
                  <a:cubicBezTo>
                    <a:pt x="1961" y="936"/>
                    <a:pt x="1971" y="931"/>
                    <a:pt x="1981" y="931"/>
                  </a:cubicBezTo>
                  <a:lnTo>
                    <a:pt x="1997" y="931"/>
                  </a:lnTo>
                  <a:lnTo>
                    <a:pt x="1969" y="943"/>
                  </a:lnTo>
                  <a:lnTo>
                    <a:pt x="1985" y="927"/>
                  </a:lnTo>
                  <a:cubicBezTo>
                    <a:pt x="1993" y="920"/>
                    <a:pt x="2003" y="915"/>
                    <a:pt x="2013" y="915"/>
                  </a:cubicBezTo>
                  <a:lnTo>
                    <a:pt x="2029" y="915"/>
                  </a:lnTo>
                  <a:lnTo>
                    <a:pt x="2045" y="915"/>
                  </a:lnTo>
                  <a:lnTo>
                    <a:pt x="2017" y="927"/>
                  </a:lnTo>
                  <a:lnTo>
                    <a:pt x="2033" y="911"/>
                  </a:lnTo>
                  <a:cubicBezTo>
                    <a:pt x="2041" y="904"/>
                    <a:pt x="2051" y="899"/>
                    <a:pt x="2061" y="899"/>
                  </a:cubicBezTo>
                  <a:lnTo>
                    <a:pt x="2093" y="899"/>
                  </a:lnTo>
                  <a:lnTo>
                    <a:pt x="2065" y="911"/>
                  </a:lnTo>
                  <a:lnTo>
                    <a:pt x="2081" y="895"/>
                  </a:lnTo>
                  <a:cubicBezTo>
                    <a:pt x="2089" y="888"/>
                    <a:pt x="2099" y="883"/>
                    <a:pt x="2109" y="883"/>
                  </a:cubicBezTo>
                  <a:lnTo>
                    <a:pt x="2125" y="883"/>
                  </a:lnTo>
                  <a:lnTo>
                    <a:pt x="2141" y="883"/>
                  </a:lnTo>
                  <a:lnTo>
                    <a:pt x="2113" y="895"/>
                  </a:lnTo>
                  <a:lnTo>
                    <a:pt x="2129" y="879"/>
                  </a:lnTo>
                  <a:cubicBezTo>
                    <a:pt x="2137" y="872"/>
                    <a:pt x="2147" y="867"/>
                    <a:pt x="2157" y="867"/>
                  </a:cubicBezTo>
                  <a:lnTo>
                    <a:pt x="2173" y="867"/>
                  </a:lnTo>
                  <a:lnTo>
                    <a:pt x="2138" y="890"/>
                  </a:lnTo>
                  <a:lnTo>
                    <a:pt x="2154" y="858"/>
                  </a:lnTo>
                  <a:cubicBezTo>
                    <a:pt x="2160" y="844"/>
                    <a:pt x="2174" y="835"/>
                    <a:pt x="2189" y="835"/>
                  </a:cubicBezTo>
                  <a:lnTo>
                    <a:pt x="2205" y="835"/>
                  </a:lnTo>
                  <a:lnTo>
                    <a:pt x="2188" y="840"/>
                  </a:lnTo>
                  <a:lnTo>
                    <a:pt x="2220" y="824"/>
                  </a:lnTo>
                  <a:lnTo>
                    <a:pt x="2209" y="831"/>
                  </a:lnTo>
                  <a:lnTo>
                    <a:pt x="2225" y="815"/>
                  </a:lnTo>
                  <a:lnTo>
                    <a:pt x="2241" y="799"/>
                  </a:lnTo>
                  <a:lnTo>
                    <a:pt x="2257" y="783"/>
                  </a:lnTo>
                  <a:cubicBezTo>
                    <a:pt x="2265" y="776"/>
                    <a:pt x="2275" y="771"/>
                    <a:pt x="2285" y="771"/>
                  </a:cubicBezTo>
                  <a:lnTo>
                    <a:pt x="2301" y="771"/>
                  </a:lnTo>
                  <a:lnTo>
                    <a:pt x="2273" y="783"/>
                  </a:lnTo>
                  <a:lnTo>
                    <a:pt x="2289" y="767"/>
                  </a:lnTo>
                  <a:cubicBezTo>
                    <a:pt x="2297" y="760"/>
                    <a:pt x="2307" y="755"/>
                    <a:pt x="2317" y="755"/>
                  </a:cubicBezTo>
                  <a:lnTo>
                    <a:pt x="2333" y="755"/>
                  </a:lnTo>
                  <a:lnTo>
                    <a:pt x="2305" y="767"/>
                  </a:lnTo>
                  <a:lnTo>
                    <a:pt x="2321" y="751"/>
                  </a:lnTo>
                  <a:cubicBezTo>
                    <a:pt x="2329" y="744"/>
                    <a:pt x="2339" y="739"/>
                    <a:pt x="2349" y="739"/>
                  </a:cubicBezTo>
                  <a:lnTo>
                    <a:pt x="2381" y="739"/>
                  </a:lnTo>
                  <a:lnTo>
                    <a:pt x="2353" y="751"/>
                  </a:lnTo>
                  <a:lnTo>
                    <a:pt x="2369" y="735"/>
                  </a:lnTo>
                  <a:cubicBezTo>
                    <a:pt x="2377" y="728"/>
                    <a:pt x="2387" y="723"/>
                    <a:pt x="2397" y="723"/>
                  </a:cubicBezTo>
                  <a:lnTo>
                    <a:pt x="2413" y="723"/>
                  </a:lnTo>
                  <a:lnTo>
                    <a:pt x="2385" y="735"/>
                  </a:lnTo>
                  <a:lnTo>
                    <a:pt x="2401" y="719"/>
                  </a:lnTo>
                  <a:cubicBezTo>
                    <a:pt x="2409" y="712"/>
                    <a:pt x="2419" y="707"/>
                    <a:pt x="2429" y="707"/>
                  </a:cubicBezTo>
                  <a:lnTo>
                    <a:pt x="2445" y="707"/>
                  </a:lnTo>
                  <a:lnTo>
                    <a:pt x="2461" y="707"/>
                  </a:lnTo>
                  <a:lnTo>
                    <a:pt x="2477" y="707"/>
                  </a:lnTo>
                  <a:lnTo>
                    <a:pt x="2449" y="719"/>
                  </a:lnTo>
                  <a:lnTo>
                    <a:pt x="2465" y="703"/>
                  </a:lnTo>
                  <a:cubicBezTo>
                    <a:pt x="2473" y="696"/>
                    <a:pt x="2483" y="691"/>
                    <a:pt x="2493" y="691"/>
                  </a:cubicBezTo>
                  <a:lnTo>
                    <a:pt x="2525" y="691"/>
                  </a:lnTo>
                  <a:lnTo>
                    <a:pt x="2490" y="714"/>
                  </a:lnTo>
                  <a:lnTo>
                    <a:pt x="2506" y="682"/>
                  </a:lnTo>
                  <a:cubicBezTo>
                    <a:pt x="2512" y="668"/>
                    <a:pt x="2526" y="659"/>
                    <a:pt x="2541" y="659"/>
                  </a:cubicBezTo>
                  <a:lnTo>
                    <a:pt x="2557" y="659"/>
                  </a:lnTo>
                  <a:lnTo>
                    <a:pt x="2529" y="671"/>
                  </a:lnTo>
                  <a:lnTo>
                    <a:pt x="2545" y="655"/>
                  </a:lnTo>
                  <a:lnTo>
                    <a:pt x="2538" y="666"/>
                  </a:lnTo>
                  <a:lnTo>
                    <a:pt x="2554" y="634"/>
                  </a:lnTo>
                  <a:cubicBezTo>
                    <a:pt x="2560" y="620"/>
                    <a:pt x="2574" y="611"/>
                    <a:pt x="2589" y="611"/>
                  </a:cubicBezTo>
                  <a:lnTo>
                    <a:pt x="2605" y="611"/>
                  </a:lnTo>
                  <a:lnTo>
                    <a:pt x="2621" y="611"/>
                  </a:lnTo>
                  <a:lnTo>
                    <a:pt x="2593" y="623"/>
                  </a:lnTo>
                  <a:lnTo>
                    <a:pt x="2609" y="607"/>
                  </a:lnTo>
                  <a:cubicBezTo>
                    <a:pt x="2617" y="600"/>
                    <a:pt x="2627" y="595"/>
                    <a:pt x="2637" y="595"/>
                  </a:cubicBezTo>
                  <a:lnTo>
                    <a:pt x="2669" y="595"/>
                  </a:lnTo>
                  <a:lnTo>
                    <a:pt x="2685" y="595"/>
                  </a:lnTo>
                  <a:lnTo>
                    <a:pt x="2657" y="607"/>
                  </a:lnTo>
                  <a:lnTo>
                    <a:pt x="2673" y="591"/>
                  </a:lnTo>
                  <a:cubicBezTo>
                    <a:pt x="2681" y="584"/>
                    <a:pt x="2691" y="579"/>
                    <a:pt x="2701" y="579"/>
                  </a:cubicBezTo>
                  <a:lnTo>
                    <a:pt x="2717" y="579"/>
                  </a:lnTo>
                  <a:lnTo>
                    <a:pt x="2733" y="579"/>
                  </a:lnTo>
                  <a:lnTo>
                    <a:pt x="2698" y="602"/>
                  </a:lnTo>
                  <a:lnTo>
                    <a:pt x="2714" y="570"/>
                  </a:lnTo>
                  <a:cubicBezTo>
                    <a:pt x="2716" y="566"/>
                    <a:pt x="2718" y="562"/>
                    <a:pt x="2721" y="559"/>
                  </a:cubicBezTo>
                  <a:lnTo>
                    <a:pt x="2737" y="543"/>
                  </a:lnTo>
                  <a:cubicBezTo>
                    <a:pt x="2745" y="536"/>
                    <a:pt x="2755" y="531"/>
                    <a:pt x="2765" y="531"/>
                  </a:cubicBezTo>
                  <a:lnTo>
                    <a:pt x="2781" y="531"/>
                  </a:lnTo>
                  <a:lnTo>
                    <a:pt x="2813" y="531"/>
                  </a:lnTo>
                  <a:lnTo>
                    <a:pt x="2829" y="531"/>
                  </a:lnTo>
                  <a:lnTo>
                    <a:pt x="2845" y="531"/>
                  </a:lnTo>
                  <a:lnTo>
                    <a:pt x="2861" y="531"/>
                  </a:lnTo>
                  <a:lnTo>
                    <a:pt x="2833" y="543"/>
                  </a:lnTo>
                  <a:lnTo>
                    <a:pt x="2849" y="527"/>
                  </a:lnTo>
                  <a:lnTo>
                    <a:pt x="2842" y="538"/>
                  </a:lnTo>
                  <a:lnTo>
                    <a:pt x="2858" y="506"/>
                  </a:lnTo>
                  <a:cubicBezTo>
                    <a:pt x="2864" y="492"/>
                    <a:pt x="2878" y="483"/>
                    <a:pt x="2893" y="483"/>
                  </a:cubicBezTo>
                  <a:lnTo>
                    <a:pt x="2909" y="483"/>
                  </a:lnTo>
                  <a:lnTo>
                    <a:pt x="2881" y="495"/>
                  </a:lnTo>
                  <a:lnTo>
                    <a:pt x="2897" y="479"/>
                  </a:lnTo>
                  <a:cubicBezTo>
                    <a:pt x="2905" y="472"/>
                    <a:pt x="2915" y="467"/>
                    <a:pt x="2925" y="467"/>
                  </a:cubicBezTo>
                  <a:lnTo>
                    <a:pt x="2957" y="467"/>
                  </a:lnTo>
                  <a:lnTo>
                    <a:pt x="2920" y="495"/>
                  </a:lnTo>
                  <a:lnTo>
                    <a:pt x="2936" y="447"/>
                  </a:lnTo>
                  <a:cubicBezTo>
                    <a:pt x="2937" y="441"/>
                    <a:pt x="2941" y="436"/>
                    <a:pt x="2945" y="431"/>
                  </a:cubicBezTo>
                  <a:lnTo>
                    <a:pt x="2961" y="415"/>
                  </a:lnTo>
                  <a:lnTo>
                    <a:pt x="2977" y="399"/>
                  </a:lnTo>
                  <a:lnTo>
                    <a:pt x="2970" y="410"/>
                  </a:lnTo>
                  <a:lnTo>
                    <a:pt x="2986" y="378"/>
                  </a:lnTo>
                  <a:cubicBezTo>
                    <a:pt x="2992" y="364"/>
                    <a:pt x="3006" y="355"/>
                    <a:pt x="3021" y="355"/>
                  </a:cubicBezTo>
                  <a:lnTo>
                    <a:pt x="3037" y="355"/>
                  </a:lnTo>
                  <a:lnTo>
                    <a:pt x="3009" y="367"/>
                  </a:lnTo>
                  <a:lnTo>
                    <a:pt x="3025" y="351"/>
                  </a:lnTo>
                  <a:cubicBezTo>
                    <a:pt x="3033" y="344"/>
                    <a:pt x="3043" y="339"/>
                    <a:pt x="3053" y="339"/>
                  </a:cubicBezTo>
                  <a:lnTo>
                    <a:pt x="3069" y="339"/>
                  </a:lnTo>
                  <a:lnTo>
                    <a:pt x="3101" y="339"/>
                  </a:lnTo>
                  <a:lnTo>
                    <a:pt x="3117" y="339"/>
                  </a:lnTo>
                  <a:lnTo>
                    <a:pt x="3089" y="351"/>
                  </a:lnTo>
                  <a:lnTo>
                    <a:pt x="3105" y="335"/>
                  </a:lnTo>
                  <a:cubicBezTo>
                    <a:pt x="3113" y="328"/>
                    <a:pt x="3123" y="323"/>
                    <a:pt x="3133" y="323"/>
                  </a:cubicBezTo>
                  <a:lnTo>
                    <a:pt x="3149" y="323"/>
                  </a:lnTo>
                  <a:lnTo>
                    <a:pt x="3165" y="323"/>
                  </a:lnTo>
                  <a:lnTo>
                    <a:pt x="3181" y="323"/>
                  </a:lnTo>
                  <a:lnTo>
                    <a:pt x="3153" y="335"/>
                  </a:lnTo>
                  <a:lnTo>
                    <a:pt x="3169" y="319"/>
                  </a:lnTo>
                  <a:cubicBezTo>
                    <a:pt x="3177" y="312"/>
                    <a:pt x="3187" y="307"/>
                    <a:pt x="3197" y="307"/>
                  </a:cubicBezTo>
                  <a:lnTo>
                    <a:pt x="3213" y="307"/>
                  </a:lnTo>
                  <a:lnTo>
                    <a:pt x="3196" y="312"/>
                  </a:lnTo>
                  <a:lnTo>
                    <a:pt x="3228" y="296"/>
                  </a:lnTo>
                  <a:cubicBezTo>
                    <a:pt x="3233" y="293"/>
                    <a:pt x="3239" y="291"/>
                    <a:pt x="3245" y="291"/>
                  </a:cubicBezTo>
                  <a:lnTo>
                    <a:pt x="3261" y="291"/>
                  </a:lnTo>
                  <a:lnTo>
                    <a:pt x="3277" y="291"/>
                  </a:lnTo>
                  <a:lnTo>
                    <a:pt x="3249" y="303"/>
                  </a:lnTo>
                  <a:lnTo>
                    <a:pt x="3265" y="287"/>
                  </a:lnTo>
                  <a:lnTo>
                    <a:pt x="3281" y="271"/>
                  </a:lnTo>
                  <a:lnTo>
                    <a:pt x="3297" y="255"/>
                  </a:lnTo>
                  <a:cubicBezTo>
                    <a:pt x="3305" y="248"/>
                    <a:pt x="3315" y="243"/>
                    <a:pt x="3325" y="243"/>
                  </a:cubicBezTo>
                  <a:lnTo>
                    <a:pt x="3341" y="243"/>
                  </a:lnTo>
                  <a:lnTo>
                    <a:pt x="3313" y="255"/>
                  </a:lnTo>
                  <a:lnTo>
                    <a:pt x="3329" y="239"/>
                  </a:lnTo>
                  <a:lnTo>
                    <a:pt x="3361" y="207"/>
                  </a:lnTo>
                  <a:cubicBezTo>
                    <a:pt x="3369" y="200"/>
                    <a:pt x="3379" y="195"/>
                    <a:pt x="3389" y="195"/>
                  </a:cubicBezTo>
                  <a:lnTo>
                    <a:pt x="3405" y="195"/>
                  </a:lnTo>
                  <a:lnTo>
                    <a:pt x="3377" y="207"/>
                  </a:lnTo>
                  <a:lnTo>
                    <a:pt x="3393" y="191"/>
                  </a:lnTo>
                  <a:lnTo>
                    <a:pt x="3386" y="202"/>
                  </a:lnTo>
                  <a:lnTo>
                    <a:pt x="3402" y="170"/>
                  </a:lnTo>
                  <a:cubicBezTo>
                    <a:pt x="3408" y="156"/>
                    <a:pt x="3422" y="147"/>
                    <a:pt x="3437" y="147"/>
                  </a:cubicBezTo>
                  <a:lnTo>
                    <a:pt x="3453" y="147"/>
                  </a:lnTo>
                  <a:lnTo>
                    <a:pt x="3425" y="159"/>
                  </a:lnTo>
                  <a:lnTo>
                    <a:pt x="3441" y="143"/>
                  </a:lnTo>
                  <a:cubicBezTo>
                    <a:pt x="3449" y="136"/>
                    <a:pt x="3459" y="131"/>
                    <a:pt x="3469" y="131"/>
                  </a:cubicBezTo>
                  <a:lnTo>
                    <a:pt x="3485" y="131"/>
                  </a:lnTo>
                  <a:lnTo>
                    <a:pt x="3457" y="143"/>
                  </a:lnTo>
                  <a:lnTo>
                    <a:pt x="3473" y="127"/>
                  </a:lnTo>
                  <a:lnTo>
                    <a:pt x="3505" y="95"/>
                  </a:lnTo>
                  <a:cubicBezTo>
                    <a:pt x="3513" y="88"/>
                    <a:pt x="3523" y="83"/>
                    <a:pt x="3533" y="83"/>
                  </a:cubicBezTo>
                  <a:lnTo>
                    <a:pt x="3549" y="83"/>
                  </a:lnTo>
                  <a:lnTo>
                    <a:pt x="3565" y="83"/>
                  </a:lnTo>
                  <a:lnTo>
                    <a:pt x="3537" y="95"/>
                  </a:lnTo>
                  <a:lnTo>
                    <a:pt x="3553" y="79"/>
                  </a:lnTo>
                  <a:lnTo>
                    <a:pt x="3569" y="63"/>
                  </a:lnTo>
                  <a:lnTo>
                    <a:pt x="3585" y="47"/>
                  </a:lnTo>
                  <a:lnTo>
                    <a:pt x="3601" y="31"/>
                  </a:lnTo>
                  <a:lnTo>
                    <a:pt x="3617" y="15"/>
                  </a:lnTo>
                  <a:cubicBezTo>
                    <a:pt x="3633" y="0"/>
                    <a:pt x="3658" y="0"/>
                    <a:pt x="3674" y="15"/>
                  </a:cubicBezTo>
                  <a:cubicBezTo>
                    <a:pt x="3689" y="31"/>
                    <a:pt x="3689" y="56"/>
                    <a:pt x="3674" y="72"/>
                  </a:cubicBezTo>
                  <a:lnTo>
                    <a:pt x="3658" y="88"/>
                  </a:lnTo>
                  <a:lnTo>
                    <a:pt x="3642" y="104"/>
                  </a:lnTo>
                  <a:lnTo>
                    <a:pt x="3626" y="120"/>
                  </a:lnTo>
                  <a:lnTo>
                    <a:pt x="3610" y="136"/>
                  </a:lnTo>
                  <a:lnTo>
                    <a:pt x="3594" y="152"/>
                  </a:lnTo>
                  <a:cubicBezTo>
                    <a:pt x="3586" y="159"/>
                    <a:pt x="3576" y="163"/>
                    <a:pt x="3565" y="163"/>
                  </a:cubicBezTo>
                  <a:lnTo>
                    <a:pt x="3549" y="163"/>
                  </a:lnTo>
                  <a:lnTo>
                    <a:pt x="3533" y="163"/>
                  </a:lnTo>
                  <a:lnTo>
                    <a:pt x="3562" y="152"/>
                  </a:lnTo>
                  <a:lnTo>
                    <a:pt x="3530" y="184"/>
                  </a:lnTo>
                  <a:lnTo>
                    <a:pt x="3514" y="200"/>
                  </a:lnTo>
                  <a:cubicBezTo>
                    <a:pt x="3506" y="207"/>
                    <a:pt x="3496" y="211"/>
                    <a:pt x="3485" y="211"/>
                  </a:cubicBezTo>
                  <a:lnTo>
                    <a:pt x="3469" y="211"/>
                  </a:lnTo>
                  <a:lnTo>
                    <a:pt x="3498" y="200"/>
                  </a:lnTo>
                  <a:lnTo>
                    <a:pt x="3482" y="216"/>
                  </a:lnTo>
                  <a:cubicBezTo>
                    <a:pt x="3474" y="223"/>
                    <a:pt x="3464" y="227"/>
                    <a:pt x="3453" y="227"/>
                  </a:cubicBezTo>
                  <a:lnTo>
                    <a:pt x="3437" y="227"/>
                  </a:lnTo>
                  <a:lnTo>
                    <a:pt x="3473" y="205"/>
                  </a:lnTo>
                  <a:lnTo>
                    <a:pt x="3457" y="237"/>
                  </a:lnTo>
                  <a:cubicBezTo>
                    <a:pt x="3455" y="241"/>
                    <a:pt x="3453" y="245"/>
                    <a:pt x="3450" y="248"/>
                  </a:cubicBezTo>
                  <a:lnTo>
                    <a:pt x="3434" y="264"/>
                  </a:lnTo>
                  <a:cubicBezTo>
                    <a:pt x="3426" y="271"/>
                    <a:pt x="3416" y="275"/>
                    <a:pt x="3405" y="275"/>
                  </a:cubicBezTo>
                  <a:lnTo>
                    <a:pt x="3389" y="275"/>
                  </a:lnTo>
                  <a:lnTo>
                    <a:pt x="3418" y="264"/>
                  </a:lnTo>
                  <a:lnTo>
                    <a:pt x="3386" y="296"/>
                  </a:lnTo>
                  <a:lnTo>
                    <a:pt x="3370" y="312"/>
                  </a:lnTo>
                  <a:cubicBezTo>
                    <a:pt x="3362" y="319"/>
                    <a:pt x="3352" y="323"/>
                    <a:pt x="3341" y="323"/>
                  </a:cubicBezTo>
                  <a:lnTo>
                    <a:pt x="3325" y="323"/>
                  </a:lnTo>
                  <a:lnTo>
                    <a:pt x="3354" y="312"/>
                  </a:lnTo>
                  <a:lnTo>
                    <a:pt x="3338" y="328"/>
                  </a:lnTo>
                  <a:lnTo>
                    <a:pt x="3322" y="344"/>
                  </a:lnTo>
                  <a:lnTo>
                    <a:pt x="3306" y="360"/>
                  </a:lnTo>
                  <a:cubicBezTo>
                    <a:pt x="3298" y="367"/>
                    <a:pt x="3288" y="371"/>
                    <a:pt x="3277" y="371"/>
                  </a:cubicBezTo>
                  <a:lnTo>
                    <a:pt x="3261" y="371"/>
                  </a:lnTo>
                  <a:lnTo>
                    <a:pt x="3245" y="371"/>
                  </a:lnTo>
                  <a:lnTo>
                    <a:pt x="3263" y="367"/>
                  </a:lnTo>
                  <a:lnTo>
                    <a:pt x="3231" y="383"/>
                  </a:lnTo>
                  <a:cubicBezTo>
                    <a:pt x="3226" y="386"/>
                    <a:pt x="3220" y="387"/>
                    <a:pt x="3213" y="387"/>
                  </a:cubicBezTo>
                  <a:lnTo>
                    <a:pt x="3197" y="387"/>
                  </a:lnTo>
                  <a:lnTo>
                    <a:pt x="3226" y="376"/>
                  </a:lnTo>
                  <a:lnTo>
                    <a:pt x="3210" y="392"/>
                  </a:lnTo>
                  <a:cubicBezTo>
                    <a:pt x="3202" y="399"/>
                    <a:pt x="3192" y="403"/>
                    <a:pt x="3181" y="403"/>
                  </a:cubicBezTo>
                  <a:lnTo>
                    <a:pt x="3165" y="403"/>
                  </a:lnTo>
                  <a:lnTo>
                    <a:pt x="3149" y="403"/>
                  </a:lnTo>
                  <a:lnTo>
                    <a:pt x="3133" y="403"/>
                  </a:lnTo>
                  <a:lnTo>
                    <a:pt x="3162" y="392"/>
                  </a:lnTo>
                  <a:lnTo>
                    <a:pt x="3146" y="408"/>
                  </a:lnTo>
                  <a:cubicBezTo>
                    <a:pt x="3138" y="415"/>
                    <a:pt x="3128" y="419"/>
                    <a:pt x="3117" y="419"/>
                  </a:cubicBezTo>
                  <a:lnTo>
                    <a:pt x="3101" y="419"/>
                  </a:lnTo>
                  <a:lnTo>
                    <a:pt x="3069" y="419"/>
                  </a:lnTo>
                  <a:lnTo>
                    <a:pt x="3053" y="419"/>
                  </a:lnTo>
                  <a:lnTo>
                    <a:pt x="3082" y="408"/>
                  </a:lnTo>
                  <a:lnTo>
                    <a:pt x="3066" y="424"/>
                  </a:lnTo>
                  <a:cubicBezTo>
                    <a:pt x="3058" y="431"/>
                    <a:pt x="3048" y="435"/>
                    <a:pt x="3037" y="435"/>
                  </a:cubicBezTo>
                  <a:lnTo>
                    <a:pt x="3021" y="435"/>
                  </a:lnTo>
                  <a:lnTo>
                    <a:pt x="3057" y="413"/>
                  </a:lnTo>
                  <a:lnTo>
                    <a:pt x="3041" y="445"/>
                  </a:lnTo>
                  <a:cubicBezTo>
                    <a:pt x="3039" y="449"/>
                    <a:pt x="3037" y="453"/>
                    <a:pt x="3034" y="456"/>
                  </a:cubicBezTo>
                  <a:lnTo>
                    <a:pt x="3018" y="472"/>
                  </a:lnTo>
                  <a:lnTo>
                    <a:pt x="3002" y="488"/>
                  </a:lnTo>
                  <a:lnTo>
                    <a:pt x="3011" y="472"/>
                  </a:lnTo>
                  <a:lnTo>
                    <a:pt x="2995" y="520"/>
                  </a:lnTo>
                  <a:cubicBezTo>
                    <a:pt x="2990" y="536"/>
                    <a:pt x="2975" y="547"/>
                    <a:pt x="2957" y="547"/>
                  </a:cubicBezTo>
                  <a:lnTo>
                    <a:pt x="2925" y="547"/>
                  </a:lnTo>
                  <a:lnTo>
                    <a:pt x="2954" y="536"/>
                  </a:lnTo>
                  <a:lnTo>
                    <a:pt x="2938" y="552"/>
                  </a:lnTo>
                  <a:cubicBezTo>
                    <a:pt x="2930" y="559"/>
                    <a:pt x="2920" y="563"/>
                    <a:pt x="2909" y="563"/>
                  </a:cubicBezTo>
                  <a:lnTo>
                    <a:pt x="2893" y="563"/>
                  </a:lnTo>
                  <a:lnTo>
                    <a:pt x="2929" y="541"/>
                  </a:lnTo>
                  <a:lnTo>
                    <a:pt x="2913" y="573"/>
                  </a:lnTo>
                  <a:cubicBezTo>
                    <a:pt x="2911" y="577"/>
                    <a:pt x="2909" y="581"/>
                    <a:pt x="2906" y="584"/>
                  </a:cubicBezTo>
                  <a:lnTo>
                    <a:pt x="2890" y="600"/>
                  </a:lnTo>
                  <a:cubicBezTo>
                    <a:pt x="2882" y="607"/>
                    <a:pt x="2872" y="611"/>
                    <a:pt x="2861" y="611"/>
                  </a:cubicBezTo>
                  <a:lnTo>
                    <a:pt x="2845" y="611"/>
                  </a:lnTo>
                  <a:lnTo>
                    <a:pt x="2829" y="611"/>
                  </a:lnTo>
                  <a:lnTo>
                    <a:pt x="2813" y="611"/>
                  </a:lnTo>
                  <a:lnTo>
                    <a:pt x="2781" y="611"/>
                  </a:lnTo>
                  <a:lnTo>
                    <a:pt x="2765" y="611"/>
                  </a:lnTo>
                  <a:lnTo>
                    <a:pt x="2794" y="600"/>
                  </a:lnTo>
                  <a:lnTo>
                    <a:pt x="2778" y="616"/>
                  </a:lnTo>
                  <a:lnTo>
                    <a:pt x="2785" y="605"/>
                  </a:lnTo>
                  <a:lnTo>
                    <a:pt x="2769" y="637"/>
                  </a:lnTo>
                  <a:cubicBezTo>
                    <a:pt x="2762" y="651"/>
                    <a:pt x="2749" y="659"/>
                    <a:pt x="2733" y="659"/>
                  </a:cubicBezTo>
                  <a:lnTo>
                    <a:pt x="2717" y="659"/>
                  </a:lnTo>
                  <a:lnTo>
                    <a:pt x="2701" y="659"/>
                  </a:lnTo>
                  <a:lnTo>
                    <a:pt x="2730" y="648"/>
                  </a:lnTo>
                  <a:lnTo>
                    <a:pt x="2714" y="664"/>
                  </a:lnTo>
                  <a:cubicBezTo>
                    <a:pt x="2706" y="671"/>
                    <a:pt x="2696" y="675"/>
                    <a:pt x="2685" y="675"/>
                  </a:cubicBezTo>
                  <a:lnTo>
                    <a:pt x="2669" y="675"/>
                  </a:lnTo>
                  <a:lnTo>
                    <a:pt x="2637" y="675"/>
                  </a:lnTo>
                  <a:lnTo>
                    <a:pt x="2666" y="664"/>
                  </a:lnTo>
                  <a:lnTo>
                    <a:pt x="2650" y="680"/>
                  </a:lnTo>
                  <a:cubicBezTo>
                    <a:pt x="2642" y="687"/>
                    <a:pt x="2632" y="691"/>
                    <a:pt x="2621" y="691"/>
                  </a:cubicBezTo>
                  <a:lnTo>
                    <a:pt x="2605" y="691"/>
                  </a:lnTo>
                  <a:lnTo>
                    <a:pt x="2589" y="691"/>
                  </a:lnTo>
                  <a:lnTo>
                    <a:pt x="2625" y="669"/>
                  </a:lnTo>
                  <a:lnTo>
                    <a:pt x="2609" y="701"/>
                  </a:lnTo>
                  <a:cubicBezTo>
                    <a:pt x="2607" y="705"/>
                    <a:pt x="2605" y="709"/>
                    <a:pt x="2602" y="712"/>
                  </a:cubicBezTo>
                  <a:lnTo>
                    <a:pt x="2586" y="728"/>
                  </a:lnTo>
                  <a:cubicBezTo>
                    <a:pt x="2578" y="735"/>
                    <a:pt x="2568" y="739"/>
                    <a:pt x="2557" y="739"/>
                  </a:cubicBezTo>
                  <a:lnTo>
                    <a:pt x="2541" y="739"/>
                  </a:lnTo>
                  <a:lnTo>
                    <a:pt x="2577" y="717"/>
                  </a:lnTo>
                  <a:lnTo>
                    <a:pt x="2561" y="749"/>
                  </a:lnTo>
                  <a:cubicBezTo>
                    <a:pt x="2554" y="763"/>
                    <a:pt x="2541" y="771"/>
                    <a:pt x="2525" y="771"/>
                  </a:cubicBezTo>
                  <a:lnTo>
                    <a:pt x="2493" y="771"/>
                  </a:lnTo>
                  <a:lnTo>
                    <a:pt x="2522" y="760"/>
                  </a:lnTo>
                  <a:lnTo>
                    <a:pt x="2506" y="776"/>
                  </a:lnTo>
                  <a:cubicBezTo>
                    <a:pt x="2498" y="783"/>
                    <a:pt x="2488" y="787"/>
                    <a:pt x="2477" y="787"/>
                  </a:cubicBezTo>
                  <a:lnTo>
                    <a:pt x="2461" y="787"/>
                  </a:lnTo>
                  <a:lnTo>
                    <a:pt x="2445" y="787"/>
                  </a:lnTo>
                  <a:lnTo>
                    <a:pt x="2429" y="787"/>
                  </a:lnTo>
                  <a:lnTo>
                    <a:pt x="2458" y="776"/>
                  </a:lnTo>
                  <a:lnTo>
                    <a:pt x="2442" y="792"/>
                  </a:lnTo>
                  <a:cubicBezTo>
                    <a:pt x="2434" y="799"/>
                    <a:pt x="2424" y="803"/>
                    <a:pt x="2413" y="803"/>
                  </a:cubicBezTo>
                  <a:lnTo>
                    <a:pt x="2397" y="803"/>
                  </a:lnTo>
                  <a:lnTo>
                    <a:pt x="2426" y="792"/>
                  </a:lnTo>
                  <a:lnTo>
                    <a:pt x="2410" y="808"/>
                  </a:lnTo>
                  <a:cubicBezTo>
                    <a:pt x="2402" y="815"/>
                    <a:pt x="2392" y="819"/>
                    <a:pt x="2381" y="819"/>
                  </a:cubicBezTo>
                  <a:lnTo>
                    <a:pt x="2349" y="819"/>
                  </a:lnTo>
                  <a:lnTo>
                    <a:pt x="2378" y="808"/>
                  </a:lnTo>
                  <a:lnTo>
                    <a:pt x="2362" y="824"/>
                  </a:lnTo>
                  <a:cubicBezTo>
                    <a:pt x="2354" y="831"/>
                    <a:pt x="2344" y="835"/>
                    <a:pt x="2333" y="835"/>
                  </a:cubicBezTo>
                  <a:lnTo>
                    <a:pt x="2317" y="835"/>
                  </a:lnTo>
                  <a:lnTo>
                    <a:pt x="2346" y="824"/>
                  </a:lnTo>
                  <a:lnTo>
                    <a:pt x="2330" y="840"/>
                  </a:lnTo>
                  <a:cubicBezTo>
                    <a:pt x="2322" y="847"/>
                    <a:pt x="2312" y="851"/>
                    <a:pt x="2301" y="851"/>
                  </a:cubicBezTo>
                  <a:lnTo>
                    <a:pt x="2285" y="851"/>
                  </a:lnTo>
                  <a:lnTo>
                    <a:pt x="2314" y="840"/>
                  </a:lnTo>
                  <a:lnTo>
                    <a:pt x="2298" y="856"/>
                  </a:lnTo>
                  <a:lnTo>
                    <a:pt x="2282" y="872"/>
                  </a:lnTo>
                  <a:lnTo>
                    <a:pt x="2266" y="888"/>
                  </a:lnTo>
                  <a:cubicBezTo>
                    <a:pt x="2263" y="891"/>
                    <a:pt x="2259" y="893"/>
                    <a:pt x="2255" y="895"/>
                  </a:cubicBezTo>
                  <a:lnTo>
                    <a:pt x="2223" y="911"/>
                  </a:lnTo>
                  <a:cubicBezTo>
                    <a:pt x="2218" y="914"/>
                    <a:pt x="2212" y="915"/>
                    <a:pt x="2205" y="915"/>
                  </a:cubicBezTo>
                  <a:lnTo>
                    <a:pt x="2189" y="915"/>
                  </a:lnTo>
                  <a:lnTo>
                    <a:pt x="2225" y="893"/>
                  </a:lnTo>
                  <a:lnTo>
                    <a:pt x="2209" y="925"/>
                  </a:lnTo>
                  <a:cubicBezTo>
                    <a:pt x="2202" y="939"/>
                    <a:pt x="2189" y="947"/>
                    <a:pt x="2173" y="947"/>
                  </a:cubicBezTo>
                  <a:lnTo>
                    <a:pt x="2157" y="947"/>
                  </a:lnTo>
                  <a:lnTo>
                    <a:pt x="2186" y="936"/>
                  </a:lnTo>
                  <a:lnTo>
                    <a:pt x="2170" y="952"/>
                  </a:lnTo>
                  <a:cubicBezTo>
                    <a:pt x="2162" y="959"/>
                    <a:pt x="2152" y="963"/>
                    <a:pt x="2141" y="963"/>
                  </a:cubicBezTo>
                  <a:lnTo>
                    <a:pt x="2125" y="963"/>
                  </a:lnTo>
                  <a:lnTo>
                    <a:pt x="2109" y="963"/>
                  </a:lnTo>
                  <a:lnTo>
                    <a:pt x="2138" y="952"/>
                  </a:lnTo>
                  <a:lnTo>
                    <a:pt x="2122" y="968"/>
                  </a:lnTo>
                  <a:cubicBezTo>
                    <a:pt x="2114" y="975"/>
                    <a:pt x="2104" y="979"/>
                    <a:pt x="2093" y="979"/>
                  </a:cubicBezTo>
                  <a:lnTo>
                    <a:pt x="2061" y="979"/>
                  </a:lnTo>
                  <a:lnTo>
                    <a:pt x="2090" y="968"/>
                  </a:lnTo>
                  <a:lnTo>
                    <a:pt x="2074" y="984"/>
                  </a:lnTo>
                  <a:cubicBezTo>
                    <a:pt x="2066" y="991"/>
                    <a:pt x="2056" y="995"/>
                    <a:pt x="2045" y="995"/>
                  </a:cubicBezTo>
                  <a:lnTo>
                    <a:pt x="2029" y="995"/>
                  </a:lnTo>
                  <a:lnTo>
                    <a:pt x="2013" y="995"/>
                  </a:lnTo>
                  <a:lnTo>
                    <a:pt x="2042" y="984"/>
                  </a:lnTo>
                  <a:lnTo>
                    <a:pt x="2026" y="1000"/>
                  </a:lnTo>
                  <a:cubicBezTo>
                    <a:pt x="2018" y="1007"/>
                    <a:pt x="2008" y="1011"/>
                    <a:pt x="1997" y="1011"/>
                  </a:cubicBezTo>
                  <a:lnTo>
                    <a:pt x="1981" y="1011"/>
                  </a:lnTo>
                  <a:lnTo>
                    <a:pt x="2010" y="1000"/>
                  </a:lnTo>
                  <a:lnTo>
                    <a:pt x="1994" y="1016"/>
                  </a:lnTo>
                  <a:cubicBezTo>
                    <a:pt x="1986" y="1023"/>
                    <a:pt x="1976" y="1027"/>
                    <a:pt x="1965" y="1027"/>
                  </a:cubicBezTo>
                  <a:lnTo>
                    <a:pt x="1949" y="1027"/>
                  </a:lnTo>
                  <a:lnTo>
                    <a:pt x="1917" y="1027"/>
                  </a:lnTo>
                  <a:lnTo>
                    <a:pt x="1946" y="1016"/>
                  </a:lnTo>
                  <a:lnTo>
                    <a:pt x="1930" y="1032"/>
                  </a:lnTo>
                  <a:cubicBezTo>
                    <a:pt x="1922" y="1039"/>
                    <a:pt x="1912" y="1043"/>
                    <a:pt x="1901" y="1043"/>
                  </a:cubicBezTo>
                  <a:lnTo>
                    <a:pt x="1885" y="1043"/>
                  </a:lnTo>
                  <a:lnTo>
                    <a:pt x="1869" y="1043"/>
                  </a:lnTo>
                  <a:lnTo>
                    <a:pt x="1905" y="1021"/>
                  </a:lnTo>
                  <a:lnTo>
                    <a:pt x="1889" y="1053"/>
                  </a:lnTo>
                  <a:cubicBezTo>
                    <a:pt x="1887" y="1057"/>
                    <a:pt x="1885" y="1061"/>
                    <a:pt x="1882" y="1064"/>
                  </a:cubicBezTo>
                  <a:lnTo>
                    <a:pt x="1866" y="1080"/>
                  </a:lnTo>
                  <a:lnTo>
                    <a:pt x="1850" y="1096"/>
                  </a:lnTo>
                  <a:cubicBezTo>
                    <a:pt x="1842" y="1103"/>
                    <a:pt x="1832" y="1107"/>
                    <a:pt x="1821" y="1107"/>
                  </a:cubicBezTo>
                  <a:lnTo>
                    <a:pt x="1805" y="1107"/>
                  </a:lnTo>
                  <a:lnTo>
                    <a:pt x="1834" y="1096"/>
                  </a:lnTo>
                  <a:lnTo>
                    <a:pt x="1802" y="1128"/>
                  </a:lnTo>
                  <a:cubicBezTo>
                    <a:pt x="1794" y="1135"/>
                    <a:pt x="1784" y="1139"/>
                    <a:pt x="1773" y="1139"/>
                  </a:cubicBezTo>
                  <a:lnTo>
                    <a:pt x="1757" y="1139"/>
                  </a:lnTo>
                  <a:lnTo>
                    <a:pt x="1741" y="1139"/>
                  </a:lnTo>
                  <a:lnTo>
                    <a:pt x="1779" y="1112"/>
                  </a:lnTo>
                  <a:lnTo>
                    <a:pt x="1763" y="1160"/>
                  </a:lnTo>
                  <a:cubicBezTo>
                    <a:pt x="1761" y="1166"/>
                    <a:pt x="1758" y="1171"/>
                    <a:pt x="1754" y="1176"/>
                  </a:cubicBezTo>
                  <a:lnTo>
                    <a:pt x="1738" y="1192"/>
                  </a:lnTo>
                  <a:lnTo>
                    <a:pt x="1722" y="1208"/>
                  </a:lnTo>
                  <a:cubicBezTo>
                    <a:pt x="1714" y="1215"/>
                    <a:pt x="1704" y="1219"/>
                    <a:pt x="1693" y="1219"/>
                  </a:cubicBezTo>
                  <a:lnTo>
                    <a:pt x="1677" y="1219"/>
                  </a:lnTo>
                  <a:lnTo>
                    <a:pt x="1661" y="1219"/>
                  </a:lnTo>
                  <a:lnTo>
                    <a:pt x="1629" y="1219"/>
                  </a:lnTo>
                  <a:lnTo>
                    <a:pt x="1613" y="1219"/>
                  </a:lnTo>
                  <a:lnTo>
                    <a:pt x="1597" y="1219"/>
                  </a:lnTo>
                  <a:lnTo>
                    <a:pt x="1626" y="1208"/>
                  </a:lnTo>
                  <a:lnTo>
                    <a:pt x="1610" y="1224"/>
                  </a:lnTo>
                  <a:lnTo>
                    <a:pt x="1619" y="1208"/>
                  </a:lnTo>
                  <a:lnTo>
                    <a:pt x="1603" y="1256"/>
                  </a:lnTo>
                  <a:cubicBezTo>
                    <a:pt x="1598" y="1272"/>
                    <a:pt x="1583" y="1283"/>
                    <a:pt x="1565" y="1283"/>
                  </a:cubicBezTo>
                  <a:lnTo>
                    <a:pt x="1549" y="1283"/>
                  </a:lnTo>
                  <a:lnTo>
                    <a:pt x="1578" y="1272"/>
                  </a:lnTo>
                  <a:lnTo>
                    <a:pt x="1562" y="1288"/>
                  </a:lnTo>
                  <a:cubicBezTo>
                    <a:pt x="1554" y="1295"/>
                    <a:pt x="1544" y="1299"/>
                    <a:pt x="1533" y="1299"/>
                  </a:cubicBezTo>
                  <a:lnTo>
                    <a:pt x="1517" y="1299"/>
                  </a:lnTo>
                  <a:lnTo>
                    <a:pt x="1485" y="1299"/>
                  </a:lnTo>
                  <a:lnTo>
                    <a:pt x="1469" y="1299"/>
                  </a:lnTo>
                  <a:lnTo>
                    <a:pt x="1498" y="1288"/>
                  </a:lnTo>
                  <a:lnTo>
                    <a:pt x="1482" y="1304"/>
                  </a:lnTo>
                  <a:lnTo>
                    <a:pt x="1466" y="1320"/>
                  </a:lnTo>
                  <a:lnTo>
                    <a:pt x="1450" y="1336"/>
                  </a:lnTo>
                  <a:lnTo>
                    <a:pt x="1457" y="1325"/>
                  </a:lnTo>
                  <a:lnTo>
                    <a:pt x="1441" y="1357"/>
                  </a:lnTo>
                  <a:cubicBezTo>
                    <a:pt x="1434" y="1371"/>
                    <a:pt x="1421" y="1379"/>
                    <a:pt x="1405" y="1379"/>
                  </a:cubicBezTo>
                  <a:lnTo>
                    <a:pt x="1389" y="1379"/>
                  </a:lnTo>
                  <a:lnTo>
                    <a:pt x="1373" y="1379"/>
                  </a:lnTo>
                  <a:lnTo>
                    <a:pt x="1341" y="1379"/>
                  </a:lnTo>
                  <a:lnTo>
                    <a:pt x="1370" y="1368"/>
                  </a:lnTo>
                  <a:lnTo>
                    <a:pt x="1354" y="1384"/>
                  </a:lnTo>
                  <a:cubicBezTo>
                    <a:pt x="1346" y="1391"/>
                    <a:pt x="1336" y="1395"/>
                    <a:pt x="1325" y="1395"/>
                  </a:cubicBezTo>
                  <a:lnTo>
                    <a:pt x="1309" y="1395"/>
                  </a:lnTo>
                  <a:lnTo>
                    <a:pt x="1293" y="1395"/>
                  </a:lnTo>
                  <a:lnTo>
                    <a:pt x="1277" y="1395"/>
                  </a:lnTo>
                  <a:lnTo>
                    <a:pt x="1306" y="1384"/>
                  </a:lnTo>
                  <a:lnTo>
                    <a:pt x="1290" y="1400"/>
                  </a:lnTo>
                  <a:lnTo>
                    <a:pt x="1274" y="1416"/>
                  </a:lnTo>
                  <a:cubicBezTo>
                    <a:pt x="1266" y="1423"/>
                    <a:pt x="1256" y="1427"/>
                    <a:pt x="1245" y="1427"/>
                  </a:cubicBezTo>
                  <a:lnTo>
                    <a:pt x="1229" y="1427"/>
                  </a:lnTo>
                  <a:lnTo>
                    <a:pt x="1247" y="1423"/>
                  </a:lnTo>
                  <a:lnTo>
                    <a:pt x="1215" y="1439"/>
                  </a:lnTo>
                  <a:lnTo>
                    <a:pt x="1226" y="1432"/>
                  </a:lnTo>
                  <a:lnTo>
                    <a:pt x="1210" y="1448"/>
                  </a:lnTo>
                  <a:lnTo>
                    <a:pt x="1194" y="1464"/>
                  </a:lnTo>
                  <a:lnTo>
                    <a:pt x="1178" y="1480"/>
                  </a:lnTo>
                  <a:lnTo>
                    <a:pt x="1162" y="1496"/>
                  </a:lnTo>
                  <a:cubicBezTo>
                    <a:pt x="1154" y="1503"/>
                    <a:pt x="1144" y="1507"/>
                    <a:pt x="1133" y="1507"/>
                  </a:cubicBezTo>
                  <a:lnTo>
                    <a:pt x="1117" y="1507"/>
                  </a:lnTo>
                  <a:lnTo>
                    <a:pt x="1153" y="1485"/>
                  </a:lnTo>
                  <a:lnTo>
                    <a:pt x="1137" y="1517"/>
                  </a:lnTo>
                  <a:cubicBezTo>
                    <a:pt x="1130" y="1531"/>
                    <a:pt x="1117" y="1539"/>
                    <a:pt x="1101" y="1539"/>
                  </a:cubicBezTo>
                  <a:lnTo>
                    <a:pt x="1085" y="1539"/>
                  </a:lnTo>
                  <a:lnTo>
                    <a:pt x="1103" y="1535"/>
                  </a:lnTo>
                  <a:lnTo>
                    <a:pt x="1071" y="1551"/>
                  </a:lnTo>
                  <a:lnTo>
                    <a:pt x="1082" y="1544"/>
                  </a:lnTo>
                  <a:lnTo>
                    <a:pt x="1066" y="1560"/>
                  </a:lnTo>
                  <a:lnTo>
                    <a:pt x="1050" y="1576"/>
                  </a:lnTo>
                  <a:cubicBezTo>
                    <a:pt x="1042" y="1583"/>
                    <a:pt x="1032" y="1587"/>
                    <a:pt x="1021" y="1587"/>
                  </a:cubicBezTo>
                  <a:lnTo>
                    <a:pt x="1005" y="1587"/>
                  </a:lnTo>
                  <a:lnTo>
                    <a:pt x="1034" y="1576"/>
                  </a:lnTo>
                  <a:lnTo>
                    <a:pt x="1018" y="1592"/>
                  </a:lnTo>
                  <a:cubicBezTo>
                    <a:pt x="1010" y="1599"/>
                    <a:pt x="1000" y="1603"/>
                    <a:pt x="989" y="1603"/>
                  </a:cubicBezTo>
                  <a:lnTo>
                    <a:pt x="973" y="1603"/>
                  </a:lnTo>
                  <a:lnTo>
                    <a:pt x="1002" y="1592"/>
                  </a:lnTo>
                  <a:lnTo>
                    <a:pt x="986" y="1608"/>
                  </a:lnTo>
                  <a:lnTo>
                    <a:pt x="970" y="1624"/>
                  </a:lnTo>
                  <a:cubicBezTo>
                    <a:pt x="967" y="1627"/>
                    <a:pt x="963" y="1629"/>
                    <a:pt x="959" y="1631"/>
                  </a:cubicBezTo>
                  <a:lnTo>
                    <a:pt x="927" y="1647"/>
                  </a:lnTo>
                  <a:lnTo>
                    <a:pt x="945" y="1629"/>
                  </a:lnTo>
                  <a:lnTo>
                    <a:pt x="929" y="1661"/>
                  </a:lnTo>
                  <a:cubicBezTo>
                    <a:pt x="922" y="1675"/>
                    <a:pt x="909" y="1683"/>
                    <a:pt x="893" y="1683"/>
                  </a:cubicBezTo>
                  <a:lnTo>
                    <a:pt x="877" y="1683"/>
                  </a:lnTo>
                  <a:lnTo>
                    <a:pt x="861" y="1683"/>
                  </a:lnTo>
                  <a:lnTo>
                    <a:pt x="845" y="1683"/>
                  </a:lnTo>
                  <a:lnTo>
                    <a:pt x="874" y="1672"/>
                  </a:lnTo>
                  <a:lnTo>
                    <a:pt x="858" y="1688"/>
                  </a:lnTo>
                  <a:cubicBezTo>
                    <a:pt x="850" y="1695"/>
                    <a:pt x="840" y="1699"/>
                    <a:pt x="829" y="1699"/>
                  </a:cubicBezTo>
                  <a:lnTo>
                    <a:pt x="813" y="1699"/>
                  </a:lnTo>
                  <a:lnTo>
                    <a:pt x="842" y="1688"/>
                  </a:lnTo>
                  <a:lnTo>
                    <a:pt x="826" y="1704"/>
                  </a:lnTo>
                  <a:cubicBezTo>
                    <a:pt x="823" y="1707"/>
                    <a:pt x="819" y="1709"/>
                    <a:pt x="815" y="1711"/>
                  </a:cubicBezTo>
                  <a:lnTo>
                    <a:pt x="783" y="1727"/>
                  </a:lnTo>
                  <a:cubicBezTo>
                    <a:pt x="778" y="1730"/>
                    <a:pt x="772" y="1731"/>
                    <a:pt x="765" y="1731"/>
                  </a:cubicBezTo>
                  <a:lnTo>
                    <a:pt x="749" y="1731"/>
                  </a:lnTo>
                  <a:lnTo>
                    <a:pt x="778" y="1720"/>
                  </a:lnTo>
                  <a:lnTo>
                    <a:pt x="762" y="1736"/>
                  </a:lnTo>
                  <a:lnTo>
                    <a:pt x="746" y="1752"/>
                  </a:lnTo>
                  <a:cubicBezTo>
                    <a:pt x="738" y="1759"/>
                    <a:pt x="728" y="1763"/>
                    <a:pt x="717" y="1763"/>
                  </a:cubicBezTo>
                  <a:lnTo>
                    <a:pt x="701" y="1763"/>
                  </a:lnTo>
                  <a:lnTo>
                    <a:pt x="685" y="1763"/>
                  </a:lnTo>
                  <a:lnTo>
                    <a:pt x="714" y="1752"/>
                  </a:lnTo>
                  <a:lnTo>
                    <a:pt x="698" y="1768"/>
                  </a:lnTo>
                  <a:cubicBezTo>
                    <a:pt x="690" y="1775"/>
                    <a:pt x="680" y="1779"/>
                    <a:pt x="669" y="1779"/>
                  </a:cubicBezTo>
                  <a:lnTo>
                    <a:pt x="653" y="1779"/>
                  </a:lnTo>
                  <a:lnTo>
                    <a:pt x="621" y="1779"/>
                  </a:lnTo>
                  <a:lnTo>
                    <a:pt x="659" y="1752"/>
                  </a:lnTo>
                  <a:lnTo>
                    <a:pt x="643" y="1800"/>
                  </a:lnTo>
                  <a:cubicBezTo>
                    <a:pt x="643" y="1802"/>
                    <a:pt x="642" y="1804"/>
                    <a:pt x="641" y="1805"/>
                  </a:cubicBezTo>
                  <a:lnTo>
                    <a:pt x="625" y="1837"/>
                  </a:lnTo>
                  <a:cubicBezTo>
                    <a:pt x="618" y="1851"/>
                    <a:pt x="605" y="1859"/>
                    <a:pt x="589" y="1859"/>
                  </a:cubicBezTo>
                  <a:lnTo>
                    <a:pt x="573" y="1859"/>
                  </a:lnTo>
                  <a:lnTo>
                    <a:pt x="602" y="1848"/>
                  </a:lnTo>
                  <a:lnTo>
                    <a:pt x="586" y="1864"/>
                  </a:lnTo>
                  <a:lnTo>
                    <a:pt x="570" y="1880"/>
                  </a:lnTo>
                  <a:lnTo>
                    <a:pt x="554" y="1896"/>
                  </a:lnTo>
                  <a:cubicBezTo>
                    <a:pt x="546" y="1903"/>
                    <a:pt x="536" y="1907"/>
                    <a:pt x="525" y="1907"/>
                  </a:cubicBezTo>
                  <a:lnTo>
                    <a:pt x="509" y="1907"/>
                  </a:lnTo>
                  <a:lnTo>
                    <a:pt x="527" y="1903"/>
                  </a:lnTo>
                  <a:lnTo>
                    <a:pt x="495" y="1919"/>
                  </a:lnTo>
                  <a:lnTo>
                    <a:pt x="506" y="1912"/>
                  </a:lnTo>
                  <a:lnTo>
                    <a:pt x="490" y="1928"/>
                  </a:lnTo>
                  <a:cubicBezTo>
                    <a:pt x="482" y="1935"/>
                    <a:pt x="472" y="1939"/>
                    <a:pt x="461" y="1939"/>
                  </a:cubicBezTo>
                  <a:lnTo>
                    <a:pt x="445" y="1939"/>
                  </a:lnTo>
                  <a:lnTo>
                    <a:pt x="474" y="1928"/>
                  </a:lnTo>
                  <a:lnTo>
                    <a:pt x="458" y="1944"/>
                  </a:lnTo>
                  <a:cubicBezTo>
                    <a:pt x="450" y="1951"/>
                    <a:pt x="440" y="1955"/>
                    <a:pt x="429" y="1955"/>
                  </a:cubicBezTo>
                  <a:lnTo>
                    <a:pt x="413" y="1955"/>
                  </a:lnTo>
                  <a:lnTo>
                    <a:pt x="442" y="1944"/>
                  </a:lnTo>
                  <a:lnTo>
                    <a:pt x="426" y="1960"/>
                  </a:lnTo>
                  <a:lnTo>
                    <a:pt x="410" y="1976"/>
                  </a:lnTo>
                  <a:cubicBezTo>
                    <a:pt x="402" y="1983"/>
                    <a:pt x="392" y="1987"/>
                    <a:pt x="381" y="1987"/>
                  </a:cubicBezTo>
                  <a:lnTo>
                    <a:pt x="365" y="1987"/>
                  </a:lnTo>
                  <a:lnTo>
                    <a:pt x="333" y="1987"/>
                  </a:lnTo>
                  <a:lnTo>
                    <a:pt x="317" y="1987"/>
                  </a:lnTo>
                  <a:lnTo>
                    <a:pt x="301" y="1987"/>
                  </a:lnTo>
                  <a:lnTo>
                    <a:pt x="337" y="1965"/>
                  </a:lnTo>
                  <a:lnTo>
                    <a:pt x="321" y="1997"/>
                  </a:lnTo>
                  <a:cubicBezTo>
                    <a:pt x="314" y="2011"/>
                    <a:pt x="301" y="2019"/>
                    <a:pt x="285" y="2019"/>
                  </a:cubicBezTo>
                  <a:lnTo>
                    <a:pt x="269" y="2019"/>
                  </a:lnTo>
                  <a:lnTo>
                    <a:pt x="298" y="2008"/>
                  </a:lnTo>
                  <a:lnTo>
                    <a:pt x="282" y="2024"/>
                  </a:lnTo>
                  <a:cubicBezTo>
                    <a:pt x="274" y="2031"/>
                    <a:pt x="264" y="2035"/>
                    <a:pt x="253" y="2035"/>
                  </a:cubicBezTo>
                  <a:lnTo>
                    <a:pt x="237" y="2035"/>
                  </a:lnTo>
                  <a:lnTo>
                    <a:pt x="266" y="2024"/>
                  </a:lnTo>
                  <a:lnTo>
                    <a:pt x="250" y="2040"/>
                  </a:lnTo>
                  <a:lnTo>
                    <a:pt x="218" y="2072"/>
                  </a:lnTo>
                  <a:cubicBezTo>
                    <a:pt x="210" y="2079"/>
                    <a:pt x="200" y="2083"/>
                    <a:pt x="189" y="2083"/>
                  </a:cubicBezTo>
                  <a:lnTo>
                    <a:pt x="173" y="2083"/>
                  </a:lnTo>
                  <a:lnTo>
                    <a:pt x="202" y="2072"/>
                  </a:lnTo>
                  <a:lnTo>
                    <a:pt x="186" y="2088"/>
                  </a:lnTo>
                  <a:lnTo>
                    <a:pt x="170" y="2104"/>
                  </a:lnTo>
                  <a:lnTo>
                    <a:pt x="154" y="2120"/>
                  </a:lnTo>
                  <a:cubicBezTo>
                    <a:pt x="146" y="2127"/>
                    <a:pt x="136" y="2131"/>
                    <a:pt x="125" y="2131"/>
                  </a:cubicBezTo>
                  <a:lnTo>
                    <a:pt x="109" y="2131"/>
                  </a:lnTo>
                  <a:lnTo>
                    <a:pt x="147" y="2104"/>
                  </a:lnTo>
                  <a:lnTo>
                    <a:pt x="131" y="2152"/>
                  </a:lnTo>
                  <a:cubicBezTo>
                    <a:pt x="126" y="2168"/>
                    <a:pt x="111" y="2179"/>
                    <a:pt x="93" y="2179"/>
                  </a:cubicBezTo>
                  <a:lnTo>
                    <a:pt x="77" y="2179"/>
                  </a:lnTo>
                  <a:lnTo>
                    <a:pt x="95" y="2175"/>
                  </a:lnTo>
                  <a:lnTo>
                    <a:pt x="63" y="2191"/>
                  </a:lnTo>
                  <a:cubicBezTo>
                    <a:pt x="44" y="2201"/>
                    <a:pt x="20" y="2193"/>
                    <a:pt x="10" y="2173"/>
                  </a:cubicBezTo>
                  <a:cubicBezTo>
                    <a:pt x="0" y="2154"/>
                    <a:pt x="8" y="2130"/>
                    <a:pt x="28" y="2120"/>
                  </a:cubicBezTo>
                  <a:close/>
                </a:path>
              </a:pathLst>
            </a:custGeom>
            <a:grpFill/>
            <a:ln w="4763" cap="flat">
              <a:solidFill>
                <a:srgbClr val="51118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6" name="Freeform 17">
              <a:extLst>
                <a:ext uri="{FF2B5EF4-FFF2-40B4-BE49-F238E27FC236}">
                  <a16:creationId xmlns:a16="http://schemas.microsoft.com/office/drawing/2014/main" id="{718B2D9D-7E0F-443E-BFCB-8883D1309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079" y="2798763"/>
              <a:ext cx="971383" cy="641350"/>
            </a:xfrm>
            <a:custGeom>
              <a:avLst/>
              <a:gdLst>
                <a:gd name="T0" fmla="*/ 152 w 3696"/>
                <a:gd name="T1" fmla="*/ 1904 h 2048"/>
                <a:gd name="T2" fmla="*/ 264 w 3696"/>
                <a:gd name="T3" fmla="*/ 1856 h 2048"/>
                <a:gd name="T4" fmla="*/ 341 w 3696"/>
                <a:gd name="T5" fmla="*/ 1799 h 2048"/>
                <a:gd name="T6" fmla="*/ 439 w 3696"/>
                <a:gd name="T7" fmla="*/ 1669 h 2048"/>
                <a:gd name="T8" fmla="*/ 568 w 3696"/>
                <a:gd name="T9" fmla="*/ 1616 h 2048"/>
                <a:gd name="T10" fmla="*/ 680 w 3696"/>
                <a:gd name="T11" fmla="*/ 1520 h 2048"/>
                <a:gd name="T12" fmla="*/ 824 w 3696"/>
                <a:gd name="T13" fmla="*/ 1504 h 2048"/>
                <a:gd name="T14" fmla="*/ 924 w 3696"/>
                <a:gd name="T15" fmla="*/ 1452 h 2048"/>
                <a:gd name="T16" fmla="*/ 1032 w 3696"/>
                <a:gd name="T17" fmla="*/ 1376 h 2048"/>
                <a:gd name="T18" fmla="*/ 1176 w 3696"/>
                <a:gd name="T19" fmla="*/ 1344 h 2048"/>
                <a:gd name="T20" fmla="*/ 1288 w 3696"/>
                <a:gd name="T21" fmla="*/ 1280 h 2048"/>
                <a:gd name="T22" fmla="*/ 1432 w 3696"/>
                <a:gd name="T23" fmla="*/ 1232 h 2048"/>
                <a:gd name="T24" fmla="*/ 1528 w 3696"/>
                <a:gd name="T25" fmla="*/ 1168 h 2048"/>
                <a:gd name="T26" fmla="*/ 1628 w 3696"/>
                <a:gd name="T27" fmla="*/ 1052 h 2048"/>
                <a:gd name="T28" fmla="*/ 1736 w 3696"/>
                <a:gd name="T29" fmla="*/ 960 h 2048"/>
                <a:gd name="T30" fmla="*/ 1848 w 3696"/>
                <a:gd name="T31" fmla="*/ 880 h 2048"/>
                <a:gd name="T32" fmla="*/ 1992 w 3696"/>
                <a:gd name="T33" fmla="*/ 848 h 2048"/>
                <a:gd name="T34" fmla="*/ 2120 w 3696"/>
                <a:gd name="T35" fmla="*/ 800 h 2048"/>
                <a:gd name="T36" fmla="*/ 2188 w 3696"/>
                <a:gd name="T37" fmla="*/ 748 h 2048"/>
                <a:gd name="T38" fmla="*/ 2277 w 3696"/>
                <a:gd name="T39" fmla="*/ 727 h 2048"/>
                <a:gd name="T40" fmla="*/ 2396 w 3696"/>
                <a:gd name="T41" fmla="*/ 636 h 2048"/>
                <a:gd name="T42" fmla="*/ 2536 w 3696"/>
                <a:gd name="T43" fmla="*/ 576 h 2048"/>
                <a:gd name="T44" fmla="*/ 2616 w 3696"/>
                <a:gd name="T45" fmla="*/ 512 h 2048"/>
                <a:gd name="T46" fmla="*/ 2709 w 3696"/>
                <a:gd name="T47" fmla="*/ 519 h 2048"/>
                <a:gd name="T48" fmla="*/ 2872 w 3696"/>
                <a:gd name="T49" fmla="*/ 416 h 2048"/>
                <a:gd name="T50" fmla="*/ 3000 w 3696"/>
                <a:gd name="T51" fmla="*/ 368 h 2048"/>
                <a:gd name="T52" fmla="*/ 3093 w 3696"/>
                <a:gd name="T53" fmla="*/ 359 h 2048"/>
                <a:gd name="T54" fmla="*/ 3240 w 3696"/>
                <a:gd name="T55" fmla="*/ 224 h 2048"/>
                <a:gd name="T56" fmla="*/ 3384 w 3696"/>
                <a:gd name="T57" fmla="*/ 160 h 2048"/>
                <a:gd name="T58" fmla="*/ 3480 w 3696"/>
                <a:gd name="T59" fmla="*/ 64 h 2048"/>
                <a:gd name="T60" fmla="*/ 3592 w 3696"/>
                <a:gd name="T61" fmla="*/ 0 h 2048"/>
                <a:gd name="T62" fmla="*/ 3612 w 3696"/>
                <a:gd name="T63" fmla="*/ 58 h 2048"/>
                <a:gd name="T64" fmla="*/ 3500 w 3696"/>
                <a:gd name="T65" fmla="*/ 122 h 2048"/>
                <a:gd name="T66" fmla="*/ 3336 w 3696"/>
                <a:gd name="T67" fmla="*/ 240 h 2048"/>
                <a:gd name="T68" fmla="*/ 3242 w 3696"/>
                <a:gd name="T69" fmla="*/ 300 h 2048"/>
                <a:gd name="T70" fmla="*/ 3112 w 3696"/>
                <a:gd name="T71" fmla="*/ 416 h 2048"/>
                <a:gd name="T72" fmla="*/ 3020 w 3696"/>
                <a:gd name="T73" fmla="*/ 426 h 2048"/>
                <a:gd name="T74" fmla="*/ 2894 w 3696"/>
                <a:gd name="T75" fmla="*/ 469 h 2048"/>
                <a:gd name="T76" fmla="*/ 2728 w 3696"/>
                <a:gd name="T77" fmla="*/ 576 h 2048"/>
                <a:gd name="T78" fmla="*/ 2629 w 3696"/>
                <a:gd name="T79" fmla="*/ 581 h 2048"/>
                <a:gd name="T80" fmla="*/ 2504 w 3696"/>
                <a:gd name="T81" fmla="*/ 656 h 2048"/>
                <a:gd name="T82" fmla="*/ 2408 w 3696"/>
                <a:gd name="T83" fmla="*/ 720 h 2048"/>
                <a:gd name="T84" fmla="*/ 2296 w 3696"/>
                <a:gd name="T85" fmla="*/ 784 h 2048"/>
                <a:gd name="T86" fmla="*/ 2184 w 3696"/>
                <a:gd name="T87" fmla="*/ 816 h 2048"/>
                <a:gd name="T88" fmla="*/ 2088 w 3696"/>
                <a:gd name="T89" fmla="*/ 880 h 2048"/>
                <a:gd name="T90" fmla="*/ 2005 w 3696"/>
                <a:gd name="T91" fmla="*/ 917 h 2048"/>
                <a:gd name="T92" fmla="*/ 1861 w 3696"/>
                <a:gd name="T93" fmla="*/ 965 h 2048"/>
                <a:gd name="T94" fmla="*/ 1749 w 3696"/>
                <a:gd name="T95" fmla="*/ 1045 h 2048"/>
                <a:gd name="T96" fmla="*/ 1637 w 3696"/>
                <a:gd name="T97" fmla="*/ 1157 h 2048"/>
                <a:gd name="T98" fmla="*/ 1548 w 3696"/>
                <a:gd name="T99" fmla="*/ 1258 h 2048"/>
                <a:gd name="T100" fmla="*/ 1400 w 3696"/>
                <a:gd name="T101" fmla="*/ 1312 h 2048"/>
                <a:gd name="T102" fmla="*/ 1301 w 3696"/>
                <a:gd name="T103" fmla="*/ 1365 h 2048"/>
                <a:gd name="T104" fmla="*/ 1144 w 3696"/>
                <a:gd name="T105" fmla="*/ 1424 h 2048"/>
                <a:gd name="T106" fmla="*/ 1045 w 3696"/>
                <a:gd name="T107" fmla="*/ 1461 h 2048"/>
                <a:gd name="T108" fmla="*/ 936 w 3696"/>
                <a:gd name="T109" fmla="*/ 1536 h 2048"/>
                <a:gd name="T110" fmla="*/ 837 w 3696"/>
                <a:gd name="T111" fmla="*/ 1573 h 2048"/>
                <a:gd name="T112" fmla="*/ 700 w 3696"/>
                <a:gd name="T113" fmla="*/ 1610 h 2048"/>
                <a:gd name="T114" fmla="*/ 581 w 3696"/>
                <a:gd name="T115" fmla="*/ 1685 h 2048"/>
                <a:gd name="T116" fmla="*/ 469 w 3696"/>
                <a:gd name="T117" fmla="*/ 1749 h 2048"/>
                <a:gd name="T118" fmla="*/ 389 w 3696"/>
                <a:gd name="T119" fmla="*/ 1861 h 2048"/>
                <a:gd name="T120" fmla="*/ 277 w 3696"/>
                <a:gd name="T121" fmla="*/ 1941 h 2048"/>
                <a:gd name="T122" fmla="*/ 120 w 3696"/>
                <a:gd name="T123" fmla="*/ 198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6" h="2048">
                  <a:moveTo>
                    <a:pt x="40" y="1968"/>
                  </a:moveTo>
                  <a:lnTo>
                    <a:pt x="72" y="1968"/>
                  </a:lnTo>
                  <a:lnTo>
                    <a:pt x="37" y="1991"/>
                  </a:lnTo>
                  <a:lnTo>
                    <a:pt x="53" y="1959"/>
                  </a:lnTo>
                  <a:cubicBezTo>
                    <a:pt x="55" y="1955"/>
                    <a:pt x="57" y="1951"/>
                    <a:pt x="60" y="1948"/>
                  </a:cubicBezTo>
                  <a:lnTo>
                    <a:pt x="76" y="1932"/>
                  </a:lnTo>
                  <a:lnTo>
                    <a:pt x="92" y="1916"/>
                  </a:lnTo>
                  <a:cubicBezTo>
                    <a:pt x="100" y="1909"/>
                    <a:pt x="110" y="1904"/>
                    <a:pt x="120" y="1904"/>
                  </a:cubicBezTo>
                  <a:lnTo>
                    <a:pt x="136" y="1904"/>
                  </a:lnTo>
                  <a:lnTo>
                    <a:pt x="152" y="1904"/>
                  </a:lnTo>
                  <a:lnTo>
                    <a:pt x="168" y="1904"/>
                  </a:lnTo>
                  <a:lnTo>
                    <a:pt x="200" y="1904"/>
                  </a:lnTo>
                  <a:lnTo>
                    <a:pt x="216" y="1904"/>
                  </a:lnTo>
                  <a:lnTo>
                    <a:pt x="181" y="1927"/>
                  </a:lnTo>
                  <a:lnTo>
                    <a:pt x="197" y="1895"/>
                  </a:lnTo>
                  <a:cubicBezTo>
                    <a:pt x="203" y="1881"/>
                    <a:pt x="217" y="1872"/>
                    <a:pt x="232" y="1872"/>
                  </a:cubicBezTo>
                  <a:lnTo>
                    <a:pt x="248" y="1872"/>
                  </a:lnTo>
                  <a:lnTo>
                    <a:pt x="220" y="1884"/>
                  </a:lnTo>
                  <a:lnTo>
                    <a:pt x="236" y="1868"/>
                  </a:lnTo>
                  <a:cubicBezTo>
                    <a:pt x="244" y="1861"/>
                    <a:pt x="254" y="1856"/>
                    <a:pt x="264" y="1856"/>
                  </a:cubicBezTo>
                  <a:lnTo>
                    <a:pt x="280" y="1856"/>
                  </a:lnTo>
                  <a:lnTo>
                    <a:pt x="252" y="1868"/>
                  </a:lnTo>
                  <a:lnTo>
                    <a:pt x="268" y="1852"/>
                  </a:lnTo>
                  <a:cubicBezTo>
                    <a:pt x="276" y="1845"/>
                    <a:pt x="286" y="1840"/>
                    <a:pt x="296" y="1840"/>
                  </a:cubicBezTo>
                  <a:lnTo>
                    <a:pt x="312" y="1840"/>
                  </a:lnTo>
                  <a:lnTo>
                    <a:pt x="284" y="1852"/>
                  </a:lnTo>
                  <a:lnTo>
                    <a:pt x="316" y="1820"/>
                  </a:lnTo>
                  <a:lnTo>
                    <a:pt x="332" y="1804"/>
                  </a:lnTo>
                  <a:lnTo>
                    <a:pt x="348" y="1788"/>
                  </a:lnTo>
                  <a:lnTo>
                    <a:pt x="341" y="1799"/>
                  </a:lnTo>
                  <a:lnTo>
                    <a:pt x="357" y="1767"/>
                  </a:lnTo>
                  <a:cubicBezTo>
                    <a:pt x="359" y="1763"/>
                    <a:pt x="361" y="1759"/>
                    <a:pt x="364" y="1756"/>
                  </a:cubicBezTo>
                  <a:lnTo>
                    <a:pt x="380" y="1740"/>
                  </a:lnTo>
                  <a:lnTo>
                    <a:pt x="371" y="1756"/>
                  </a:lnTo>
                  <a:lnTo>
                    <a:pt x="387" y="1708"/>
                  </a:lnTo>
                  <a:cubicBezTo>
                    <a:pt x="392" y="1691"/>
                    <a:pt x="407" y="1680"/>
                    <a:pt x="424" y="1680"/>
                  </a:cubicBezTo>
                  <a:lnTo>
                    <a:pt x="440" y="1680"/>
                  </a:lnTo>
                  <a:lnTo>
                    <a:pt x="412" y="1692"/>
                  </a:lnTo>
                  <a:lnTo>
                    <a:pt x="428" y="1676"/>
                  </a:lnTo>
                  <a:cubicBezTo>
                    <a:pt x="431" y="1673"/>
                    <a:pt x="435" y="1671"/>
                    <a:pt x="439" y="1669"/>
                  </a:cubicBezTo>
                  <a:lnTo>
                    <a:pt x="471" y="1653"/>
                  </a:lnTo>
                  <a:lnTo>
                    <a:pt x="460" y="1660"/>
                  </a:lnTo>
                  <a:lnTo>
                    <a:pt x="476" y="1644"/>
                  </a:lnTo>
                  <a:cubicBezTo>
                    <a:pt x="484" y="1637"/>
                    <a:pt x="494" y="1632"/>
                    <a:pt x="504" y="1632"/>
                  </a:cubicBezTo>
                  <a:lnTo>
                    <a:pt x="520" y="1632"/>
                  </a:lnTo>
                  <a:lnTo>
                    <a:pt x="536" y="1632"/>
                  </a:lnTo>
                  <a:lnTo>
                    <a:pt x="508" y="1644"/>
                  </a:lnTo>
                  <a:lnTo>
                    <a:pt x="524" y="1628"/>
                  </a:lnTo>
                  <a:cubicBezTo>
                    <a:pt x="532" y="1621"/>
                    <a:pt x="542" y="1616"/>
                    <a:pt x="552" y="1616"/>
                  </a:cubicBezTo>
                  <a:lnTo>
                    <a:pt x="568" y="1616"/>
                  </a:lnTo>
                  <a:lnTo>
                    <a:pt x="584" y="1616"/>
                  </a:lnTo>
                  <a:lnTo>
                    <a:pt x="549" y="1639"/>
                  </a:lnTo>
                  <a:lnTo>
                    <a:pt x="565" y="1607"/>
                  </a:lnTo>
                  <a:cubicBezTo>
                    <a:pt x="571" y="1593"/>
                    <a:pt x="585" y="1584"/>
                    <a:pt x="600" y="1584"/>
                  </a:cubicBezTo>
                  <a:lnTo>
                    <a:pt x="632" y="1584"/>
                  </a:lnTo>
                  <a:lnTo>
                    <a:pt x="648" y="1584"/>
                  </a:lnTo>
                  <a:lnTo>
                    <a:pt x="613" y="1607"/>
                  </a:lnTo>
                  <a:lnTo>
                    <a:pt x="629" y="1575"/>
                  </a:lnTo>
                  <a:lnTo>
                    <a:pt x="645" y="1543"/>
                  </a:lnTo>
                  <a:cubicBezTo>
                    <a:pt x="651" y="1529"/>
                    <a:pt x="665" y="1520"/>
                    <a:pt x="680" y="1520"/>
                  </a:cubicBezTo>
                  <a:lnTo>
                    <a:pt x="696" y="1520"/>
                  </a:lnTo>
                  <a:lnTo>
                    <a:pt x="712" y="1520"/>
                  </a:lnTo>
                  <a:lnTo>
                    <a:pt x="728" y="1520"/>
                  </a:lnTo>
                  <a:lnTo>
                    <a:pt x="744" y="1520"/>
                  </a:lnTo>
                  <a:lnTo>
                    <a:pt x="776" y="1520"/>
                  </a:lnTo>
                  <a:lnTo>
                    <a:pt x="792" y="1520"/>
                  </a:lnTo>
                  <a:lnTo>
                    <a:pt x="764" y="1532"/>
                  </a:lnTo>
                  <a:lnTo>
                    <a:pt x="780" y="1516"/>
                  </a:lnTo>
                  <a:cubicBezTo>
                    <a:pt x="788" y="1509"/>
                    <a:pt x="798" y="1504"/>
                    <a:pt x="808" y="1504"/>
                  </a:cubicBezTo>
                  <a:lnTo>
                    <a:pt x="824" y="1504"/>
                  </a:lnTo>
                  <a:lnTo>
                    <a:pt x="840" y="1504"/>
                  </a:lnTo>
                  <a:lnTo>
                    <a:pt x="812" y="1516"/>
                  </a:lnTo>
                  <a:lnTo>
                    <a:pt x="828" y="1500"/>
                  </a:lnTo>
                  <a:lnTo>
                    <a:pt x="844" y="1484"/>
                  </a:lnTo>
                  <a:lnTo>
                    <a:pt x="860" y="1468"/>
                  </a:lnTo>
                  <a:cubicBezTo>
                    <a:pt x="868" y="1461"/>
                    <a:pt x="878" y="1456"/>
                    <a:pt x="888" y="1456"/>
                  </a:cubicBezTo>
                  <a:lnTo>
                    <a:pt x="920" y="1456"/>
                  </a:lnTo>
                  <a:lnTo>
                    <a:pt x="936" y="1456"/>
                  </a:lnTo>
                  <a:lnTo>
                    <a:pt x="908" y="1468"/>
                  </a:lnTo>
                  <a:lnTo>
                    <a:pt x="924" y="1452"/>
                  </a:lnTo>
                  <a:cubicBezTo>
                    <a:pt x="932" y="1445"/>
                    <a:pt x="942" y="1440"/>
                    <a:pt x="952" y="1440"/>
                  </a:cubicBezTo>
                  <a:lnTo>
                    <a:pt x="968" y="1440"/>
                  </a:lnTo>
                  <a:lnTo>
                    <a:pt x="984" y="1440"/>
                  </a:lnTo>
                  <a:lnTo>
                    <a:pt x="956" y="1452"/>
                  </a:lnTo>
                  <a:lnTo>
                    <a:pt x="972" y="1436"/>
                  </a:lnTo>
                  <a:lnTo>
                    <a:pt x="965" y="1447"/>
                  </a:lnTo>
                  <a:lnTo>
                    <a:pt x="981" y="1415"/>
                  </a:lnTo>
                  <a:cubicBezTo>
                    <a:pt x="983" y="1411"/>
                    <a:pt x="985" y="1407"/>
                    <a:pt x="988" y="1404"/>
                  </a:cubicBezTo>
                  <a:lnTo>
                    <a:pt x="1004" y="1388"/>
                  </a:lnTo>
                  <a:cubicBezTo>
                    <a:pt x="1012" y="1381"/>
                    <a:pt x="1022" y="1376"/>
                    <a:pt x="1032" y="1376"/>
                  </a:cubicBezTo>
                  <a:lnTo>
                    <a:pt x="1064" y="1376"/>
                  </a:lnTo>
                  <a:lnTo>
                    <a:pt x="1080" y="1376"/>
                  </a:lnTo>
                  <a:lnTo>
                    <a:pt x="1045" y="1399"/>
                  </a:lnTo>
                  <a:lnTo>
                    <a:pt x="1061" y="1367"/>
                  </a:lnTo>
                  <a:cubicBezTo>
                    <a:pt x="1067" y="1353"/>
                    <a:pt x="1081" y="1344"/>
                    <a:pt x="1096" y="1344"/>
                  </a:cubicBezTo>
                  <a:lnTo>
                    <a:pt x="1112" y="1344"/>
                  </a:lnTo>
                  <a:lnTo>
                    <a:pt x="1128" y="1344"/>
                  </a:lnTo>
                  <a:lnTo>
                    <a:pt x="1144" y="1344"/>
                  </a:lnTo>
                  <a:lnTo>
                    <a:pt x="1160" y="1344"/>
                  </a:lnTo>
                  <a:lnTo>
                    <a:pt x="1176" y="1344"/>
                  </a:lnTo>
                  <a:lnTo>
                    <a:pt x="1208" y="1344"/>
                  </a:lnTo>
                  <a:lnTo>
                    <a:pt x="1180" y="1356"/>
                  </a:lnTo>
                  <a:lnTo>
                    <a:pt x="1196" y="1340"/>
                  </a:lnTo>
                  <a:cubicBezTo>
                    <a:pt x="1204" y="1333"/>
                    <a:pt x="1214" y="1328"/>
                    <a:pt x="1224" y="1328"/>
                  </a:cubicBezTo>
                  <a:lnTo>
                    <a:pt x="1240" y="1328"/>
                  </a:lnTo>
                  <a:lnTo>
                    <a:pt x="1212" y="1340"/>
                  </a:lnTo>
                  <a:lnTo>
                    <a:pt x="1228" y="1324"/>
                  </a:lnTo>
                  <a:lnTo>
                    <a:pt x="1244" y="1308"/>
                  </a:lnTo>
                  <a:lnTo>
                    <a:pt x="1260" y="1292"/>
                  </a:lnTo>
                  <a:cubicBezTo>
                    <a:pt x="1268" y="1285"/>
                    <a:pt x="1278" y="1280"/>
                    <a:pt x="1288" y="1280"/>
                  </a:cubicBezTo>
                  <a:lnTo>
                    <a:pt x="1304" y="1280"/>
                  </a:lnTo>
                  <a:lnTo>
                    <a:pt x="1320" y="1280"/>
                  </a:lnTo>
                  <a:lnTo>
                    <a:pt x="1352" y="1280"/>
                  </a:lnTo>
                  <a:lnTo>
                    <a:pt x="1368" y="1280"/>
                  </a:lnTo>
                  <a:lnTo>
                    <a:pt x="1384" y="1280"/>
                  </a:lnTo>
                  <a:lnTo>
                    <a:pt x="1347" y="1308"/>
                  </a:lnTo>
                  <a:lnTo>
                    <a:pt x="1363" y="1260"/>
                  </a:lnTo>
                  <a:cubicBezTo>
                    <a:pt x="1368" y="1243"/>
                    <a:pt x="1383" y="1232"/>
                    <a:pt x="1400" y="1232"/>
                  </a:cubicBezTo>
                  <a:lnTo>
                    <a:pt x="1416" y="1232"/>
                  </a:lnTo>
                  <a:lnTo>
                    <a:pt x="1432" y="1232"/>
                  </a:lnTo>
                  <a:lnTo>
                    <a:pt x="1404" y="1244"/>
                  </a:lnTo>
                  <a:lnTo>
                    <a:pt x="1420" y="1228"/>
                  </a:lnTo>
                  <a:cubicBezTo>
                    <a:pt x="1428" y="1221"/>
                    <a:pt x="1438" y="1216"/>
                    <a:pt x="1448" y="1216"/>
                  </a:cubicBezTo>
                  <a:lnTo>
                    <a:pt x="1464" y="1216"/>
                  </a:lnTo>
                  <a:lnTo>
                    <a:pt x="1496" y="1216"/>
                  </a:lnTo>
                  <a:lnTo>
                    <a:pt x="1468" y="1228"/>
                  </a:lnTo>
                  <a:lnTo>
                    <a:pt x="1484" y="1212"/>
                  </a:lnTo>
                  <a:lnTo>
                    <a:pt x="1477" y="1223"/>
                  </a:lnTo>
                  <a:lnTo>
                    <a:pt x="1493" y="1191"/>
                  </a:lnTo>
                  <a:cubicBezTo>
                    <a:pt x="1499" y="1177"/>
                    <a:pt x="1513" y="1168"/>
                    <a:pt x="1528" y="1168"/>
                  </a:cubicBezTo>
                  <a:lnTo>
                    <a:pt x="1544" y="1168"/>
                  </a:lnTo>
                  <a:lnTo>
                    <a:pt x="1509" y="1191"/>
                  </a:lnTo>
                  <a:lnTo>
                    <a:pt x="1525" y="1159"/>
                  </a:lnTo>
                  <a:lnTo>
                    <a:pt x="1541" y="1127"/>
                  </a:lnTo>
                  <a:cubicBezTo>
                    <a:pt x="1547" y="1113"/>
                    <a:pt x="1561" y="1104"/>
                    <a:pt x="1576" y="1104"/>
                  </a:cubicBezTo>
                  <a:lnTo>
                    <a:pt x="1592" y="1104"/>
                  </a:lnTo>
                  <a:lnTo>
                    <a:pt x="1564" y="1116"/>
                  </a:lnTo>
                  <a:lnTo>
                    <a:pt x="1580" y="1100"/>
                  </a:lnTo>
                  <a:lnTo>
                    <a:pt x="1612" y="1068"/>
                  </a:lnTo>
                  <a:lnTo>
                    <a:pt x="1628" y="1052"/>
                  </a:lnTo>
                  <a:cubicBezTo>
                    <a:pt x="1636" y="1045"/>
                    <a:pt x="1646" y="1040"/>
                    <a:pt x="1656" y="1040"/>
                  </a:cubicBezTo>
                  <a:lnTo>
                    <a:pt x="1672" y="1040"/>
                  </a:lnTo>
                  <a:lnTo>
                    <a:pt x="1635" y="1068"/>
                  </a:lnTo>
                  <a:lnTo>
                    <a:pt x="1651" y="1020"/>
                  </a:lnTo>
                  <a:cubicBezTo>
                    <a:pt x="1656" y="1003"/>
                    <a:pt x="1671" y="992"/>
                    <a:pt x="1688" y="992"/>
                  </a:cubicBezTo>
                  <a:lnTo>
                    <a:pt x="1704" y="992"/>
                  </a:lnTo>
                  <a:lnTo>
                    <a:pt x="1676" y="1004"/>
                  </a:lnTo>
                  <a:lnTo>
                    <a:pt x="1692" y="988"/>
                  </a:lnTo>
                  <a:lnTo>
                    <a:pt x="1708" y="972"/>
                  </a:lnTo>
                  <a:cubicBezTo>
                    <a:pt x="1716" y="965"/>
                    <a:pt x="1726" y="960"/>
                    <a:pt x="1736" y="960"/>
                  </a:cubicBezTo>
                  <a:lnTo>
                    <a:pt x="1752" y="960"/>
                  </a:lnTo>
                  <a:lnTo>
                    <a:pt x="1724" y="972"/>
                  </a:lnTo>
                  <a:lnTo>
                    <a:pt x="1756" y="940"/>
                  </a:lnTo>
                  <a:cubicBezTo>
                    <a:pt x="1764" y="933"/>
                    <a:pt x="1774" y="928"/>
                    <a:pt x="1784" y="928"/>
                  </a:cubicBezTo>
                  <a:lnTo>
                    <a:pt x="1800" y="928"/>
                  </a:lnTo>
                  <a:lnTo>
                    <a:pt x="1772" y="940"/>
                  </a:lnTo>
                  <a:lnTo>
                    <a:pt x="1788" y="924"/>
                  </a:lnTo>
                  <a:lnTo>
                    <a:pt x="1804" y="908"/>
                  </a:lnTo>
                  <a:lnTo>
                    <a:pt x="1820" y="892"/>
                  </a:lnTo>
                  <a:cubicBezTo>
                    <a:pt x="1828" y="885"/>
                    <a:pt x="1838" y="880"/>
                    <a:pt x="1848" y="880"/>
                  </a:cubicBezTo>
                  <a:lnTo>
                    <a:pt x="1864" y="880"/>
                  </a:lnTo>
                  <a:lnTo>
                    <a:pt x="1880" y="880"/>
                  </a:lnTo>
                  <a:lnTo>
                    <a:pt x="1896" y="880"/>
                  </a:lnTo>
                  <a:lnTo>
                    <a:pt x="1928" y="880"/>
                  </a:lnTo>
                  <a:lnTo>
                    <a:pt x="1944" y="880"/>
                  </a:lnTo>
                  <a:lnTo>
                    <a:pt x="1916" y="892"/>
                  </a:lnTo>
                  <a:lnTo>
                    <a:pt x="1932" y="876"/>
                  </a:lnTo>
                  <a:lnTo>
                    <a:pt x="1948" y="860"/>
                  </a:lnTo>
                  <a:cubicBezTo>
                    <a:pt x="1956" y="853"/>
                    <a:pt x="1966" y="848"/>
                    <a:pt x="1976" y="848"/>
                  </a:cubicBezTo>
                  <a:lnTo>
                    <a:pt x="1992" y="848"/>
                  </a:lnTo>
                  <a:lnTo>
                    <a:pt x="2008" y="848"/>
                  </a:lnTo>
                  <a:lnTo>
                    <a:pt x="2024" y="848"/>
                  </a:lnTo>
                  <a:lnTo>
                    <a:pt x="1989" y="871"/>
                  </a:lnTo>
                  <a:lnTo>
                    <a:pt x="2005" y="839"/>
                  </a:lnTo>
                  <a:cubicBezTo>
                    <a:pt x="2009" y="831"/>
                    <a:pt x="2015" y="825"/>
                    <a:pt x="2023" y="821"/>
                  </a:cubicBezTo>
                  <a:lnTo>
                    <a:pt x="2055" y="805"/>
                  </a:lnTo>
                  <a:cubicBezTo>
                    <a:pt x="2060" y="802"/>
                    <a:pt x="2066" y="800"/>
                    <a:pt x="2072" y="800"/>
                  </a:cubicBezTo>
                  <a:lnTo>
                    <a:pt x="2088" y="800"/>
                  </a:lnTo>
                  <a:lnTo>
                    <a:pt x="2104" y="800"/>
                  </a:lnTo>
                  <a:lnTo>
                    <a:pt x="2120" y="800"/>
                  </a:lnTo>
                  <a:lnTo>
                    <a:pt x="2136" y="800"/>
                  </a:lnTo>
                  <a:lnTo>
                    <a:pt x="2099" y="828"/>
                  </a:lnTo>
                  <a:lnTo>
                    <a:pt x="2115" y="780"/>
                  </a:lnTo>
                  <a:cubicBezTo>
                    <a:pt x="2120" y="763"/>
                    <a:pt x="2135" y="752"/>
                    <a:pt x="2152" y="752"/>
                  </a:cubicBezTo>
                  <a:lnTo>
                    <a:pt x="2168" y="752"/>
                  </a:lnTo>
                  <a:lnTo>
                    <a:pt x="2140" y="764"/>
                  </a:lnTo>
                  <a:lnTo>
                    <a:pt x="2156" y="748"/>
                  </a:lnTo>
                  <a:cubicBezTo>
                    <a:pt x="2164" y="741"/>
                    <a:pt x="2174" y="736"/>
                    <a:pt x="2184" y="736"/>
                  </a:cubicBezTo>
                  <a:lnTo>
                    <a:pt x="2216" y="736"/>
                  </a:lnTo>
                  <a:lnTo>
                    <a:pt x="2188" y="748"/>
                  </a:lnTo>
                  <a:lnTo>
                    <a:pt x="2204" y="732"/>
                  </a:lnTo>
                  <a:cubicBezTo>
                    <a:pt x="2212" y="725"/>
                    <a:pt x="2222" y="720"/>
                    <a:pt x="2232" y="720"/>
                  </a:cubicBezTo>
                  <a:lnTo>
                    <a:pt x="2248" y="720"/>
                  </a:lnTo>
                  <a:lnTo>
                    <a:pt x="2264" y="720"/>
                  </a:lnTo>
                  <a:lnTo>
                    <a:pt x="2280" y="720"/>
                  </a:lnTo>
                  <a:lnTo>
                    <a:pt x="2252" y="732"/>
                  </a:lnTo>
                  <a:lnTo>
                    <a:pt x="2268" y="716"/>
                  </a:lnTo>
                  <a:cubicBezTo>
                    <a:pt x="2276" y="709"/>
                    <a:pt x="2286" y="704"/>
                    <a:pt x="2296" y="704"/>
                  </a:cubicBezTo>
                  <a:lnTo>
                    <a:pt x="2312" y="704"/>
                  </a:lnTo>
                  <a:lnTo>
                    <a:pt x="2277" y="727"/>
                  </a:lnTo>
                  <a:lnTo>
                    <a:pt x="2293" y="695"/>
                  </a:lnTo>
                  <a:cubicBezTo>
                    <a:pt x="2299" y="681"/>
                    <a:pt x="2313" y="672"/>
                    <a:pt x="2328" y="672"/>
                  </a:cubicBezTo>
                  <a:lnTo>
                    <a:pt x="2360" y="672"/>
                  </a:lnTo>
                  <a:lnTo>
                    <a:pt x="2376" y="672"/>
                  </a:lnTo>
                  <a:lnTo>
                    <a:pt x="2341" y="695"/>
                  </a:lnTo>
                  <a:lnTo>
                    <a:pt x="2357" y="663"/>
                  </a:lnTo>
                  <a:cubicBezTo>
                    <a:pt x="2363" y="649"/>
                    <a:pt x="2377" y="640"/>
                    <a:pt x="2392" y="640"/>
                  </a:cubicBezTo>
                  <a:lnTo>
                    <a:pt x="2408" y="640"/>
                  </a:lnTo>
                  <a:lnTo>
                    <a:pt x="2380" y="652"/>
                  </a:lnTo>
                  <a:lnTo>
                    <a:pt x="2396" y="636"/>
                  </a:lnTo>
                  <a:lnTo>
                    <a:pt x="2389" y="647"/>
                  </a:lnTo>
                  <a:lnTo>
                    <a:pt x="2405" y="615"/>
                  </a:lnTo>
                  <a:cubicBezTo>
                    <a:pt x="2411" y="601"/>
                    <a:pt x="2425" y="592"/>
                    <a:pt x="2440" y="592"/>
                  </a:cubicBezTo>
                  <a:lnTo>
                    <a:pt x="2456" y="592"/>
                  </a:lnTo>
                  <a:lnTo>
                    <a:pt x="2428" y="604"/>
                  </a:lnTo>
                  <a:lnTo>
                    <a:pt x="2444" y="588"/>
                  </a:lnTo>
                  <a:cubicBezTo>
                    <a:pt x="2452" y="581"/>
                    <a:pt x="2462" y="576"/>
                    <a:pt x="2472" y="576"/>
                  </a:cubicBezTo>
                  <a:lnTo>
                    <a:pt x="2504" y="576"/>
                  </a:lnTo>
                  <a:lnTo>
                    <a:pt x="2520" y="576"/>
                  </a:lnTo>
                  <a:lnTo>
                    <a:pt x="2536" y="576"/>
                  </a:lnTo>
                  <a:lnTo>
                    <a:pt x="2508" y="588"/>
                  </a:lnTo>
                  <a:lnTo>
                    <a:pt x="2524" y="572"/>
                  </a:lnTo>
                  <a:lnTo>
                    <a:pt x="2517" y="583"/>
                  </a:lnTo>
                  <a:lnTo>
                    <a:pt x="2533" y="551"/>
                  </a:lnTo>
                  <a:cubicBezTo>
                    <a:pt x="2539" y="537"/>
                    <a:pt x="2553" y="528"/>
                    <a:pt x="2568" y="528"/>
                  </a:cubicBezTo>
                  <a:lnTo>
                    <a:pt x="2584" y="528"/>
                  </a:lnTo>
                  <a:lnTo>
                    <a:pt x="2556" y="540"/>
                  </a:lnTo>
                  <a:lnTo>
                    <a:pt x="2572" y="524"/>
                  </a:lnTo>
                  <a:cubicBezTo>
                    <a:pt x="2580" y="517"/>
                    <a:pt x="2590" y="512"/>
                    <a:pt x="2600" y="512"/>
                  </a:cubicBezTo>
                  <a:lnTo>
                    <a:pt x="2616" y="512"/>
                  </a:lnTo>
                  <a:lnTo>
                    <a:pt x="2648" y="512"/>
                  </a:lnTo>
                  <a:lnTo>
                    <a:pt x="2620" y="524"/>
                  </a:lnTo>
                  <a:lnTo>
                    <a:pt x="2636" y="508"/>
                  </a:lnTo>
                  <a:cubicBezTo>
                    <a:pt x="2644" y="501"/>
                    <a:pt x="2654" y="496"/>
                    <a:pt x="2664" y="496"/>
                  </a:cubicBezTo>
                  <a:lnTo>
                    <a:pt x="2680" y="496"/>
                  </a:lnTo>
                  <a:lnTo>
                    <a:pt x="2696" y="496"/>
                  </a:lnTo>
                  <a:lnTo>
                    <a:pt x="2712" y="496"/>
                  </a:lnTo>
                  <a:lnTo>
                    <a:pt x="2728" y="496"/>
                  </a:lnTo>
                  <a:lnTo>
                    <a:pt x="2744" y="496"/>
                  </a:lnTo>
                  <a:lnTo>
                    <a:pt x="2709" y="519"/>
                  </a:lnTo>
                  <a:lnTo>
                    <a:pt x="2725" y="487"/>
                  </a:lnTo>
                  <a:cubicBezTo>
                    <a:pt x="2731" y="473"/>
                    <a:pt x="2745" y="464"/>
                    <a:pt x="2760" y="464"/>
                  </a:cubicBezTo>
                  <a:lnTo>
                    <a:pt x="2792" y="464"/>
                  </a:lnTo>
                  <a:lnTo>
                    <a:pt x="2808" y="464"/>
                  </a:lnTo>
                  <a:lnTo>
                    <a:pt x="2824" y="464"/>
                  </a:lnTo>
                  <a:lnTo>
                    <a:pt x="2840" y="464"/>
                  </a:lnTo>
                  <a:lnTo>
                    <a:pt x="2803" y="492"/>
                  </a:lnTo>
                  <a:lnTo>
                    <a:pt x="2819" y="444"/>
                  </a:lnTo>
                  <a:cubicBezTo>
                    <a:pt x="2824" y="427"/>
                    <a:pt x="2839" y="416"/>
                    <a:pt x="2856" y="416"/>
                  </a:cubicBezTo>
                  <a:lnTo>
                    <a:pt x="2872" y="416"/>
                  </a:lnTo>
                  <a:lnTo>
                    <a:pt x="2888" y="416"/>
                  </a:lnTo>
                  <a:lnTo>
                    <a:pt x="2904" y="416"/>
                  </a:lnTo>
                  <a:lnTo>
                    <a:pt x="2936" y="416"/>
                  </a:lnTo>
                  <a:lnTo>
                    <a:pt x="2952" y="416"/>
                  </a:lnTo>
                  <a:lnTo>
                    <a:pt x="2924" y="428"/>
                  </a:lnTo>
                  <a:lnTo>
                    <a:pt x="2940" y="412"/>
                  </a:lnTo>
                  <a:lnTo>
                    <a:pt x="2933" y="423"/>
                  </a:lnTo>
                  <a:lnTo>
                    <a:pt x="2949" y="391"/>
                  </a:lnTo>
                  <a:cubicBezTo>
                    <a:pt x="2955" y="377"/>
                    <a:pt x="2969" y="368"/>
                    <a:pt x="2984" y="368"/>
                  </a:cubicBezTo>
                  <a:lnTo>
                    <a:pt x="3000" y="368"/>
                  </a:lnTo>
                  <a:lnTo>
                    <a:pt x="3016" y="368"/>
                  </a:lnTo>
                  <a:lnTo>
                    <a:pt x="3032" y="368"/>
                  </a:lnTo>
                  <a:lnTo>
                    <a:pt x="3048" y="368"/>
                  </a:lnTo>
                  <a:lnTo>
                    <a:pt x="3020" y="380"/>
                  </a:lnTo>
                  <a:lnTo>
                    <a:pt x="3052" y="348"/>
                  </a:lnTo>
                  <a:cubicBezTo>
                    <a:pt x="3060" y="341"/>
                    <a:pt x="3070" y="336"/>
                    <a:pt x="3080" y="336"/>
                  </a:cubicBezTo>
                  <a:lnTo>
                    <a:pt x="3096" y="336"/>
                  </a:lnTo>
                  <a:lnTo>
                    <a:pt x="3112" y="336"/>
                  </a:lnTo>
                  <a:lnTo>
                    <a:pt x="3128" y="336"/>
                  </a:lnTo>
                  <a:lnTo>
                    <a:pt x="3093" y="359"/>
                  </a:lnTo>
                  <a:lnTo>
                    <a:pt x="3109" y="327"/>
                  </a:lnTo>
                  <a:cubicBezTo>
                    <a:pt x="3115" y="313"/>
                    <a:pt x="3129" y="304"/>
                    <a:pt x="3144" y="304"/>
                  </a:cubicBezTo>
                  <a:lnTo>
                    <a:pt x="3160" y="304"/>
                  </a:lnTo>
                  <a:lnTo>
                    <a:pt x="3125" y="327"/>
                  </a:lnTo>
                  <a:lnTo>
                    <a:pt x="3141" y="295"/>
                  </a:lnTo>
                  <a:lnTo>
                    <a:pt x="3157" y="263"/>
                  </a:lnTo>
                  <a:cubicBezTo>
                    <a:pt x="3161" y="255"/>
                    <a:pt x="3167" y="249"/>
                    <a:pt x="3175" y="245"/>
                  </a:cubicBezTo>
                  <a:lnTo>
                    <a:pt x="3207" y="229"/>
                  </a:lnTo>
                  <a:cubicBezTo>
                    <a:pt x="3212" y="226"/>
                    <a:pt x="3218" y="224"/>
                    <a:pt x="3224" y="224"/>
                  </a:cubicBezTo>
                  <a:lnTo>
                    <a:pt x="3240" y="224"/>
                  </a:lnTo>
                  <a:lnTo>
                    <a:pt x="3256" y="224"/>
                  </a:lnTo>
                  <a:lnTo>
                    <a:pt x="3272" y="224"/>
                  </a:lnTo>
                  <a:lnTo>
                    <a:pt x="3288" y="224"/>
                  </a:lnTo>
                  <a:lnTo>
                    <a:pt x="3304" y="224"/>
                  </a:lnTo>
                  <a:lnTo>
                    <a:pt x="3320" y="224"/>
                  </a:lnTo>
                  <a:lnTo>
                    <a:pt x="3282" y="255"/>
                  </a:lnTo>
                  <a:lnTo>
                    <a:pt x="3298" y="191"/>
                  </a:lnTo>
                  <a:cubicBezTo>
                    <a:pt x="3302" y="173"/>
                    <a:pt x="3318" y="160"/>
                    <a:pt x="3336" y="160"/>
                  </a:cubicBezTo>
                  <a:lnTo>
                    <a:pt x="3368" y="160"/>
                  </a:lnTo>
                  <a:lnTo>
                    <a:pt x="3384" y="160"/>
                  </a:lnTo>
                  <a:lnTo>
                    <a:pt x="3400" y="160"/>
                  </a:lnTo>
                  <a:lnTo>
                    <a:pt x="3365" y="183"/>
                  </a:lnTo>
                  <a:lnTo>
                    <a:pt x="3381" y="151"/>
                  </a:lnTo>
                  <a:lnTo>
                    <a:pt x="3397" y="119"/>
                  </a:lnTo>
                  <a:cubicBezTo>
                    <a:pt x="3403" y="105"/>
                    <a:pt x="3417" y="96"/>
                    <a:pt x="3432" y="96"/>
                  </a:cubicBezTo>
                  <a:lnTo>
                    <a:pt x="3448" y="96"/>
                  </a:lnTo>
                  <a:lnTo>
                    <a:pt x="3413" y="119"/>
                  </a:lnTo>
                  <a:lnTo>
                    <a:pt x="3429" y="87"/>
                  </a:lnTo>
                  <a:cubicBezTo>
                    <a:pt x="3435" y="73"/>
                    <a:pt x="3449" y="64"/>
                    <a:pt x="3464" y="64"/>
                  </a:cubicBezTo>
                  <a:lnTo>
                    <a:pt x="3480" y="64"/>
                  </a:lnTo>
                  <a:lnTo>
                    <a:pt x="3452" y="76"/>
                  </a:lnTo>
                  <a:lnTo>
                    <a:pt x="3484" y="44"/>
                  </a:lnTo>
                  <a:cubicBezTo>
                    <a:pt x="3492" y="37"/>
                    <a:pt x="3502" y="32"/>
                    <a:pt x="3512" y="32"/>
                  </a:cubicBezTo>
                  <a:lnTo>
                    <a:pt x="3528" y="32"/>
                  </a:lnTo>
                  <a:lnTo>
                    <a:pt x="3544" y="32"/>
                  </a:lnTo>
                  <a:lnTo>
                    <a:pt x="3560" y="32"/>
                  </a:lnTo>
                  <a:lnTo>
                    <a:pt x="3525" y="55"/>
                  </a:lnTo>
                  <a:lnTo>
                    <a:pt x="3541" y="23"/>
                  </a:lnTo>
                  <a:cubicBezTo>
                    <a:pt x="3547" y="9"/>
                    <a:pt x="3561" y="0"/>
                    <a:pt x="3576" y="0"/>
                  </a:cubicBezTo>
                  <a:lnTo>
                    <a:pt x="3592" y="0"/>
                  </a:lnTo>
                  <a:lnTo>
                    <a:pt x="3608" y="0"/>
                  </a:lnTo>
                  <a:lnTo>
                    <a:pt x="3624" y="0"/>
                  </a:lnTo>
                  <a:lnTo>
                    <a:pt x="3656" y="0"/>
                  </a:lnTo>
                  <a:cubicBezTo>
                    <a:pt x="3679" y="0"/>
                    <a:pt x="3696" y="18"/>
                    <a:pt x="3696" y="40"/>
                  </a:cubicBezTo>
                  <a:cubicBezTo>
                    <a:pt x="3696" y="63"/>
                    <a:pt x="3679" y="80"/>
                    <a:pt x="3656" y="80"/>
                  </a:cubicBezTo>
                  <a:lnTo>
                    <a:pt x="3624" y="80"/>
                  </a:lnTo>
                  <a:lnTo>
                    <a:pt x="3608" y="80"/>
                  </a:lnTo>
                  <a:lnTo>
                    <a:pt x="3592" y="80"/>
                  </a:lnTo>
                  <a:lnTo>
                    <a:pt x="3576" y="80"/>
                  </a:lnTo>
                  <a:lnTo>
                    <a:pt x="3612" y="58"/>
                  </a:lnTo>
                  <a:lnTo>
                    <a:pt x="3596" y="90"/>
                  </a:lnTo>
                  <a:cubicBezTo>
                    <a:pt x="3589" y="104"/>
                    <a:pt x="3576" y="112"/>
                    <a:pt x="3560" y="112"/>
                  </a:cubicBezTo>
                  <a:lnTo>
                    <a:pt x="3544" y="112"/>
                  </a:lnTo>
                  <a:lnTo>
                    <a:pt x="3528" y="112"/>
                  </a:lnTo>
                  <a:lnTo>
                    <a:pt x="3512" y="112"/>
                  </a:lnTo>
                  <a:lnTo>
                    <a:pt x="3541" y="101"/>
                  </a:lnTo>
                  <a:lnTo>
                    <a:pt x="3509" y="133"/>
                  </a:lnTo>
                  <a:cubicBezTo>
                    <a:pt x="3501" y="140"/>
                    <a:pt x="3491" y="144"/>
                    <a:pt x="3480" y="144"/>
                  </a:cubicBezTo>
                  <a:lnTo>
                    <a:pt x="3464" y="144"/>
                  </a:lnTo>
                  <a:lnTo>
                    <a:pt x="3500" y="122"/>
                  </a:lnTo>
                  <a:lnTo>
                    <a:pt x="3484" y="154"/>
                  </a:lnTo>
                  <a:cubicBezTo>
                    <a:pt x="3477" y="168"/>
                    <a:pt x="3464" y="176"/>
                    <a:pt x="3448" y="176"/>
                  </a:cubicBezTo>
                  <a:lnTo>
                    <a:pt x="3432" y="176"/>
                  </a:lnTo>
                  <a:lnTo>
                    <a:pt x="3468" y="154"/>
                  </a:lnTo>
                  <a:lnTo>
                    <a:pt x="3452" y="186"/>
                  </a:lnTo>
                  <a:lnTo>
                    <a:pt x="3436" y="218"/>
                  </a:lnTo>
                  <a:cubicBezTo>
                    <a:pt x="3429" y="232"/>
                    <a:pt x="3416" y="240"/>
                    <a:pt x="3400" y="240"/>
                  </a:cubicBezTo>
                  <a:lnTo>
                    <a:pt x="3384" y="240"/>
                  </a:lnTo>
                  <a:lnTo>
                    <a:pt x="3368" y="240"/>
                  </a:lnTo>
                  <a:lnTo>
                    <a:pt x="3336" y="240"/>
                  </a:lnTo>
                  <a:lnTo>
                    <a:pt x="3375" y="210"/>
                  </a:lnTo>
                  <a:lnTo>
                    <a:pt x="3359" y="274"/>
                  </a:lnTo>
                  <a:cubicBezTo>
                    <a:pt x="3355" y="292"/>
                    <a:pt x="3339" y="304"/>
                    <a:pt x="3320" y="304"/>
                  </a:cubicBezTo>
                  <a:lnTo>
                    <a:pt x="3304" y="304"/>
                  </a:lnTo>
                  <a:lnTo>
                    <a:pt x="3288" y="304"/>
                  </a:lnTo>
                  <a:lnTo>
                    <a:pt x="3272" y="304"/>
                  </a:lnTo>
                  <a:lnTo>
                    <a:pt x="3256" y="304"/>
                  </a:lnTo>
                  <a:lnTo>
                    <a:pt x="3240" y="304"/>
                  </a:lnTo>
                  <a:lnTo>
                    <a:pt x="3224" y="304"/>
                  </a:lnTo>
                  <a:lnTo>
                    <a:pt x="3242" y="300"/>
                  </a:lnTo>
                  <a:lnTo>
                    <a:pt x="3210" y="316"/>
                  </a:lnTo>
                  <a:lnTo>
                    <a:pt x="3228" y="298"/>
                  </a:lnTo>
                  <a:lnTo>
                    <a:pt x="3212" y="330"/>
                  </a:lnTo>
                  <a:lnTo>
                    <a:pt x="3196" y="362"/>
                  </a:lnTo>
                  <a:cubicBezTo>
                    <a:pt x="3189" y="376"/>
                    <a:pt x="3176" y="384"/>
                    <a:pt x="3160" y="384"/>
                  </a:cubicBezTo>
                  <a:lnTo>
                    <a:pt x="3144" y="384"/>
                  </a:lnTo>
                  <a:lnTo>
                    <a:pt x="3180" y="362"/>
                  </a:lnTo>
                  <a:lnTo>
                    <a:pt x="3164" y="394"/>
                  </a:lnTo>
                  <a:cubicBezTo>
                    <a:pt x="3157" y="408"/>
                    <a:pt x="3144" y="416"/>
                    <a:pt x="3128" y="416"/>
                  </a:cubicBezTo>
                  <a:lnTo>
                    <a:pt x="3112" y="416"/>
                  </a:lnTo>
                  <a:lnTo>
                    <a:pt x="3096" y="416"/>
                  </a:lnTo>
                  <a:lnTo>
                    <a:pt x="3080" y="416"/>
                  </a:lnTo>
                  <a:lnTo>
                    <a:pt x="3109" y="405"/>
                  </a:lnTo>
                  <a:lnTo>
                    <a:pt x="3077" y="437"/>
                  </a:lnTo>
                  <a:cubicBezTo>
                    <a:pt x="3069" y="444"/>
                    <a:pt x="3059" y="448"/>
                    <a:pt x="3048" y="448"/>
                  </a:cubicBezTo>
                  <a:lnTo>
                    <a:pt x="3032" y="448"/>
                  </a:lnTo>
                  <a:lnTo>
                    <a:pt x="3016" y="448"/>
                  </a:lnTo>
                  <a:lnTo>
                    <a:pt x="3000" y="448"/>
                  </a:lnTo>
                  <a:lnTo>
                    <a:pt x="2984" y="448"/>
                  </a:lnTo>
                  <a:lnTo>
                    <a:pt x="3020" y="426"/>
                  </a:lnTo>
                  <a:lnTo>
                    <a:pt x="3004" y="458"/>
                  </a:lnTo>
                  <a:cubicBezTo>
                    <a:pt x="3002" y="462"/>
                    <a:pt x="3000" y="466"/>
                    <a:pt x="2997" y="469"/>
                  </a:cubicBezTo>
                  <a:lnTo>
                    <a:pt x="2981" y="485"/>
                  </a:lnTo>
                  <a:cubicBezTo>
                    <a:pt x="2973" y="492"/>
                    <a:pt x="2963" y="496"/>
                    <a:pt x="2952" y="496"/>
                  </a:cubicBezTo>
                  <a:lnTo>
                    <a:pt x="2936" y="496"/>
                  </a:lnTo>
                  <a:lnTo>
                    <a:pt x="2904" y="496"/>
                  </a:lnTo>
                  <a:lnTo>
                    <a:pt x="2888" y="496"/>
                  </a:lnTo>
                  <a:lnTo>
                    <a:pt x="2872" y="496"/>
                  </a:lnTo>
                  <a:lnTo>
                    <a:pt x="2856" y="496"/>
                  </a:lnTo>
                  <a:lnTo>
                    <a:pt x="2894" y="469"/>
                  </a:lnTo>
                  <a:lnTo>
                    <a:pt x="2878" y="517"/>
                  </a:lnTo>
                  <a:cubicBezTo>
                    <a:pt x="2873" y="533"/>
                    <a:pt x="2858" y="544"/>
                    <a:pt x="2840" y="544"/>
                  </a:cubicBezTo>
                  <a:lnTo>
                    <a:pt x="2824" y="544"/>
                  </a:lnTo>
                  <a:lnTo>
                    <a:pt x="2808" y="544"/>
                  </a:lnTo>
                  <a:lnTo>
                    <a:pt x="2792" y="544"/>
                  </a:lnTo>
                  <a:lnTo>
                    <a:pt x="2760" y="544"/>
                  </a:lnTo>
                  <a:lnTo>
                    <a:pt x="2796" y="522"/>
                  </a:lnTo>
                  <a:lnTo>
                    <a:pt x="2780" y="554"/>
                  </a:lnTo>
                  <a:cubicBezTo>
                    <a:pt x="2773" y="568"/>
                    <a:pt x="2760" y="576"/>
                    <a:pt x="2744" y="576"/>
                  </a:cubicBezTo>
                  <a:lnTo>
                    <a:pt x="2728" y="576"/>
                  </a:lnTo>
                  <a:lnTo>
                    <a:pt x="2712" y="576"/>
                  </a:lnTo>
                  <a:lnTo>
                    <a:pt x="2696" y="576"/>
                  </a:lnTo>
                  <a:lnTo>
                    <a:pt x="2680" y="576"/>
                  </a:lnTo>
                  <a:lnTo>
                    <a:pt x="2664" y="576"/>
                  </a:lnTo>
                  <a:lnTo>
                    <a:pt x="2693" y="565"/>
                  </a:lnTo>
                  <a:lnTo>
                    <a:pt x="2677" y="581"/>
                  </a:lnTo>
                  <a:cubicBezTo>
                    <a:pt x="2669" y="588"/>
                    <a:pt x="2659" y="592"/>
                    <a:pt x="2648" y="592"/>
                  </a:cubicBezTo>
                  <a:lnTo>
                    <a:pt x="2616" y="592"/>
                  </a:lnTo>
                  <a:lnTo>
                    <a:pt x="2600" y="592"/>
                  </a:lnTo>
                  <a:lnTo>
                    <a:pt x="2629" y="581"/>
                  </a:lnTo>
                  <a:lnTo>
                    <a:pt x="2613" y="597"/>
                  </a:lnTo>
                  <a:cubicBezTo>
                    <a:pt x="2605" y="604"/>
                    <a:pt x="2595" y="608"/>
                    <a:pt x="2584" y="608"/>
                  </a:cubicBezTo>
                  <a:lnTo>
                    <a:pt x="2568" y="608"/>
                  </a:lnTo>
                  <a:lnTo>
                    <a:pt x="2604" y="586"/>
                  </a:lnTo>
                  <a:lnTo>
                    <a:pt x="2588" y="618"/>
                  </a:lnTo>
                  <a:cubicBezTo>
                    <a:pt x="2586" y="622"/>
                    <a:pt x="2584" y="626"/>
                    <a:pt x="2581" y="629"/>
                  </a:cubicBezTo>
                  <a:lnTo>
                    <a:pt x="2565" y="645"/>
                  </a:lnTo>
                  <a:cubicBezTo>
                    <a:pt x="2557" y="652"/>
                    <a:pt x="2547" y="656"/>
                    <a:pt x="2536" y="656"/>
                  </a:cubicBezTo>
                  <a:lnTo>
                    <a:pt x="2520" y="656"/>
                  </a:lnTo>
                  <a:lnTo>
                    <a:pt x="2504" y="656"/>
                  </a:lnTo>
                  <a:lnTo>
                    <a:pt x="2472" y="656"/>
                  </a:lnTo>
                  <a:lnTo>
                    <a:pt x="2501" y="645"/>
                  </a:lnTo>
                  <a:lnTo>
                    <a:pt x="2485" y="661"/>
                  </a:lnTo>
                  <a:cubicBezTo>
                    <a:pt x="2477" y="668"/>
                    <a:pt x="2467" y="672"/>
                    <a:pt x="2456" y="672"/>
                  </a:cubicBezTo>
                  <a:lnTo>
                    <a:pt x="2440" y="672"/>
                  </a:lnTo>
                  <a:lnTo>
                    <a:pt x="2476" y="650"/>
                  </a:lnTo>
                  <a:lnTo>
                    <a:pt x="2460" y="682"/>
                  </a:lnTo>
                  <a:cubicBezTo>
                    <a:pt x="2458" y="686"/>
                    <a:pt x="2456" y="690"/>
                    <a:pt x="2453" y="693"/>
                  </a:cubicBezTo>
                  <a:lnTo>
                    <a:pt x="2437" y="709"/>
                  </a:lnTo>
                  <a:cubicBezTo>
                    <a:pt x="2429" y="716"/>
                    <a:pt x="2419" y="720"/>
                    <a:pt x="2408" y="720"/>
                  </a:cubicBezTo>
                  <a:lnTo>
                    <a:pt x="2392" y="720"/>
                  </a:lnTo>
                  <a:lnTo>
                    <a:pt x="2428" y="698"/>
                  </a:lnTo>
                  <a:lnTo>
                    <a:pt x="2412" y="730"/>
                  </a:lnTo>
                  <a:cubicBezTo>
                    <a:pt x="2405" y="744"/>
                    <a:pt x="2392" y="752"/>
                    <a:pt x="2376" y="752"/>
                  </a:cubicBezTo>
                  <a:lnTo>
                    <a:pt x="2360" y="752"/>
                  </a:lnTo>
                  <a:lnTo>
                    <a:pt x="2328" y="752"/>
                  </a:lnTo>
                  <a:lnTo>
                    <a:pt x="2364" y="730"/>
                  </a:lnTo>
                  <a:lnTo>
                    <a:pt x="2348" y="762"/>
                  </a:lnTo>
                  <a:cubicBezTo>
                    <a:pt x="2341" y="776"/>
                    <a:pt x="2328" y="784"/>
                    <a:pt x="2312" y="784"/>
                  </a:cubicBezTo>
                  <a:lnTo>
                    <a:pt x="2296" y="784"/>
                  </a:lnTo>
                  <a:lnTo>
                    <a:pt x="2325" y="773"/>
                  </a:lnTo>
                  <a:lnTo>
                    <a:pt x="2309" y="789"/>
                  </a:lnTo>
                  <a:cubicBezTo>
                    <a:pt x="2301" y="796"/>
                    <a:pt x="2291" y="800"/>
                    <a:pt x="2280" y="800"/>
                  </a:cubicBezTo>
                  <a:lnTo>
                    <a:pt x="2264" y="800"/>
                  </a:lnTo>
                  <a:lnTo>
                    <a:pt x="2248" y="800"/>
                  </a:lnTo>
                  <a:lnTo>
                    <a:pt x="2232" y="800"/>
                  </a:lnTo>
                  <a:lnTo>
                    <a:pt x="2261" y="789"/>
                  </a:lnTo>
                  <a:lnTo>
                    <a:pt x="2245" y="805"/>
                  </a:lnTo>
                  <a:cubicBezTo>
                    <a:pt x="2237" y="812"/>
                    <a:pt x="2227" y="816"/>
                    <a:pt x="2216" y="816"/>
                  </a:cubicBezTo>
                  <a:lnTo>
                    <a:pt x="2184" y="816"/>
                  </a:lnTo>
                  <a:lnTo>
                    <a:pt x="2213" y="805"/>
                  </a:lnTo>
                  <a:lnTo>
                    <a:pt x="2197" y="821"/>
                  </a:lnTo>
                  <a:cubicBezTo>
                    <a:pt x="2189" y="828"/>
                    <a:pt x="2179" y="832"/>
                    <a:pt x="2168" y="832"/>
                  </a:cubicBezTo>
                  <a:lnTo>
                    <a:pt x="2152" y="832"/>
                  </a:lnTo>
                  <a:lnTo>
                    <a:pt x="2190" y="805"/>
                  </a:lnTo>
                  <a:lnTo>
                    <a:pt x="2174" y="853"/>
                  </a:lnTo>
                  <a:cubicBezTo>
                    <a:pt x="2169" y="869"/>
                    <a:pt x="2154" y="880"/>
                    <a:pt x="2136" y="880"/>
                  </a:cubicBezTo>
                  <a:lnTo>
                    <a:pt x="2120" y="880"/>
                  </a:lnTo>
                  <a:lnTo>
                    <a:pt x="2104" y="880"/>
                  </a:lnTo>
                  <a:lnTo>
                    <a:pt x="2088" y="880"/>
                  </a:lnTo>
                  <a:lnTo>
                    <a:pt x="2072" y="880"/>
                  </a:lnTo>
                  <a:lnTo>
                    <a:pt x="2090" y="876"/>
                  </a:lnTo>
                  <a:lnTo>
                    <a:pt x="2058" y="892"/>
                  </a:lnTo>
                  <a:lnTo>
                    <a:pt x="2076" y="874"/>
                  </a:lnTo>
                  <a:lnTo>
                    <a:pt x="2060" y="906"/>
                  </a:lnTo>
                  <a:cubicBezTo>
                    <a:pt x="2053" y="920"/>
                    <a:pt x="2040" y="928"/>
                    <a:pt x="2024" y="928"/>
                  </a:cubicBezTo>
                  <a:lnTo>
                    <a:pt x="2008" y="928"/>
                  </a:lnTo>
                  <a:lnTo>
                    <a:pt x="1992" y="928"/>
                  </a:lnTo>
                  <a:lnTo>
                    <a:pt x="1976" y="928"/>
                  </a:lnTo>
                  <a:lnTo>
                    <a:pt x="2005" y="917"/>
                  </a:lnTo>
                  <a:lnTo>
                    <a:pt x="1989" y="933"/>
                  </a:lnTo>
                  <a:lnTo>
                    <a:pt x="1973" y="949"/>
                  </a:lnTo>
                  <a:cubicBezTo>
                    <a:pt x="1965" y="956"/>
                    <a:pt x="1955" y="960"/>
                    <a:pt x="1944" y="960"/>
                  </a:cubicBezTo>
                  <a:lnTo>
                    <a:pt x="1928" y="960"/>
                  </a:lnTo>
                  <a:lnTo>
                    <a:pt x="1896" y="960"/>
                  </a:lnTo>
                  <a:lnTo>
                    <a:pt x="1880" y="960"/>
                  </a:lnTo>
                  <a:lnTo>
                    <a:pt x="1864" y="960"/>
                  </a:lnTo>
                  <a:lnTo>
                    <a:pt x="1848" y="960"/>
                  </a:lnTo>
                  <a:lnTo>
                    <a:pt x="1877" y="949"/>
                  </a:lnTo>
                  <a:lnTo>
                    <a:pt x="1861" y="965"/>
                  </a:lnTo>
                  <a:lnTo>
                    <a:pt x="1845" y="981"/>
                  </a:lnTo>
                  <a:lnTo>
                    <a:pt x="1829" y="997"/>
                  </a:lnTo>
                  <a:cubicBezTo>
                    <a:pt x="1821" y="1004"/>
                    <a:pt x="1811" y="1008"/>
                    <a:pt x="1800" y="1008"/>
                  </a:cubicBezTo>
                  <a:lnTo>
                    <a:pt x="1784" y="1008"/>
                  </a:lnTo>
                  <a:lnTo>
                    <a:pt x="1813" y="997"/>
                  </a:lnTo>
                  <a:lnTo>
                    <a:pt x="1781" y="1029"/>
                  </a:lnTo>
                  <a:cubicBezTo>
                    <a:pt x="1773" y="1036"/>
                    <a:pt x="1763" y="1040"/>
                    <a:pt x="1752" y="1040"/>
                  </a:cubicBezTo>
                  <a:lnTo>
                    <a:pt x="1736" y="1040"/>
                  </a:lnTo>
                  <a:lnTo>
                    <a:pt x="1765" y="1029"/>
                  </a:lnTo>
                  <a:lnTo>
                    <a:pt x="1749" y="1045"/>
                  </a:lnTo>
                  <a:lnTo>
                    <a:pt x="1733" y="1061"/>
                  </a:lnTo>
                  <a:cubicBezTo>
                    <a:pt x="1725" y="1068"/>
                    <a:pt x="1715" y="1072"/>
                    <a:pt x="1704" y="1072"/>
                  </a:cubicBezTo>
                  <a:lnTo>
                    <a:pt x="1688" y="1072"/>
                  </a:lnTo>
                  <a:lnTo>
                    <a:pt x="1726" y="1045"/>
                  </a:lnTo>
                  <a:lnTo>
                    <a:pt x="1710" y="1093"/>
                  </a:lnTo>
                  <a:cubicBezTo>
                    <a:pt x="1705" y="1109"/>
                    <a:pt x="1690" y="1120"/>
                    <a:pt x="1672" y="1120"/>
                  </a:cubicBezTo>
                  <a:lnTo>
                    <a:pt x="1656" y="1120"/>
                  </a:lnTo>
                  <a:lnTo>
                    <a:pt x="1685" y="1109"/>
                  </a:lnTo>
                  <a:lnTo>
                    <a:pt x="1669" y="1125"/>
                  </a:lnTo>
                  <a:lnTo>
                    <a:pt x="1637" y="1157"/>
                  </a:lnTo>
                  <a:lnTo>
                    <a:pt x="1621" y="1173"/>
                  </a:lnTo>
                  <a:cubicBezTo>
                    <a:pt x="1613" y="1180"/>
                    <a:pt x="1603" y="1184"/>
                    <a:pt x="1592" y="1184"/>
                  </a:cubicBezTo>
                  <a:lnTo>
                    <a:pt x="1576" y="1184"/>
                  </a:lnTo>
                  <a:lnTo>
                    <a:pt x="1612" y="1162"/>
                  </a:lnTo>
                  <a:lnTo>
                    <a:pt x="1596" y="1194"/>
                  </a:lnTo>
                  <a:lnTo>
                    <a:pt x="1580" y="1226"/>
                  </a:lnTo>
                  <a:cubicBezTo>
                    <a:pt x="1573" y="1240"/>
                    <a:pt x="1560" y="1248"/>
                    <a:pt x="1544" y="1248"/>
                  </a:cubicBezTo>
                  <a:lnTo>
                    <a:pt x="1528" y="1248"/>
                  </a:lnTo>
                  <a:lnTo>
                    <a:pt x="1564" y="1226"/>
                  </a:lnTo>
                  <a:lnTo>
                    <a:pt x="1548" y="1258"/>
                  </a:lnTo>
                  <a:cubicBezTo>
                    <a:pt x="1546" y="1262"/>
                    <a:pt x="1544" y="1266"/>
                    <a:pt x="1541" y="1269"/>
                  </a:cubicBezTo>
                  <a:lnTo>
                    <a:pt x="1525" y="1285"/>
                  </a:lnTo>
                  <a:cubicBezTo>
                    <a:pt x="1517" y="1292"/>
                    <a:pt x="1507" y="1296"/>
                    <a:pt x="1496" y="1296"/>
                  </a:cubicBezTo>
                  <a:lnTo>
                    <a:pt x="1464" y="1296"/>
                  </a:lnTo>
                  <a:lnTo>
                    <a:pt x="1448" y="1296"/>
                  </a:lnTo>
                  <a:lnTo>
                    <a:pt x="1477" y="1285"/>
                  </a:lnTo>
                  <a:lnTo>
                    <a:pt x="1461" y="1301"/>
                  </a:lnTo>
                  <a:cubicBezTo>
                    <a:pt x="1453" y="1308"/>
                    <a:pt x="1443" y="1312"/>
                    <a:pt x="1432" y="1312"/>
                  </a:cubicBezTo>
                  <a:lnTo>
                    <a:pt x="1416" y="1312"/>
                  </a:lnTo>
                  <a:lnTo>
                    <a:pt x="1400" y="1312"/>
                  </a:lnTo>
                  <a:lnTo>
                    <a:pt x="1438" y="1285"/>
                  </a:lnTo>
                  <a:lnTo>
                    <a:pt x="1422" y="1333"/>
                  </a:lnTo>
                  <a:cubicBezTo>
                    <a:pt x="1417" y="1349"/>
                    <a:pt x="1402" y="1360"/>
                    <a:pt x="1384" y="1360"/>
                  </a:cubicBezTo>
                  <a:lnTo>
                    <a:pt x="1368" y="1360"/>
                  </a:lnTo>
                  <a:lnTo>
                    <a:pt x="1352" y="1360"/>
                  </a:lnTo>
                  <a:lnTo>
                    <a:pt x="1320" y="1360"/>
                  </a:lnTo>
                  <a:lnTo>
                    <a:pt x="1304" y="1360"/>
                  </a:lnTo>
                  <a:lnTo>
                    <a:pt x="1288" y="1360"/>
                  </a:lnTo>
                  <a:lnTo>
                    <a:pt x="1317" y="1349"/>
                  </a:lnTo>
                  <a:lnTo>
                    <a:pt x="1301" y="1365"/>
                  </a:lnTo>
                  <a:lnTo>
                    <a:pt x="1285" y="1381"/>
                  </a:lnTo>
                  <a:lnTo>
                    <a:pt x="1269" y="1397"/>
                  </a:lnTo>
                  <a:cubicBezTo>
                    <a:pt x="1261" y="1404"/>
                    <a:pt x="1251" y="1408"/>
                    <a:pt x="1240" y="1408"/>
                  </a:cubicBezTo>
                  <a:lnTo>
                    <a:pt x="1224" y="1408"/>
                  </a:lnTo>
                  <a:lnTo>
                    <a:pt x="1253" y="1397"/>
                  </a:lnTo>
                  <a:lnTo>
                    <a:pt x="1237" y="1413"/>
                  </a:lnTo>
                  <a:cubicBezTo>
                    <a:pt x="1229" y="1420"/>
                    <a:pt x="1219" y="1424"/>
                    <a:pt x="1208" y="1424"/>
                  </a:cubicBezTo>
                  <a:lnTo>
                    <a:pt x="1176" y="1424"/>
                  </a:lnTo>
                  <a:lnTo>
                    <a:pt x="1160" y="1424"/>
                  </a:lnTo>
                  <a:lnTo>
                    <a:pt x="1144" y="1424"/>
                  </a:lnTo>
                  <a:lnTo>
                    <a:pt x="1128" y="1424"/>
                  </a:lnTo>
                  <a:lnTo>
                    <a:pt x="1112" y="1424"/>
                  </a:lnTo>
                  <a:lnTo>
                    <a:pt x="1096" y="1424"/>
                  </a:lnTo>
                  <a:lnTo>
                    <a:pt x="1132" y="1402"/>
                  </a:lnTo>
                  <a:lnTo>
                    <a:pt x="1116" y="1434"/>
                  </a:lnTo>
                  <a:cubicBezTo>
                    <a:pt x="1109" y="1448"/>
                    <a:pt x="1096" y="1456"/>
                    <a:pt x="1080" y="1456"/>
                  </a:cubicBezTo>
                  <a:lnTo>
                    <a:pt x="1064" y="1456"/>
                  </a:lnTo>
                  <a:lnTo>
                    <a:pt x="1032" y="1456"/>
                  </a:lnTo>
                  <a:lnTo>
                    <a:pt x="1061" y="1445"/>
                  </a:lnTo>
                  <a:lnTo>
                    <a:pt x="1045" y="1461"/>
                  </a:lnTo>
                  <a:lnTo>
                    <a:pt x="1052" y="1450"/>
                  </a:lnTo>
                  <a:lnTo>
                    <a:pt x="1036" y="1482"/>
                  </a:lnTo>
                  <a:cubicBezTo>
                    <a:pt x="1034" y="1486"/>
                    <a:pt x="1032" y="1490"/>
                    <a:pt x="1029" y="1493"/>
                  </a:cubicBezTo>
                  <a:lnTo>
                    <a:pt x="1013" y="1509"/>
                  </a:lnTo>
                  <a:cubicBezTo>
                    <a:pt x="1005" y="1516"/>
                    <a:pt x="995" y="1520"/>
                    <a:pt x="984" y="1520"/>
                  </a:cubicBezTo>
                  <a:lnTo>
                    <a:pt x="968" y="1520"/>
                  </a:lnTo>
                  <a:lnTo>
                    <a:pt x="952" y="1520"/>
                  </a:lnTo>
                  <a:lnTo>
                    <a:pt x="981" y="1509"/>
                  </a:lnTo>
                  <a:lnTo>
                    <a:pt x="965" y="1525"/>
                  </a:lnTo>
                  <a:cubicBezTo>
                    <a:pt x="957" y="1532"/>
                    <a:pt x="947" y="1536"/>
                    <a:pt x="936" y="1536"/>
                  </a:cubicBezTo>
                  <a:lnTo>
                    <a:pt x="920" y="1536"/>
                  </a:lnTo>
                  <a:lnTo>
                    <a:pt x="888" y="1536"/>
                  </a:lnTo>
                  <a:lnTo>
                    <a:pt x="917" y="1525"/>
                  </a:lnTo>
                  <a:lnTo>
                    <a:pt x="901" y="1541"/>
                  </a:lnTo>
                  <a:lnTo>
                    <a:pt x="885" y="1557"/>
                  </a:lnTo>
                  <a:lnTo>
                    <a:pt x="869" y="1573"/>
                  </a:lnTo>
                  <a:cubicBezTo>
                    <a:pt x="861" y="1580"/>
                    <a:pt x="851" y="1584"/>
                    <a:pt x="840" y="1584"/>
                  </a:cubicBezTo>
                  <a:lnTo>
                    <a:pt x="824" y="1584"/>
                  </a:lnTo>
                  <a:lnTo>
                    <a:pt x="808" y="1584"/>
                  </a:lnTo>
                  <a:lnTo>
                    <a:pt x="837" y="1573"/>
                  </a:lnTo>
                  <a:lnTo>
                    <a:pt x="821" y="1589"/>
                  </a:lnTo>
                  <a:cubicBezTo>
                    <a:pt x="813" y="1596"/>
                    <a:pt x="803" y="1600"/>
                    <a:pt x="792" y="1600"/>
                  </a:cubicBezTo>
                  <a:lnTo>
                    <a:pt x="776" y="1600"/>
                  </a:lnTo>
                  <a:lnTo>
                    <a:pt x="744" y="1600"/>
                  </a:lnTo>
                  <a:lnTo>
                    <a:pt x="728" y="1600"/>
                  </a:lnTo>
                  <a:lnTo>
                    <a:pt x="712" y="1600"/>
                  </a:lnTo>
                  <a:lnTo>
                    <a:pt x="696" y="1600"/>
                  </a:lnTo>
                  <a:lnTo>
                    <a:pt x="680" y="1600"/>
                  </a:lnTo>
                  <a:lnTo>
                    <a:pt x="716" y="1578"/>
                  </a:lnTo>
                  <a:lnTo>
                    <a:pt x="700" y="1610"/>
                  </a:lnTo>
                  <a:lnTo>
                    <a:pt x="684" y="1642"/>
                  </a:lnTo>
                  <a:cubicBezTo>
                    <a:pt x="677" y="1656"/>
                    <a:pt x="664" y="1664"/>
                    <a:pt x="648" y="1664"/>
                  </a:cubicBezTo>
                  <a:lnTo>
                    <a:pt x="632" y="1664"/>
                  </a:lnTo>
                  <a:lnTo>
                    <a:pt x="600" y="1664"/>
                  </a:lnTo>
                  <a:lnTo>
                    <a:pt x="636" y="1642"/>
                  </a:lnTo>
                  <a:lnTo>
                    <a:pt x="620" y="1674"/>
                  </a:lnTo>
                  <a:cubicBezTo>
                    <a:pt x="613" y="1688"/>
                    <a:pt x="600" y="1696"/>
                    <a:pt x="584" y="1696"/>
                  </a:cubicBezTo>
                  <a:lnTo>
                    <a:pt x="568" y="1696"/>
                  </a:lnTo>
                  <a:lnTo>
                    <a:pt x="552" y="1696"/>
                  </a:lnTo>
                  <a:lnTo>
                    <a:pt x="581" y="1685"/>
                  </a:lnTo>
                  <a:lnTo>
                    <a:pt x="565" y="1701"/>
                  </a:lnTo>
                  <a:cubicBezTo>
                    <a:pt x="557" y="1708"/>
                    <a:pt x="547" y="1712"/>
                    <a:pt x="536" y="1712"/>
                  </a:cubicBezTo>
                  <a:lnTo>
                    <a:pt x="520" y="1712"/>
                  </a:lnTo>
                  <a:lnTo>
                    <a:pt x="504" y="1712"/>
                  </a:lnTo>
                  <a:lnTo>
                    <a:pt x="533" y="1701"/>
                  </a:lnTo>
                  <a:lnTo>
                    <a:pt x="517" y="1717"/>
                  </a:lnTo>
                  <a:cubicBezTo>
                    <a:pt x="514" y="1720"/>
                    <a:pt x="510" y="1722"/>
                    <a:pt x="506" y="1724"/>
                  </a:cubicBezTo>
                  <a:lnTo>
                    <a:pt x="474" y="1740"/>
                  </a:lnTo>
                  <a:lnTo>
                    <a:pt x="485" y="1733"/>
                  </a:lnTo>
                  <a:lnTo>
                    <a:pt x="469" y="1749"/>
                  </a:lnTo>
                  <a:cubicBezTo>
                    <a:pt x="461" y="1756"/>
                    <a:pt x="451" y="1760"/>
                    <a:pt x="440" y="1760"/>
                  </a:cubicBezTo>
                  <a:lnTo>
                    <a:pt x="424" y="1760"/>
                  </a:lnTo>
                  <a:lnTo>
                    <a:pt x="462" y="1733"/>
                  </a:lnTo>
                  <a:lnTo>
                    <a:pt x="446" y="1781"/>
                  </a:lnTo>
                  <a:cubicBezTo>
                    <a:pt x="444" y="1787"/>
                    <a:pt x="441" y="1792"/>
                    <a:pt x="437" y="1797"/>
                  </a:cubicBezTo>
                  <a:lnTo>
                    <a:pt x="421" y="1813"/>
                  </a:lnTo>
                  <a:lnTo>
                    <a:pt x="428" y="1802"/>
                  </a:lnTo>
                  <a:lnTo>
                    <a:pt x="412" y="1834"/>
                  </a:lnTo>
                  <a:cubicBezTo>
                    <a:pt x="410" y="1838"/>
                    <a:pt x="408" y="1842"/>
                    <a:pt x="405" y="1845"/>
                  </a:cubicBezTo>
                  <a:lnTo>
                    <a:pt x="389" y="1861"/>
                  </a:lnTo>
                  <a:lnTo>
                    <a:pt x="373" y="1877"/>
                  </a:lnTo>
                  <a:lnTo>
                    <a:pt x="341" y="1909"/>
                  </a:lnTo>
                  <a:cubicBezTo>
                    <a:pt x="333" y="1916"/>
                    <a:pt x="323" y="1920"/>
                    <a:pt x="312" y="1920"/>
                  </a:cubicBezTo>
                  <a:lnTo>
                    <a:pt x="296" y="1920"/>
                  </a:lnTo>
                  <a:lnTo>
                    <a:pt x="325" y="1909"/>
                  </a:lnTo>
                  <a:lnTo>
                    <a:pt x="309" y="1925"/>
                  </a:lnTo>
                  <a:cubicBezTo>
                    <a:pt x="301" y="1932"/>
                    <a:pt x="291" y="1936"/>
                    <a:pt x="280" y="1936"/>
                  </a:cubicBezTo>
                  <a:lnTo>
                    <a:pt x="264" y="1936"/>
                  </a:lnTo>
                  <a:lnTo>
                    <a:pt x="293" y="1925"/>
                  </a:lnTo>
                  <a:lnTo>
                    <a:pt x="277" y="1941"/>
                  </a:lnTo>
                  <a:cubicBezTo>
                    <a:pt x="269" y="1948"/>
                    <a:pt x="259" y="1952"/>
                    <a:pt x="248" y="1952"/>
                  </a:cubicBezTo>
                  <a:lnTo>
                    <a:pt x="232" y="1952"/>
                  </a:lnTo>
                  <a:lnTo>
                    <a:pt x="268" y="1930"/>
                  </a:lnTo>
                  <a:lnTo>
                    <a:pt x="252" y="1962"/>
                  </a:lnTo>
                  <a:cubicBezTo>
                    <a:pt x="245" y="1976"/>
                    <a:pt x="232" y="1984"/>
                    <a:pt x="216" y="1984"/>
                  </a:cubicBezTo>
                  <a:lnTo>
                    <a:pt x="200" y="1984"/>
                  </a:lnTo>
                  <a:lnTo>
                    <a:pt x="168" y="1984"/>
                  </a:lnTo>
                  <a:lnTo>
                    <a:pt x="152" y="1984"/>
                  </a:lnTo>
                  <a:lnTo>
                    <a:pt x="136" y="1984"/>
                  </a:lnTo>
                  <a:lnTo>
                    <a:pt x="120" y="1984"/>
                  </a:lnTo>
                  <a:lnTo>
                    <a:pt x="149" y="1973"/>
                  </a:lnTo>
                  <a:lnTo>
                    <a:pt x="133" y="1989"/>
                  </a:lnTo>
                  <a:lnTo>
                    <a:pt x="117" y="2005"/>
                  </a:lnTo>
                  <a:lnTo>
                    <a:pt x="124" y="1994"/>
                  </a:lnTo>
                  <a:lnTo>
                    <a:pt x="108" y="2026"/>
                  </a:lnTo>
                  <a:cubicBezTo>
                    <a:pt x="101" y="2040"/>
                    <a:pt x="88" y="2048"/>
                    <a:pt x="72" y="2048"/>
                  </a:cubicBezTo>
                  <a:lnTo>
                    <a:pt x="40" y="2048"/>
                  </a:lnTo>
                  <a:cubicBezTo>
                    <a:pt x="18" y="2048"/>
                    <a:pt x="0" y="2031"/>
                    <a:pt x="0" y="2008"/>
                  </a:cubicBezTo>
                  <a:cubicBezTo>
                    <a:pt x="0" y="1986"/>
                    <a:pt x="18" y="1968"/>
                    <a:pt x="40" y="1968"/>
                  </a:cubicBezTo>
                  <a:close/>
                </a:path>
              </a:pathLst>
            </a:custGeom>
            <a:grpFill/>
            <a:ln w="4763" cap="flat">
              <a:solidFill>
                <a:srgbClr val="51118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67" name="Freeform 18">
              <a:extLst>
                <a:ext uri="{FF2B5EF4-FFF2-40B4-BE49-F238E27FC236}">
                  <a16:creationId xmlns:a16="http://schemas.microsoft.com/office/drawing/2014/main" id="{622AF6EF-CC94-4D51-9CA1-5C55842F3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551" y="2422526"/>
              <a:ext cx="635416" cy="400050"/>
            </a:xfrm>
            <a:custGeom>
              <a:avLst/>
              <a:gdLst>
                <a:gd name="T0" fmla="*/ 120 w 2416"/>
                <a:gd name="T1" fmla="*/ 1200 h 1280"/>
                <a:gd name="T2" fmla="*/ 200 w 2416"/>
                <a:gd name="T3" fmla="*/ 1168 h 1280"/>
                <a:gd name="T4" fmla="*/ 245 w 2416"/>
                <a:gd name="T5" fmla="*/ 1191 h 1280"/>
                <a:gd name="T6" fmla="*/ 323 w 2416"/>
                <a:gd name="T7" fmla="*/ 1164 h 1280"/>
                <a:gd name="T8" fmla="*/ 389 w 2416"/>
                <a:gd name="T9" fmla="*/ 1079 h 1280"/>
                <a:gd name="T10" fmla="*/ 520 w 2416"/>
                <a:gd name="T11" fmla="*/ 1056 h 1280"/>
                <a:gd name="T12" fmla="*/ 632 w 2416"/>
                <a:gd name="T13" fmla="*/ 1056 h 1280"/>
                <a:gd name="T14" fmla="*/ 728 w 2416"/>
                <a:gd name="T15" fmla="*/ 1056 h 1280"/>
                <a:gd name="T16" fmla="*/ 787 w 2416"/>
                <a:gd name="T17" fmla="*/ 940 h 1280"/>
                <a:gd name="T18" fmla="*/ 872 w 2416"/>
                <a:gd name="T19" fmla="*/ 864 h 1280"/>
                <a:gd name="T20" fmla="*/ 984 w 2416"/>
                <a:gd name="T21" fmla="*/ 864 h 1280"/>
                <a:gd name="T22" fmla="*/ 1043 w 2416"/>
                <a:gd name="T23" fmla="*/ 892 h 1280"/>
                <a:gd name="T24" fmla="*/ 1160 w 2416"/>
                <a:gd name="T25" fmla="*/ 816 h 1280"/>
                <a:gd name="T26" fmla="*/ 1272 w 2416"/>
                <a:gd name="T27" fmla="*/ 816 h 1280"/>
                <a:gd name="T28" fmla="*/ 1352 w 2416"/>
                <a:gd name="T29" fmla="*/ 736 h 1280"/>
                <a:gd name="T30" fmla="*/ 1448 w 2416"/>
                <a:gd name="T31" fmla="*/ 736 h 1280"/>
                <a:gd name="T32" fmla="*/ 1560 w 2416"/>
                <a:gd name="T33" fmla="*/ 736 h 1280"/>
                <a:gd name="T34" fmla="*/ 1640 w 2416"/>
                <a:gd name="T35" fmla="*/ 672 h 1280"/>
                <a:gd name="T36" fmla="*/ 1704 w 2416"/>
                <a:gd name="T37" fmla="*/ 528 h 1280"/>
                <a:gd name="T38" fmla="*/ 1784 w 2416"/>
                <a:gd name="T39" fmla="*/ 448 h 1280"/>
                <a:gd name="T40" fmla="*/ 1880 w 2416"/>
                <a:gd name="T41" fmla="*/ 448 h 1280"/>
                <a:gd name="T42" fmla="*/ 1960 w 2416"/>
                <a:gd name="T43" fmla="*/ 368 h 1280"/>
                <a:gd name="T44" fmla="*/ 1969 w 2416"/>
                <a:gd name="T45" fmla="*/ 305 h 1280"/>
                <a:gd name="T46" fmla="*/ 2104 w 2416"/>
                <a:gd name="T47" fmla="*/ 192 h 1280"/>
                <a:gd name="T48" fmla="*/ 2163 w 2416"/>
                <a:gd name="T49" fmla="*/ 124 h 1280"/>
                <a:gd name="T50" fmla="*/ 2264 w 2416"/>
                <a:gd name="T51" fmla="*/ 0 h 1280"/>
                <a:gd name="T52" fmla="*/ 2376 w 2416"/>
                <a:gd name="T53" fmla="*/ 0 h 1280"/>
                <a:gd name="T54" fmla="*/ 2296 w 2416"/>
                <a:gd name="T55" fmla="*/ 80 h 1280"/>
                <a:gd name="T56" fmla="*/ 2256 w 2416"/>
                <a:gd name="T57" fmla="*/ 47 h 1280"/>
                <a:gd name="T58" fmla="*/ 2136 w 2416"/>
                <a:gd name="T59" fmla="*/ 272 h 1280"/>
                <a:gd name="T60" fmla="*/ 2024 w 2416"/>
                <a:gd name="T61" fmla="*/ 272 h 1280"/>
                <a:gd name="T62" fmla="*/ 2016 w 2416"/>
                <a:gd name="T63" fmla="*/ 415 h 1280"/>
                <a:gd name="T64" fmla="*/ 1952 w 2416"/>
                <a:gd name="T65" fmla="*/ 496 h 1280"/>
                <a:gd name="T66" fmla="*/ 1816 w 2416"/>
                <a:gd name="T67" fmla="*/ 528 h 1280"/>
                <a:gd name="T68" fmla="*/ 1760 w 2416"/>
                <a:gd name="T69" fmla="*/ 576 h 1280"/>
                <a:gd name="T70" fmla="*/ 1696 w 2416"/>
                <a:gd name="T71" fmla="*/ 640 h 1280"/>
                <a:gd name="T72" fmla="*/ 1615 w 2416"/>
                <a:gd name="T73" fmla="*/ 722 h 1280"/>
                <a:gd name="T74" fmla="*/ 1496 w 2416"/>
                <a:gd name="T75" fmla="*/ 816 h 1280"/>
                <a:gd name="T76" fmla="*/ 1384 w 2416"/>
                <a:gd name="T77" fmla="*/ 816 h 1280"/>
                <a:gd name="T78" fmla="*/ 1304 w 2416"/>
                <a:gd name="T79" fmla="*/ 896 h 1280"/>
                <a:gd name="T80" fmla="*/ 1208 w 2416"/>
                <a:gd name="T81" fmla="*/ 896 h 1280"/>
                <a:gd name="T82" fmla="*/ 1096 w 2416"/>
                <a:gd name="T83" fmla="*/ 896 h 1280"/>
                <a:gd name="T84" fmla="*/ 1016 w 2416"/>
                <a:gd name="T85" fmla="*/ 944 h 1280"/>
                <a:gd name="T86" fmla="*/ 920 w 2416"/>
                <a:gd name="T87" fmla="*/ 944 h 1280"/>
                <a:gd name="T88" fmla="*/ 840 w 2416"/>
                <a:gd name="T89" fmla="*/ 992 h 1280"/>
                <a:gd name="T90" fmla="*/ 776 w 2416"/>
                <a:gd name="T91" fmla="*/ 1136 h 1280"/>
                <a:gd name="T92" fmla="*/ 664 w 2416"/>
                <a:gd name="T93" fmla="*/ 1136 h 1280"/>
                <a:gd name="T94" fmla="*/ 552 w 2416"/>
                <a:gd name="T95" fmla="*/ 1136 h 1280"/>
                <a:gd name="T96" fmla="*/ 440 w 2416"/>
                <a:gd name="T97" fmla="*/ 1136 h 1280"/>
                <a:gd name="T98" fmla="*/ 376 w 2416"/>
                <a:gd name="T99" fmla="*/ 1168 h 1280"/>
                <a:gd name="T100" fmla="*/ 296 w 2416"/>
                <a:gd name="T101" fmla="*/ 1216 h 1280"/>
                <a:gd name="T102" fmla="*/ 232 w 2416"/>
                <a:gd name="T103" fmla="*/ 1248 h 1280"/>
                <a:gd name="T104" fmla="*/ 172 w 2416"/>
                <a:gd name="T105" fmla="*/ 1258 h 1280"/>
                <a:gd name="T106" fmla="*/ 56 w 2416"/>
                <a:gd name="T107" fmla="*/ 128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16" h="1280">
                  <a:moveTo>
                    <a:pt x="40" y="1200"/>
                  </a:moveTo>
                  <a:lnTo>
                    <a:pt x="56" y="1200"/>
                  </a:lnTo>
                  <a:lnTo>
                    <a:pt x="72" y="1200"/>
                  </a:lnTo>
                  <a:lnTo>
                    <a:pt x="88" y="1200"/>
                  </a:lnTo>
                  <a:lnTo>
                    <a:pt x="104" y="1200"/>
                  </a:lnTo>
                  <a:lnTo>
                    <a:pt x="120" y="1200"/>
                  </a:lnTo>
                  <a:lnTo>
                    <a:pt x="136" y="1200"/>
                  </a:lnTo>
                  <a:lnTo>
                    <a:pt x="101" y="1223"/>
                  </a:lnTo>
                  <a:lnTo>
                    <a:pt x="117" y="1191"/>
                  </a:lnTo>
                  <a:cubicBezTo>
                    <a:pt x="123" y="1177"/>
                    <a:pt x="137" y="1168"/>
                    <a:pt x="152" y="1168"/>
                  </a:cubicBezTo>
                  <a:lnTo>
                    <a:pt x="184" y="1168"/>
                  </a:lnTo>
                  <a:lnTo>
                    <a:pt x="200" y="1168"/>
                  </a:lnTo>
                  <a:lnTo>
                    <a:pt x="216" y="1168"/>
                  </a:lnTo>
                  <a:lnTo>
                    <a:pt x="232" y="1168"/>
                  </a:lnTo>
                  <a:lnTo>
                    <a:pt x="248" y="1168"/>
                  </a:lnTo>
                  <a:lnTo>
                    <a:pt x="264" y="1168"/>
                  </a:lnTo>
                  <a:lnTo>
                    <a:pt x="280" y="1168"/>
                  </a:lnTo>
                  <a:lnTo>
                    <a:pt x="245" y="1191"/>
                  </a:lnTo>
                  <a:lnTo>
                    <a:pt x="261" y="1159"/>
                  </a:lnTo>
                  <a:cubicBezTo>
                    <a:pt x="267" y="1145"/>
                    <a:pt x="281" y="1136"/>
                    <a:pt x="296" y="1136"/>
                  </a:cubicBezTo>
                  <a:lnTo>
                    <a:pt x="328" y="1136"/>
                  </a:lnTo>
                  <a:lnTo>
                    <a:pt x="344" y="1136"/>
                  </a:lnTo>
                  <a:lnTo>
                    <a:pt x="360" y="1136"/>
                  </a:lnTo>
                  <a:lnTo>
                    <a:pt x="323" y="1164"/>
                  </a:lnTo>
                  <a:lnTo>
                    <a:pt x="339" y="1116"/>
                  </a:lnTo>
                  <a:cubicBezTo>
                    <a:pt x="344" y="1099"/>
                    <a:pt x="359" y="1088"/>
                    <a:pt x="376" y="1088"/>
                  </a:cubicBezTo>
                  <a:lnTo>
                    <a:pt x="392" y="1088"/>
                  </a:lnTo>
                  <a:lnTo>
                    <a:pt x="408" y="1088"/>
                  </a:lnTo>
                  <a:lnTo>
                    <a:pt x="373" y="1111"/>
                  </a:lnTo>
                  <a:lnTo>
                    <a:pt x="389" y="1079"/>
                  </a:lnTo>
                  <a:cubicBezTo>
                    <a:pt x="395" y="1065"/>
                    <a:pt x="409" y="1056"/>
                    <a:pt x="424" y="1056"/>
                  </a:cubicBezTo>
                  <a:lnTo>
                    <a:pt x="440" y="1056"/>
                  </a:lnTo>
                  <a:lnTo>
                    <a:pt x="472" y="1056"/>
                  </a:lnTo>
                  <a:lnTo>
                    <a:pt x="488" y="1056"/>
                  </a:lnTo>
                  <a:lnTo>
                    <a:pt x="504" y="1056"/>
                  </a:lnTo>
                  <a:lnTo>
                    <a:pt x="520" y="1056"/>
                  </a:lnTo>
                  <a:lnTo>
                    <a:pt x="536" y="1056"/>
                  </a:lnTo>
                  <a:lnTo>
                    <a:pt x="552" y="1056"/>
                  </a:lnTo>
                  <a:lnTo>
                    <a:pt x="568" y="1056"/>
                  </a:lnTo>
                  <a:lnTo>
                    <a:pt x="584" y="1056"/>
                  </a:lnTo>
                  <a:lnTo>
                    <a:pt x="616" y="1056"/>
                  </a:lnTo>
                  <a:lnTo>
                    <a:pt x="632" y="1056"/>
                  </a:lnTo>
                  <a:lnTo>
                    <a:pt x="648" y="1056"/>
                  </a:lnTo>
                  <a:lnTo>
                    <a:pt x="664" y="1056"/>
                  </a:lnTo>
                  <a:lnTo>
                    <a:pt x="680" y="1056"/>
                  </a:lnTo>
                  <a:lnTo>
                    <a:pt x="696" y="1056"/>
                  </a:lnTo>
                  <a:lnTo>
                    <a:pt x="712" y="1056"/>
                  </a:lnTo>
                  <a:lnTo>
                    <a:pt x="728" y="1056"/>
                  </a:lnTo>
                  <a:lnTo>
                    <a:pt x="760" y="1056"/>
                  </a:lnTo>
                  <a:lnTo>
                    <a:pt x="776" y="1056"/>
                  </a:lnTo>
                  <a:lnTo>
                    <a:pt x="739" y="1084"/>
                  </a:lnTo>
                  <a:lnTo>
                    <a:pt x="755" y="1036"/>
                  </a:lnTo>
                  <a:lnTo>
                    <a:pt x="771" y="988"/>
                  </a:lnTo>
                  <a:lnTo>
                    <a:pt x="787" y="940"/>
                  </a:lnTo>
                  <a:cubicBezTo>
                    <a:pt x="792" y="923"/>
                    <a:pt x="807" y="912"/>
                    <a:pt x="824" y="912"/>
                  </a:cubicBezTo>
                  <a:lnTo>
                    <a:pt x="840" y="912"/>
                  </a:lnTo>
                  <a:lnTo>
                    <a:pt x="803" y="940"/>
                  </a:lnTo>
                  <a:lnTo>
                    <a:pt x="819" y="892"/>
                  </a:lnTo>
                  <a:cubicBezTo>
                    <a:pt x="824" y="875"/>
                    <a:pt x="839" y="864"/>
                    <a:pt x="856" y="864"/>
                  </a:cubicBezTo>
                  <a:lnTo>
                    <a:pt x="872" y="864"/>
                  </a:lnTo>
                  <a:lnTo>
                    <a:pt x="904" y="864"/>
                  </a:lnTo>
                  <a:lnTo>
                    <a:pt x="920" y="864"/>
                  </a:lnTo>
                  <a:lnTo>
                    <a:pt x="936" y="864"/>
                  </a:lnTo>
                  <a:lnTo>
                    <a:pt x="952" y="864"/>
                  </a:lnTo>
                  <a:lnTo>
                    <a:pt x="968" y="864"/>
                  </a:lnTo>
                  <a:lnTo>
                    <a:pt x="984" y="864"/>
                  </a:lnTo>
                  <a:lnTo>
                    <a:pt x="1000" y="864"/>
                  </a:lnTo>
                  <a:lnTo>
                    <a:pt x="1016" y="864"/>
                  </a:lnTo>
                  <a:lnTo>
                    <a:pt x="1048" y="864"/>
                  </a:lnTo>
                  <a:lnTo>
                    <a:pt x="1064" y="864"/>
                  </a:lnTo>
                  <a:lnTo>
                    <a:pt x="1080" y="864"/>
                  </a:lnTo>
                  <a:lnTo>
                    <a:pt x="1043" y="892"/>
                  </a:lnTo>
                  <a:lnTo>
                    <a:pt x="1059" y="844"/>
                  </a:lnTo>
                  <a:cubicBezTo>
                    <a:pt x="1064" y="827"/>
                    <a:pt x="1079" y="816"/>
                    <a:pt x="1096" y="816"/>
                  </a:cubicBezTo>
                  <a:lnTo>
                    <a:pt x="1112" y="816"/>
                  </a:lnTo>
                  <a:lnTo>
                    <a:pt x="1128" y="816"/>
                  </a:lnTo>
                  <a:lnTo>
                    <a:pt x="1144" y="816"/>
                  </a:lnTo>
                  <a:lnTo>
                    <a:pt x="1160" y="816"/>
                  </a:lnTo>
                  <a:lnTo>
                    <a:pt x="1192" y="816"/>
                  </a:lnTo>
                  <a:lnTo>
                    <a:pt x="1208" y="816"/>
                  </a:lnTo>
                  <a:lnTo>
                    <a:pt x="1224" y="816"/>
                  </a:lnTo>
                  <a:lnTo>
                    <a:pt x="1240" y="816"/>
                  </a:lnTo>
                  <a:lnTo>
                    <a:pt x="1256" y="816"/>
                  </a:lnTo>
                  <a:lnTo>
                    <a:pt x="1272" y="816"/>
                  </a:lnTo>
                  <a:lnTo>
                    <a:pt x="1288" y="816"/>
                  </a:lnTo>
                  <a:lnTo>
                    <a:pt x="1304" y="816"/>
                  </a:lnTo>
                  <a:lnTo>
                    <a:pt x="1336" y="816"/>
                  </a:lnTo>
                  <a:lnTo>
                    <a:pt x="1297" y="849"/>
                  </a:lnTo>
                  <a:lnTo>
                    <a:pt x="1313" y="769"/>
                  </a:lnTo>
                  <a:cubicBezTo>
                    <a:pt x="1317" y="750"/>
                    <a:pt x="1333" y="736"/>
                    <a:pt x="1352" y="736"/>
                  </a:cubicBezTo>
                  <a:lnTo>
                    <a:pt x="1368" y="736"/>
                  </a:lnTo>
                  <a:lnTo>
                    <a:pt x="1384" y="736"/>
                  </a:lnTo>
                  <a:lnTo>
                    <a:pt x="1400" y="736"/>
                  </a:lnTo>
                  <a:lnTo>
                    <a:pt x="1416" y="736"/>
                  </a:lnTo>
                  <a:lnTo>
                    <a:pt x="1432" y="736"/>
                  </a:lnTo>
                  <a:lnTo>
                    <a:pt x="1448" y="736"/>
                  </a:lnTo>
                  <a:lnTo>
                    <a:pt x="1480" y="736"/>
                  </a:lnTo>
                  <a:lnTo>
                    <a:pt x="1496" y="736"/>
                  </a:lnTo>
                  <a:lnTo>
                    <a:pt x="1512" y="736"/>
                  </a:lnTo>
                  <a:lnTo>
                    <a:pt x="1528" y="736"/>
                  </a:lnTo>
                  <a:lnTo>
                    <a:pt x="1544" y="736"/>
                  </a:lnTo>
                  <a:lnTo>
                    <a:pt x="1560" y="736"/>
                  </a:lnTo>
                  <a:lnTo>
                    <a:pt x="1522" y="767"/>
                  </a:lnTo>
                  <a:lnTo>
                    <a:pt x="1538" y="703"/>
                  </a:lnTo>
                  <a:cubicBezTo>
                    <a:pt x="1542" y="685"/>
                    <a:pt x="1558" y="672"/>
                    <a:pt x="1576" y="672"/>
                  </a:cubicBezTo>
                  <a:lnTo>
                    <a:pt x="1592" y="672"/>
                  </a:lnTo>
                  <a:lnTo>
                    <a:pt x="1624" y="672"/>
                  </a:lnTo>
                  <a:lnTo>
                    <a:pt x="1640" y="672"/>
                  </a:lnTo>
                  <a:lnTo>
                    <a:pt x="1601" y="705"/>
                  </a:lnTo>
                  <a:lnTo>
                    <a:pt x="1617" y="625"/>
                  </a:lnTo>
                  <a:lnTo>
                    <a:pt x="1634" y="559"/>
                  </a:lnTo>
                  <a:cubicBezTo>
                    <a:pt x="1638" y="541"/>
                    <a:pt x="1654" y="528"/>
                    <a:pt x="1672" y="528"/>
                  </a:cubicBezTo>
                  <a:lnTo>
                    <a:pt x="1688" y="528"/>
                  </a:lnTo>
                  <a:lnTo>
                    <a:pt x="1704" y="528"/>
                  </a:lnTo>
                  <a:lnTo>
                    <a:pt x="1720" y="528"/>
                  </a:lnTo>
                  <a:lnTo>
                    <a:pt x="1681" y="561"/>
                  </a:lnTo>
                  <a:lnTo>
                    <a:pt x="1697" y="481"/>
                  </a:lnTo>
                  <a:cubicBezTo>
                    <a:pt x="1701" y="462"/>
                    <a:pt x="1717" y="448"/>
                    <a:pt x="1736" y="448"/>
                  </a:cubicBezTo>
                  <a:lnTo>
                    <a:pt x="1768" y="448"/>
                  </a:lnTo>
                  <a:lnTo>
                    <a:pt x="1784" y="448"/>
                  </a:lnTo>
                  <a:lnTo>
                    <a:pt x="1800" y="448"/>
                  </a:lnTo>
                  <a:lnTo>
                    <a:pt x="1816" y="448"/>
                  </a:lnTo>
                  <a:lnTo>
                    <a:pt x="1832" y="448"/>
                  </a:lnTo>
                  <a:lnTo>
                    <a:pt x="1848" y="448"/>
                  </a:lnTo>
                  <a:lnTo>
                    <a:pt x="1864" y="448"/>
                  </a:lnTo>
                  <a:lnTo>
                    <a:pt x="1880" y="448"/>
                  </a:lnTo>
                  <a:lnTo>
                    <a:pt x="1912" y="448"/>
                  </a:lnTo>
                  <a:lnTo>
                    <a:pt x="1873" y="481"/>
                  </a:lnTo>
                  <a:lnTo>
                    <a:pt x="1889" y="401"/>
                  </a:lnTo>
                  <a:cubicBezTo>
                    <a:pt x="1893" y="382"/>
                    <a:pt x="1909" y="368"/>
                    <a:pt x="1928" y="368"/>
                  </a:cubicBezTo>
                  <a:lnTo>
                    <a:pt x="1944" y="368"/>
                  </a:lnTo>
                  <a:lnTo>
                    <a:pt x="1960" y="368"/>
                  </a:lnTo>
                  <a:lnTo>
                    <a:pt x="1976" y="368"/>
                  </a:lnTo>
                  <a:lnTo>
                    <a:pt x="1937" y="402"/>
                  </a:lnTo>
                  <a:lnTo>
                    <a:pt x="1953" y="306"/>
                  </a:lnTo>
                  <a:cubicBezTo>
                    <a:pt x="1956" y="287"/>
                    <a:pt x="1973" y="272"/>
                    <a:pt x="1992" y="272"/>
                  </a:cubicBezTo>
                  <a:lnTo>
                    <a:pt x="2008" y="272"/>
                  </a:lnTo>
                  <a:lnTo>
                    <a:pt x="1969" y="305"/>
                  </a:lnTo>
                  <a:lnTo>
                    <a:pt x="1985" y="225"/>
                  </a:lnTo>
                  <a:cubicBezTo>
                    <a:pt x="1989" y="206"/>
                    <a:pt x="2005" y="192"/>
                    <a:pt x="2024" y="192"/>
                  </a:cubicBezTo>
                  <a:lnTo>
                    <a:pt x="2056" y="192"/>
                  </a:lnTo>
                  <a:lnTo>
                    <a:pt x="2072" y="192"/>
                  </a:lnTo>
                  <a:lnTo>
                    <a:pt x="2088" y="192"/>
                  </a:lnTo>
                  <a:lnTo>
                    <a:pt x="2104" y="192"/>
                  </a:lnTo>
                  <a:lnTo>
                    <a:pt x="2120" y="192"/>
                  </a:lnTo>
                  <a:lnTo>
                    <a:pt x="2136" y="192"/>
                  </a:lnTo>
                  <a:lnTo>
                    <a:pt x="2152" y="192"/>
                  </a:lnTo>
                  <a:lnTo>
                    <a:pt x="2168" y="192"/>
                  </a:lnTo>
                  <a:lnTo>
                    <a:pt x="2131" y="220"/>
                  </a:lnTo>
                  <a:lnTo>
                    <a:pt x="2163" y="124"/>
                  </a:lnTo>
                  <a:lnTo>
                    <a:pt x="2161" y="130"/>
                  </a:lnTo>
                  <a:lnTo>
                    <a:pt x="2177" y="34"/>
                  </a:lnTo>
                  <a:cubicBezTo>
                    <a:pt x="2180" y="15"/>
                    <a:pt x="2197" y="0"/>
                    <a:pt x="2216" y="0"/>
                  </a:cubicBezTo>
                  <a:lnTo>
                    <a:pt x="2232" y="0"/>
                  </a:lnTo>
                  <a:lnTo>
                    <a:pt x="2248" y="0"/>
                  </a:lnTo>
                  <a:lnTo>
                    <a:pt x="2264" y="0"/>
                  </a:lnTo>
                  <a:lnTo>
                    <a:pt x="2280" y="0"/>
                  </a:lnTo>
                  <a:lnTo>
                    <a:pt x="2296" y="0"/>
                  </a:lnTo>
                  <a:lnTo>
                    <a:pt x="2312" y="0"/>
                  </a:lnTo>
                  <a:lnTo>
                    <a:pt x="2344" y="0"/>
                  </a:lnTo>
                  <a:lnTo>
                    <a:pt x="2360" y="0"/>
                  </a:lnTo>
                  <a:lnTo>
                    <a:pt x="2376" y="0"/>
                  </a:lnTo>
                  <a:cubicBezTo>
                    <a:pt x="2399" y="0"/>
                    <a:pt x="2416" y="18"/>
                    <a:pt x="2416" y="40"/>
                  </a:cubicBezTo>
                  <a:cubicBezTo>
                    <a:pt x="2416" y="63"/>
                    <a:pt x="2399" y="80"/>
                    <a:pt x="2376" y="80"/>
                  </a:cubicBezTo>
                  <a:lnTo>
                    <a:pt x="2360" y="80"/>
                  </a:lnTo>
                  <a:lnTo>
                    <a:pt x="2344" y="80"/>
                  </a:lnTo>
                  <a:lnTo>
                    <a:pt x="2312" y="80"/>
                  </a:lnTo>
                  <a:lnTo>
                    <a:pt x="2296" y="80"/>
                  </a:lnTo>
                  <a:lnTo>
                    <a:pt x="2280" y="80"/>
                  </a:lnTo>
                  <a:lnTo>
                    <a:pt x="2264" y="80"/>
                  </a:lnTo>
                  <a:lnTo>
                    <a:pt x="2248" y="80"/>
                  </a:lnTo>
                  <a:lnTo>
                    <a:pt x="2232" y="80"/>
                  </a:lnTo>
                  <a:lnTo>
                    <a:pt x="2216" y="80"/>
                  </a:lnTo>
                  <a:lnTo>
                    <a:pt x="2256" y="47"/>
                  </a:lnTo>
                  <a:lnTo>
                    <a:pt x="2240" y="143"/>
                  </a:lnTo>
                  <a:cubicBezTo>
                    <a:pt x="2240" y="145"/>
                    <a:pt x="2239" y="147"/>
                    <a:pt x="2238" y="149"/>
                  </a:cubicBezTo>
                  <a:lnTo>
                    <a:pt x="2206" y="245"/>
                  </a:lnTo>
                  <a:cubicBezTo>
                    <a:pt x="2201" y="261"/>
                    <a:pt x="2186" y="272"/>
                    <a:pt x="2168" y="272"/>
                  </a:cubicBezTo>
                  <a:lnTo>
                    <a:pt x="2152" y="272"/>
                  </a:lnTo>
                  <a:lnTo>
                    <a:pt x="2136" y="272"/>
                  </a:lnTo>
                  <a:lnTo>
                    <a:pt x="2120" y="272"/>
                  </a:lnTo>
                  <a:lnTo>
                    <a:pt x="2104" y="272"/>
                  </a:lnTo>
                  <a:lnTo>
                    <a:pt x="2088" y="272"/>
                  </a:lnTo>
                  <a:lnTo>
                    <a:pt x="2072" y="272"/>
                  </a:lnTo>
                  <a:lnTo>
                    <a:pt x="2056" y="272"/>
                  </a:lnTo>
                  <a:lnTo>
                    <a:pt x="2024" y="272"/>
                  </a:lnTo>
                  <a:lnTo>
                    <a:pt x="2064" y="240"/>
                  </a:lnTo>
                  <a:lnTo>
                    <a:pt x="2048" y="320"/>
                  </a:lnTo>
                  <a:cubicBezTo>
                    <a:pt x="2044" y="339"/>
                    <a:pt x="2028" y="352"/>
                    <a:pt x="2008" y="352"/>
                  </a:cubicBezTo>
                  <a:lnTo>
                    <a:pt x="1992" y="352"/>
                  </a:lnTo>
                  <a:lnTo>
                    <a:pt x="2032" y="319"/>
                  </a:lnTo>
                  <a:lnTo>
                    <a:pt x="2016" y="415"/>
                  </a:lnTo>
                  <a:cubicBezTo>
                    <a:pt x="2013" y="434"/>
                    <a:pt x="1996" y="448"/>
                    <a:pt x="1976" y="448"/>
                  </a:cubicBezTo>
                  <a:lnTo>
                    <a:pt x="1960" y="448"/>
                  </a:lnTo>
                  <a:lnTo>
                    <a:pt x="1944" y="448"/>
                  </a:lnTo>
                  <a:lnTo>
                    <a:pt x="1928" y="448"/>
                  </a:lnTo>
                  <a:lnTo>
                    <a:pt x="1968" y="416"/>
                  </a:lnTo>
                  <a:lnTo>
                    <a:pt x="1952" y="496"/>
                  </a:lnTo>
                  <a:cubicBezTo>
                    <a:pt x="1948" y="515"/>
                    <a:pt x="1932" y="528"/>
                    <a:pt x="1912" y="528"/>
                  </a:cubicBezTo>
                  <a:lnTo>
                    <a:pt x="1880" y="528"/>
                  </a:lnTo>
                  <a:lnTo>
                    <a:pt x="1864" y="528"/>
                  </a:lnTo>
                  <a:lnTo>
                    <a:pt x="1848" y="528"/>
                  </a:lnTo>
                  <a:lnTo>
                    <a:pt x="1832" y="528"/>
                  </a:lnTo>
                  <a:lnTo>
                    <a:pt x="1816" y="528"/>
                  </a:lnTo>
                  <a:lnTo>
                    <a:pt x="1800" y="528"/>
                  </a:lnTo>
                  <a:lnTo>
                    <a:pt x="1784" y="528"/>
                  </a:lnTo>
                  <a:lnTo>
                    <a:pt x="1768" y="528"/>
                  </a:lnTo>
                  <a:lnTo>
                    <a:pt x="1736" y="528"/>
                  </a:lnTo>
                  <a:lnTo>
                    <a:pt x="1776" y="496"/>
                  </a:lnTo>
                  <a:lnTo>
                    <a:pt x="1760" y="576"/>
                  </a:lnTo>
                  <a:cubicBezTo>
                    <a:pt x="1756" y="595"/>
                    <a:pt x="1740" y="608"/>
                    <a:pt x="1720" y="608"/>
                  </a:cubicBezTo>
                  <a:lnTo>
                    <a:pt x="1704" y="608"/>
                  </a:lnTo>
                  <a:lnTo>
                    <a:pt x="1688" y="608"/>
                  </a:lnTo>
                  <a:lnTo>
                    <a:pt x="1672" y="608"/>
                  </a:lnTo>
                  <a:lnTo>
                    <a:pt x="1711" y="578"/>
                  </a:lnTo>
                  <a:lnTo>
                    <a:pt x="1696" y="640"/>
                  </a:lnTo>
                  <a:lnTo>
                    <a:pt x="1680" y="720"/>
                  </a:lnTo>
                  <a:cubicBezTo>
                    <a:pt x="1676" y="739"/>
                    <a:pt x="1660" y="752"/>
                    <a:pt x="1640" y="752"/>
                  </a:cubicBezTo>
                  <a:lnTo>
                    <a:pt x="1624" y="752"/>
                  </a:lnTo>
                  <a:lnTo>
                    <a:pt x="1592" y="752"/>
                  </a:lnTo>
                  <a:lnTo>
                    <a:pt x="1576" y="752"/>
                  </a:lnTo>
                  <a:lnTo>
                    <a:pt x="1615" y="722"/>
                  </a:lnTo>
                  <a:lnTo>
                    <a:pt x="1599" y="786"/>
                  </a:lnTo>
                  <a:cubicBezTo>
                    <a:pt x="1595" y="804"/>
                    <a:pt x="1579" y="816"/>
                    <a:pt x="1560" y="816"/>
                  </a:cubicBezTo>
                  <a:lnTo>
                    <a:pt x="1544" y="816"/>
                  </a:lnTo>
                  <a:lnTo>
                    <a:pt x="1528" y="816"/>
                  </a:lnTo>
                  <a:lnTo>
                    <a:pt x="1512" y="816"/>
                  </a:lnTo>
                  <a:lnTo>
                    <a:pt x="1496" y="816"/>
                  </a:lnTo>
                  <a:lnTo>
                    <a:pt x="1480" y="816"/>
                  </a:lnTo>
                  <a:lnTo>
                    <a:pt x="1448" y="816"/>
                  </a:lnTo>
                  <a:lnTo>
                    <a:pt x="1432" y="816"/>
                  </a:lnTo>
                  <a:lnTo>
                    <a:pt x="1416" y="816"/>
                  </a:lnTo>
                  <a:lnTo>
                    <a:pt x="1400" y="816"/>
                  </a:lnTo>
                  <a:lnTo>
                    <a:pt x="1384" y="816"/>
                  </a:lnTo>
                  <a:lnTo>
                    <a:pt x="1368" y="816"/>
                  </a:lnTo>
                  <a:lnTo>
                    <a:pt x="1352" y="816"/>
                  </a:lnTo>
                  <a:lnTo>
                    <a:pt x="1392" y="784"/>
                  </a:lnTo>
                  <a:lnTo>
                    <a:pt x="1376" y="864"/>
                  </a:lnTo>
                  <a:cubicBezTo>
                    <a:pt x="1372" y="883"/>
                    <a:pt x="1356" y="896"/>
                    <a:pt x="1336" y="896"/>
                  </a:cubicBezTo>
                  <a:lnTo>
                    <a:pt x="1304" y="896"/>
                  </a:lnTo>
                  <a:lnTo>
                    <a:pt x="1288" y="896"/>
                  </a:lnTo>
                  <a:lnTo>
                    <a:pt x="1272" y="896"/>
                  </a:lnTo>
                  <a:lnTo>
                    <a:pt x="1256" y="896"/>
                  </a:lnTo>
                  <a:lnTo>
                    <a:pt x="1240" y="896"/>
                  </a:lnTo>
                  <a:lnTo>
                    <a:pt x="1224" y="896"/>
                  </a:lnTo>
                  <a:lnTo>
                    <a:pt x="1208" y="896"/>
                  </a:lnTo>
                  <a:lnTo>
                    <a:pt x="1192" y="896"/>
                  </a:lnTo>
                  <a:lnTo>
                    <a:pt x="1160" y="896"/>
                  </a:lnTo>
                  <a:lnTo>
                    <a:pt x="1144" y="896"/>
                  </a:lnTo>
                  <a:lnTo>
                    <a:pt x="1128" y="896"/>
                  </a:lnTo>
                  <a:lnTo>
                    <a:pt x="1112" y="896"/>
                  </a:lnTo>
                  <a:lnTo>
                    <a:pt x="1096" y="896"/>
                  </a:lnTo>
                  <a:lnTo>
                    <a:pt x="1134" y="869"/>
                  </a:lnTo>
                  <a:lnTo>
                    <a:pt x="1118" y="917"/>
                  </a:lnTo>
                  <a:cubicBezTo>
                    <a:pt x="1113" y="933"/>
                    <a:pt x="1098" y="944"/>
                    <a:pt x="1080" y="944"/>
                  </a:cubicBezTo>
                  <a:lnTo>
                    <a:pt x="1064" y="944"/>
                  </a:lnTo>
                  <a:lnTo>
                    <a:pt x="1048" y="944"/>
                  </a:lnTo>
                  <a:lnTo>
                    <a:pt x="1016" y="944"/>
                  </a:lnTo>
                  <a:lnTo>
                    <a:pt x="1000" y="944"/>
                  </a:lnTo>
                  <a:lnTo>
                    <a:pt x="984" y="944"/>
                  </a:lnTo>
                  <a:lnTo>
                    <a:pt x="968" y="944"/>
                  </a:lnTo>
                  <a:lnTo>
                    <a:pt x="952" y="944"/>
                  </a:lnTo>
                  <a:lnTo>
                    <a:pt x="936" y="944"/>
                  </a:lnTo>
                  <a:lnTo>
                    <a:pt x="920" y="944"/>
                  </a:lnTo>
                  <a:lnTo>
                    <a:pt x="904" y="944"/>
                  </a:lnTo>
                  <a:lnTo>
                    <a:pt x="872" y="944"/>
                  </a:lnTo>
                  <a:lnTo>
                    <a:pt x="856" y="944"/>
                  </a:lnTo>
                  <a:lnTo>
                    <a:pt x="894" y="917"/>
                  </a:lnTo>
                  <a:lnTo>
                    <a:pt x="878" y="965"/>
                  </a:lnTo>
                  <a:cubicBezTo>
                    <a:pt x="873" y="981"/>
                    <a:pt x="858" y="992"/>
                    <a:pt x="840" y="992"/>
                  </a:cubicBezTo>
                  <a:lnTo>
                    <a:pt x="824" y="992"/>
                  </a:lnTo>
                  <a:lnTo>
                    <a:pt x="862" y="965"/>
                  </a:lnTo>
                  <a:lnTo>
                    <a:pt x="846" y="1013"/>
                  </a:lnTo>
                  <a:lnTo>
                    <a:pt x="830" y="1061"/>
                  </a:lnTo>
                  <a:lnTo>
                    <a:pt x="814" y="1109"/>
                  </a:lnTo>
                  <a:cubicBezTo>
                    <a:pt x="809" y="1125"/>
                    <a:pt x="794" y="1136"/>
                    <a:pt x="776" y="1136"/>
                  </a:cubicBezTo>
                  <a:lnTo>
                    <a:pt x="760" y="1136"/>
                  </a:lnTo>
                  <a:lnTo>
                    <a:pt x="728" y="1136"/>
                  </a:lnTo>
                  <a:lnTo>
                    <a:pt x="712" y="1136"/>
                  </a:lnTo>
                  <a:lnTo>
                    <a:pt x="696" y="1136"/>
                  </a:lnTo>
                  <a:lnTo>
                    <a:pt x="680" y="1136"/>
                  </a:lnTo>
                  <a:lnTo>
                    <a:pt x="664" y="1136"/>
                  </a:lnTo>
                  <a:lnTo>
                    <a:pt x="648" y="1136"/>
                  </a:lnTo>
                  <a:lnTo>
                    <a:pt x="632" y="1136"/>
                  </a:lnTo>
                  <a:lnTo>
                    <a:pt x="616" y="1136"/>
                  </a:lnTo>
                  <a:lnTo>
                    <a:pt x="584" y="1136"/>
                  </a:lnTo>
                  <a:lnTo>
                    <a:pt x="568" y="1136"/>
                  </a:lnTo>
                  <a:lnTo>
                    <a:pt x="552" y="1136"/>
                  </a:lnTo>
                  <a:lnTo>
                    <a:pt x="536" y="1136"/>
                  </a:lnTo>
                  <a:lnTo>
                    <a:pt x="520" y="1136"/>
                  </a:lnTo>
                  <a:lnTo>
                    <a:pt x="504" y="1136"/>
                  </a:lnTo>
                  <a:lnTo>
                    <a:pt x="488" y="1136"/>
                  </a:lnTo>
                  <a:lnTo>
                    <a:pt x="472" y="1136"/>
                  </a:lnTo>
                  <a:lnTo>
                    <a:pt x="440" y="1136"/>
                  </a:lnTo>
                  <a:lnTo>
                    <a:pt x="424" y="1136"/>
                  </a:lnTo>
                  <a:lnTo>
                    <a:pt x="460" y="1114"/>
                  </a:lnTo>
                  <a:lnTo>
                    <a:pt x="444" y="1146"/>
                  </a:lnTo>
                  <a:cubicBezTo>
                    <a:pt x="437" y="1160"/>
                    <a:pt x="424" y="1168"/>
                    <a:pt x="408" y="1168"/>
                  </a:cubicBezTo>
                  <a:lnTo>
                    <a:pt x="392" y="1168"/>
                  </a:lnTo>
                  <a:lnTo>
                    <a:pt x="376" y="1168"/>
                  </a:lnTo>
                  <a:lnTo>
                    <a:pt x="414" y="1141"/>
                  </a:lnTo>
                  <a:lnTo>
                    <a:pt x="398" y="1189"/>
                  </a:lnTo>
                  <a:cubicBezTo>
                    <a:pt x="393" y="1205"/>
                    <a:pt x="378" y="1216"/>
                    <a:pt x="360" y="1216"/>
                  </a:cubicBezTo>
                  <a:lnTo>
                    <a:pt x="344" y="1216"/>
                  </a:lnTo>
                  <a:lnTo>
                    <a:pt x="328" y="1216"/>
                  </a:lnTo>
                  <a:lnTo>
                    <a:pt x="296" y="1216"/>
                  </a:lnTo>
                  <a:lnTo>
                    <a:pt x="332" y="1194"/>
                  </a:lnTo>
                  <a:lnTo>
                    <a:pt x="316" y="1226"/>
                  </a:lnTo>
                  <a:cubicBezTo>
                    <a:pt x="309" y="1240"/>
                    <a:pt x="296" y="1248"/>
                    <a:pt x="280" y="1248"/>
                  </a:cubicBezTo>
                  <a:lnTo>
                    <a:pt x="264" y="1248"/>
                  </a:lnTo>
                  <a:lnTo>
                    <a:pt x="248" y="1248"/>
                  </a:lnTo>
                  <a:lnTo>
                    <a:pt x="232" y="1248"/>
                  </a:lnTo>
                  <a:lnTo>
                    <a:pt x="216" y="1248"/>
                  </a:lnTo>
                  <a:lnTo>
                    <a:pt x="200" y="1248"/>
                  </a:lnTo>
                  <a:lnTo>
                    <a:pt x="184" y="1248"/>
                  </a:lnTo>
                  <a:lnTo>
                    <a:pt x="152" y="1248"/>
                  </a:lnTo>
                  <a:lnTo>
                    <a:pt x="188" y="1226"/>
                  </a:lnTo>
                  <a:lnTo>
                    <a:pt x="172" y="1258"/>
                  </a:lnTo>
                  <a:cubicBezTo>
                    <a:pt x="165" y="1272"/>
                    <a:pt x="152" y="1280"/>
                    <a:pt x="136" y="1280"/>
                  </a:cubicBezTo>
                  <a:lnTo>
                    <a:pt x="120" y="1280"/>
                  </a:lnTo>
                  <a:lnTo>
                    <a:pt x="104" y="1280"/>
                  </a:lnTo>
                  <a:lnTo>
                    <a:pt x="88" y="1280"/>
                  </a:lnTo>
                  <a:lnTo>
                    <a:pt x="72" y="1280"/>
                  </a:lnTo>
                  <a:lnTo>
                    <a:pt x="56" y="1280"/>
                  </a:lnTo>
                  <a:lnTo>
                    <a:pt x="40" y="1280"/>
                  </a:lnTo>
                  <a:cubicBezTo>
                    <a:pt x="18" y="1280"/>
                    <a:pt x="0" y="1263"/>
                    <a:pt x="0" y="1240"/>
                  </a:cubicBezTo>
                  <a:cubicBezTo>
                    <a:pt x="0" y="1218"/>
                    <a:pt x="18" y="1200"/>
                    <a:pt x="40" y="1200"/>
                  </a:cubicBezTo>
                  <a:close/>
                </a:path>
              </a:pathLst>
            </a:custGeom>
            <a:grpFill/>
            <a:ln w="4763" cap="flat">
              <a:solidFill>
                <a:srgbClr val="51118E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2400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268" name="Rectangle 64">
            <a:extLst>
              <a:ext uri="{FF2B5EF4-FFF2-40B4-BE49-F238E27FC236}">
                <a16:creationId xmlns:a16="http://schemas.microsoft.com/office/drawing/2014/main" id="{95765BC0-9A63-42A7-93B6-2C7D8F650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5807" y="5435834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13524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69" name="Rectangle 65">
            <a:extLst>
              <a:ext uri="{FF2B5EF4-FFF2-40B4-BE49-F238E27FC236}">
                <a16:creationId xmlns:a16="http://schemas.microsoft.com/office/drawing/2014/main" id="{4EE84599-CD2D-48C4-83AB-B5765AD0A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870" y="5435834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12467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70" name="Rectangle 66">
            <a:extLst>
              <a:ext uri="{FF2B5EF4-FFF2-40B4-BE49-F238E27FC236}">
                <a16:creationId xmlns:a16="http://schemas.microsoft.com/office/drawing/2014/main" id="{E0B9C77C-22A3-4F2E-B882-8203D9A3E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923" y="5435834"/>
            <a:ext cx="2564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8080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71" name="Rectangle 67">
            <a:extLst>
              <a:ext uri="{FF2B5EF4-FFF2-40B4-BE49-F238E27FC236}">
                <a16:creationId xmlns:a16="http://schemas.microsoft.com/office/drawing/2014/main" id="{5CD009F3-5E34-4427-82AA-8ED154E2C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2526" y="5435834"/>
            <a:ext cx="2564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3928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72" name="Rectangle 68">
            <a:extLst>
              <a:ext uri="{FF2B5EF4-FFF2-40B4-BE49-F238E27FC236}">
                <a16:creationId xmlns:a16="http://schemas.microsoft.com/office/drawing/2014/main" id="{49297BD3-6503-4FDB-8A02-1D6CC60EF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79" y="5435834"/>
            <a:ext cx="19236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891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73" name="Rectangle 75">
            <a:extLst>
              <a:ext uri="{FF2B5EF4-FFF2-40B4-BE49-F238E27FC236}">
                <a16:creationId xmlns:a16="http://schemas.microsoft.com/office/drawing/2014/main" id="{FE0A2EFC-212B-47C2-8B12-7DB7E8C73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5807" y="5564422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13548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74" name="Rectangle 76">
            <a:extLst>
              <a:ext uri="{FF2B5EF4-FFF2-40B4-BE49-F238E27FC236}">
                <a16:creationId xmlns:a16="http://schemas.microsoft.com/office/drawing/2014/main" id="{4B06FDF6-E5AC-4916-ABD2-31E6E740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8870" y="5564422"/>
            <a:ext cx="32060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12598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75" name="Rectangle 77">
            <a:extLst>
              <a:ext uri="{FF2B5EF4-FFF2-40B4-BE49-F238E27FC236}">
                <a16:creationId xmlns:a16="http://schemas.microsoft.com/office/drawing/2014/main" id="{9786E6F7-71CC-4957-BCD5-3007EA1F1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923" y="5564422"/>
            <a:ext cx="2564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8204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76" name="Rectangle 78">
            <a:extLst>
              <a:ext uri="{FF2B5EF4-FFF2-40B4-BE49-F238E27FC236}">
                <a16:creationId xmlns:a16="http://schemas.microsoft.com/office/drawing/2014/main" id="{6B6130B5-2A3C-4B65-8375-9F7B77177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2526" y="5564422"/>
            <a:ext cx="2564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3942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77" name="Rectangle 79">
            <a:extLst>
              <a:ext uri="{FF2B5EF4-FFF2-40B4-BE49-F238E27FC236}">
                <a16:creationId xmlns:a16="http://schemas.microsoft.com/office/drawing/2014/main" id="{F9D7BCB8-E4D9-4618-AC61-C251B9683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79" y="5564422"/>
            <a:ext cx="19236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00000"/>
                </a:solidFill>
                <a:latin typeface="Arial Narrow"/>
                <a:cs typeface="Arial Narrow"/>
              </a:rPr>
              <a:t>888</a:t>
            </a:r>
            <a:endParaRPr lang="en-US" altLang="en-US" sz="36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C383574A-B158-481C-B01F-CEA567D78EC0}"/>
              </a:ext>
            </a:extLst>
          </p:cNvPr>
          <p:cNvGrpSpPr/>
          <p:nvPr/>
        </p:nvGrpSpPr>
        <p:grpSpPr>
          <a:xfrm>
            <a:off x="4669001" y="1878199"/>
            <a:ext cx="4317052" cy="3344248"/>
            <a:chOff x="4669001" y="1808523"/>
            <a:chExt cx="4317052" cy="3344248"/>
          </a:xfrm>
        </p:grpSpPr>
        <p:sp>
          <p:nvSpPr>
            <p:cNvPr id="279" name="Rectangle 9">
              <a:extLst>
                <a:ext uri="{FF2B5EF4-FFF2-40B4-BE49-F238E27FC236}">
                  <a16:creationId xmlns:a16="http://schemas.microsoft.com/office/drawing/2014/main" id="{273322D4-E419-47C5-9CBE-096366C2F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754" y="4833938"/>
              <a:ext cx="3406412" cy="0"/>
            </a:xfrm>
            <a:prstGeom prst="rect">
              <a:avLst/>
            </a:prstGeom>
            <a:solidFill>
              <a:srgbClr val="868686"/>
            </a:solidFill>
            <a:ln w="1270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80" name="Freeform 10">
              <a:extLst>
                <a:ext uri="{FF2B5EF4-FFF2-40B4-BE49-F238E27FC236}">
                  <a16:creationId xmlns:a16="http://schemas.microsoft.com/office/drawing/2014/main" id="{B7031E19-9129-4F9D-875B-D8D3E91FF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7833" y="4837112"/>
              <a:ext cx="3410794" cy="54864"/>
            </a:xfrm>
            <a:custGeom>
              <a:avLst/>
              <a:gdLst>
                <a:gd name="T0" fmla="*/ 3 w 2335"/>
                <a:gd name="T1" fmla="*/ 0 h 19"/>
                <a:gd name="T2" fmla="*/ 3 w 2335"/>
                <a:gd name="T3" fmla="*/ 19 h 19"/>
                <a:gd name="T4" fmla="*/ 0 w 2335"/>
                <a:gd name="T5" fmla="*/ 19 h 19"/>
                <a:gd name="T6" fmla="*/ 0 w 2335"/>
                <a:gd name="T7" fmla="*/ 0 h 19"/>
                <a:gd name="T8" fmla="*/ 3 w 2335"/>
                <a:gd name="T9" fmla="*/ 0 h 19"/>
                <a:gd name="T10" fmla="*/ 585 w 2335"/>
                <a:gd name="T11" fmla="*/ 0 h 19"/>
                <a:gd name="T12" fmla="*/ 585 w 2335"/>
                <a:gd name="T13" fmla="*/ 19 h 19"/>
                <a:gd name="T14" fmla="*/ 582 w 2335"/>
                <a:gd name="T15" fmla="*/ 19 h 19"/>
                <a:gd name="T16" fmla="*/ 582 w 2335"/>
                <a:gd name="T17" fmla="*/ 0 h 19"/>
                <a:gd name="T18" fmla="*/ 585 w 2335"/>
                <a:gd name="T19" fmla="*/ 0 h 19"/>
                <a:gd name="T20" fmla="*/ 1169 w 2335"/>
                <a:gd name="T21" fmla="*/ 0 h 19"/>
                <a:gd name="T22" fmla="*/ 1169 w 2335"/>
                <a:gd name="T23" fmla="*/ 19 h 19"/>
                <a:gd name="T24" fmla="*/ 1166 w 2335"/>
                <a:gd name="T25" fmla="*/ 19 h 19"/>
                <a:gd name="T26" fmla="*/ 1166 w 2335"/>
                <a:gd name="T27" fmla="*/ 0 h 19"/>
                <a:gd name="T28" fmla="*/ 1169 w 2335"/>
                <a:gd name="T29" fmla="*/ 0 h 19"/>
                <a:gd name="T30" fmla="*/ 1751 w 2335"/>
                <a:gd name="T31" fmla="*/ 0 h 19"/>
                <a:gd name="T32" fmla="*/ 1751 w 2335"/>
                <a:gd name="T33" fmla="*/ 19 h 19"/>
                <a:gd name="T34" fmla="*/ 1748 w 2335"/>
                <a:gd name="T35" fmla="*/ 19 h 19"/>
                <a:gd name="T36" fmla="*/ 1748 w 2335"/>
                <a:gd name="T37" fmla="*/ 0 h 19"/>
                <a:gd name="T38" fmla="*/ 1751 w 2335"/>
                <a:gd name="T39" fmla="*/ 0 h 19"/>
                <a:gd name="T40" fmla="*/ 2335 w 2335"/>
                <a:gd name="T41" fmla="*/ 0 h 19"/>
                <a:gd name="T42" fmla="*/ 2335 w 2335"/>
                <a:gd name="T43" fmla="*/ 19 h 19"/>
                <a:gd name="T44" fmla="*/ 2333 w 2335"/>
                <a:gd name="T45" fmla="*/ 19 h 19"/>
                <a:gd name="T46" fmla="*/ 2333 w 2335"/>
                <a:gd name="T47" fmla="*/ 0 h 19"/>
                <a:gd name="T48" fmla="*/ 2335 w 2335"/>
                <a:gd name="T4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35" h="19">
                  <a:moveTo>
                    <a:pt x="3" y="0"/>
                  </a:moveTo>
                  <a:lnTo>
                    <a:pt x="3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585" y="0"/>
                  </a:moveTo>
                  <a:lnTo>
                    <a:pt x="585" y="19"/>
                  </a:lnTo>
                  <a:lnTo>
                    <a:pt x="582" y="19"/>
                  </a:lnTo>
                  <a:lnTo>
                    <a:pt x="582" y="0"/>
                  </a:lnTo>
                  <a:lnTo>
                    <a:pt x="585" y="0"/>
                  </a:lnTo>
                  <a:close/>
                  <a:moveTo>
                    <a:pt x="1169" y="0"/>
                  </a:moveTo>
                  <a:lnTo>
                    <a:pt x="1169" y="19"/>
                  </a:lnTo>
                  <a:lnTo>
                    <a:pt x="1166" y="19"/>
                  </a:lnTo>
                  <a:lnTo>
                    <a:pt x="1166" y="0"/>
                  </a:lnTo>
                  <a:lnTo>
                    <a:pt x="1169" y="0"/>
                  </a:lnTo>
                  <a:close/>
                  <a:moveTo>
                    <a:pt x="1751" y="0"/>
                  </a:moveTo>
                  <a:lnTo>
                    <a:pt x="1751" y="19"/>
                  </a:lnTo>
                  <a:lnTo>
                    <a:pt x="1748" y="19"/>
                  </a:lnTo>
                  <a:lnTo>
                    <a:pt x="1748" y="0"/>
                  </a:lnTo>
                  <a:lnTo>
                    <a:pt x="1751" y="0"/>
                  </a:lnTo>
                  <a:close/>
                  <a:moveTo>
                    <a:pt x="2335" y="0"/>
                  </a:moveTo>
                  <a:lnTo>
                    <a:pt x="2335" y="19"/>
                  </a:lnTo>
                  <a:lnTo>
                    <a:pt x="2333" y="19"/>
                  </a:lnTo>
                  <a:lnTo>
                    <a:pt x="2333" y="0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868686"/>
            </a:solidFill>
            <a:ln w="3175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81" name="Rectangle 19">
              <a:extLst>
                <a:ext uri="{FF2B5EF4-FFF2-40B4-BE49-F238E27FC236}">
                  <a16:creationId xmlns:a16="http://schemas.microsoft.com/office/drawing/2014/main" id="{A018A2EF-C463-4157-86D4-E9A977FE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069" y="4713648"/>
              <a:ext cx="2420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0%</a:t>
              </a:r>
              <a:endPara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82" name="Rectangle 20">
              <a:extLst>
                <a:ext uri="{FF2B5EF4-FFF2-40B4-BE49-F238E27FC236}">
                  <a16:creationId xmlns:a16="http://schemas.microsoft.com/office/drawing/2014/main" id="{8BDD0802-9411-4173-A1E3-2827326D7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069" y="4132623"/>
              <a:ext cx="2420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2%</a:t>
              </a:r>
              <a:endPara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83" name="Rectangle 21">
              <a:extLst>
                <a:ext uri="{FF2B5EF4-FFF2-40B4-BE49-F238E27FC236}">
                  <a16:creationId xmlns:a16="http://schemas.microsoft.com/office/drawing/2014/main" id="{C545CCB6-2FCD-4758-982D-86518483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069" y="3551598"/>
              <a:ext cx="2420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4%</a:t>
              </a:r>
              <a:endPara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84" name="Rectangle 22">
              <a:extLst>
                <a:ext uri="{FF2B5EF4-FFF2-40B4-BE49-F238E27FC236}">
                  <a16:creationId xmlns:a16="http://schemas.microsoft.com/office/drawing/2014/main" id="{BEC5699B-6F0F-43CE-8554-DD7FC8F53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069" y="2970573"/>
              <a:ext cx="2420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6%</a:t>
              </a:r>
              <a:endPara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85" name="Rectangle 23">
              <a:extLst>
                <a:ext uri="{FF2B5EF4-FFF2-40B4-BE49-F238E27FC236}">
                  <a16:creationId xmlns:a16="http://schemas.microsoft.com/office/drawing/2014/main" id="{E00FEC18-7B2B-4FF3-868D-5B0C901E0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069" y="2389548"/>
              <a:ext cx="2420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8%</a:t>
              </a:r>
              <a:endPara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86" name="Rectangle 24">
              <a:extLst>
                <a:ext uri="{FF2B5EF4-FFF2-40B4-BE49-F238E27FC236}">
                  <a16:creationId xmlns:a16="http://schemas.microsoft.com/office/drawing/2014/main" id="{132998EA-FF01-4179-ADDA-CE38E644E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295" y="1808523"/>
              <a:ext cx="33502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10%</a:t>
              </a:r>
              <a:endPara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87" name="Rectangle 25">
              <a:extLst>
                <a:ext uri="{FF2B5EF4-FFF2-40B4-BE49-F238E27FC236}">
                  <a16:creationId xmlns:a16="http://schemas.microsoft.com/office/drawing/2014/main" id="{F5B7EC73-B881-4E43-8280-3861698D1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131" y="4906550"/>
              <a:ext cx="2789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360</a:t>
              </a:r>
            </a:p>
          </p:txBody>
        </p:sp>
        <p:sp>
          <p:nvSpPr>
            <p:cNvPr id="288" name="Rectangle 26">
              <a:extLst>
                <a:ext uri="{FF2B5EF4-FFF2-40B4-BE49-F238E27FC236}">
                  <a16:creationId xmlns:a16="http://schemas.microsoft.com/office/drawing/2014/main" id="{BA542496-1C53-4537-B4A9-CCA68966D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9734" y="4906550"/>
              <a:ext cx="2789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540</a:t>
              </a:r>
            </a:p>
          </p:txBody>
        </p:sp>
        <p:sp>
          <p:nvSpPr>
            <p:cNvPr id="289" name="Rectangle 27">
              <a:extLst>
                <a:ext uri="{FF2B5EF4-FFF2-40B4-BE49-F238E27FC236}">
                  <a16:creationId xmlns:a16="http://schemas.microsoft.com/office/drawing/2014/main" id="{F228CD95-4077-4F2D-B496-1BB07CB0A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1337" y="4906550"/>
              <a:ext cx="2789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720</a:t>
              </a:r>
            </a:p>
          </p:txBody>
        </p:sp>
        <p:sp>
          <p:nvSpPr>
            <p:cNvPr id="290" name="Rectangle 28">
              <a:extLst>
                <a:ext uri="{FF2B5EF4-FFF2-40B4-BE49-F238E27FC236}">
                  <a16:creationId xmlns:a16="http://schemas.microsoft.com/office/drawing/2014/main" id="{0FBCFD36-88F9-475F-AFE4-D4BA61683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940" y="4906550"/>
              <a:ext cx="2789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900</a:t>
              </a:r>
            </a:p>
          </p:txBody>
        </p:sp>
        <p:sp>
          <p:nvSpPr>
            <p:cNvPr id="291" name="Rectangle 29">
              <a:extLst>
                <a:ext uri="{FF2B5EF4-FFF2-40B4-BE49-F238E27FC236}">
                  <a16:creationId xmlns:a16="http://schemas.microsoft.com/office/drawing/2014/main" id="{77BA45E4-14AA-42BA-9D4A-5522C4A8A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155" y="4906550"/>
              <a:ext cx="3718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1080</a:t>
              </a:r>
            </a:p>
          </p:txBody>
        </p:sp>
        <p:sp>
          <p:nvSpPr>
            <p:cNvPr id="292" name="Rectangle 30">
              <a:extLst>
                <a:ext uri="{FF2B5EF4-FFF2-40B4-BE49-F238E27FC236}">
                  <a16:creationId xmlns:a16="http://schemas.microsoft.com/office/drawing/2014/main" id="{3460E053-F9C1-4E01-ACFD-BCD4479AA0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59751" y="3174499"/>
              <a:ext cx="22955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Cumulative Incidence (%)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93" name="Rectangle 89">
              <a:extLst>
                <a:ext uri="{FF2B5EF4-FFF2-40B4-BE49-F238E27FC236}">
                  <a16:creationId xmlns:a16="http://schemas.microsoft.com/office/drawing/2014/main" id="{7C2ED49F-F859-4B98-B805-CBE234A6C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194" y="1859020"/>
              <a:ext cx="146193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Hazard ratio 0.81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(95% CI, 0.73-0.89)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94" name="Rectangle 7">
              <a:extLst>
                <a:ext uri="{FF2B5EF4-FFF2-40B4-BE49-F238E27FC236}">
                  <a16:creationId xmlns:a16="http://schemas.microsoft.com/office/drawing/2014/main" id="{FEADA5BC-1613-421D-AB87-BFF187F6C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300" y="1928813"/>
              <a:ext cx="0" cy="2908300"/>
            </a:xfrm>
            <a:prstGeom prst="rect">
              <a:avLst/>
            </a:prstGeom>
            <a:solidFill>
              <a:srgbClr val="013161"/>
            </a:solidFill>
            <a:ln w="1270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295" name="Freeform 36">
              <a:extLst>
                <a:ext uri="{FF2B5EF4-FFF2-40B4-BE49-F238E27FC236}">
                  <a16:creationId xmlns:a16="http://schemas.microsoft.com/office/drawing/2014/main" id="{7C55AD87-8B42-451E-9390-98FDD96D1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042" y="1920346"/>
              <a:ext cx="54791" cy="2917825"/>
            </a:xfrm>
            <a:custGeom>
              <a:avLst/>
              <a:gdLst>
                <a:gd name="T0" fmla="*/ 0 w 18"/>
                <a:gd name="T1" fmla="*/ 1835 h 1838"/>
                <a:gd name="T2" fmla="*/ 18 w 18"/>
                <a:gd name="T3" fmla="*/ 1835 h 1838"/>
                <a:gd name="T4" fmla="*/ 18 w 18"/>
                <a:gd name="T5" fmla="*/ 1838 h 1838"/>
                <a:gd name="T6" fmla="*/ 0 w 18"/>
                <a:gd name="T7" fmla="*/ 1838 h 1838"/>
                <a:gd name="T8" fmla="*/ 0 w 18"/>
                <a:gd name="T9" fmla="*/ 1835 h 1838"/>
                <a:gd name="T10" fmla="*/ 0 w 18"/>
                <a:gd name="T11" fmla="*/ 1469 h 1838"/>
                <a:gd name="T12" fmla="*/ 18 w 18"/>
                <a:gd name="T13" fmla="*/ 1469 h 1838"/>
                <a:gd name="T14" fmla="*/ 18 w 18"/>
                <a:gd name="T15" fmla="*/ 1472 h 1838"/>
                <a:gd name="T16" fmla="*/ 0 w 18"/>
                <a:gd name="T17" fmla="*/ 1472 h 1838"/>
                <a:gd name="T18" fmla="*/ 0 w 18"/>
                <a:gd name="T19" fmla="*/ 1469 h 1838"/>
                <a:gd name="T20" fmla="*/ 0 w 18"/>
                <a:gd name="T21" fmla="*/ 1102 h 1838"/>
                <a:gd name="T22" fmla="*/ 18 w 18"/>
                <a:gd name="T23" fmla="*/ 1102 h 1838"/>
                <a:gd name="T24" fmla="*/ 18 w 18"/>
                <a:gd name="T25" fmla="*/ 1106 h 1838"/>
                <a:gd name="T26" fmla="*/ 0 w 18"/>
                <a:gd name="T27" fmla="*/ 1106 h 1838"/>
                <a:gd name="T28" fmla="*/ 0 w 18"/>
                <a:gd name="T29" fmla="*/ 1102 h 1838"/>
                <a:gd name="T30" fmla="*/ 0 w 18"/>
                <a:gd name="T31" fmla="*/ 733 h 1838"/>
                <a:gd name="T32" fmla="*/ 18 w 18"/>
                <a:gd name="T33" fmla="*/ 733 h 1838"/>
                <a:gd name="T34" fmla="*/ 18 w 18"/>
                <a:gd name="T35" fmla="*/ 736 h 1838"/>
                <a:gd name="T36" fmla="*/ 0 w 18"/>
                <a:gd name="T37" fmla="*/ 736 h 1838"/>
                <a:gd name="T38" fmla="*/ 0 w 18"/>
                <a:gd name="T39" fmla="*/ 733 h 1838"/>
                <a:gd name="T40" fmla="*/ 0 w 18"/>
                <a:gd name="T41" fmla="*/ 366 h 1838"/>
                <a:gd name="T42" fmla="*/ 18 w 18"/>
                <a:gd name="T43" fmla="*/ 366 h 1838"/>
                <a:gd name="T44" fmla="*/ 18 w 18"/>
                <a:gd name="T45" fmla="*/ 370 h 1838"/>
                <a:gd name="T46" fmla="*/ 0 w 18"/>
                <a:gd name="T47" fmla="*/ 370 h 1838"/>
                <a:gd name="T48" fmla="*/ 0 w 18"/>
                <a:gd name="T49" fmla="*/ 366 h 1838"/>
                <a:gd name="T50" fmla="*/ 0 w 18"/>
                <a:gd name="T51" fmla="*/ 0 h 1838"/>
                <a:gd name="T52" fmla="*/ 18 w 18"/>
                <a:gd name="T53" fmla="*/ 0 h 1838"/>
                <a:gd name="T54" fmla="*/ 18 w 18"/>
                <a:gd name="T55" fmla="*/ 3 h 1838"/>
                <a:gd name="T56" fmla="*/ 0 w 18"/>
                <a:gd name="T57" fmla="*/ 3 h 1838"/>
                <a:gd name="T58" fmla="*/ 0 w 18"/>
                <a:gd name="T59" fmla="*/ 0 h 1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838">
                  <a:moveTo>
                    <a:pt x="0" y="1835"/>
                  </a:moveTo>
                  <a:lnTo>
                    <a:pt x="18" y="1835"/>
                  </a:lnTo>
                  <a:lnTo>
                    <a:pt x="18" y="1838"/>
                  </a:lnTo>
                  <a:lnTo>
                    <a:pt x="0" y="1838"/>
                  </a:lnTo>
                  <a:lnTo>
                    <a:pt x="0" y="1835"/>
                  </a:lnTo>
                  <a:close/>
                  <a:moveTo>
                    <a:pt x="0" y="1469"/>
                  </a:moveTo>
                  <a:lnTo>
                    <a:pt x="18" y="1469"/>
                  </a:lnTo>
                  <a:lnTo>
                    <a:pt x="18" y="1472"/>
                  </a:lnTo>
                  <a:lnTo>
                    <a:pt x="0" y="1472"/>
                  </a:lnTo>
                  <a:lnTo>
                    <a:pt x="0" y="1469"/>
                  </a:lnTo>
                  <a:close/>
                  <a:moveTo>
                    <a:pt x="0" y="1102"/>
                  </a:moveTo>
                  <a:lnTo>
                    <a:pt x="18" y="1102"/>
                  </a:lnTo>
                  <a:lnTo>
                    <a:pt x="18" y="1106"/>
                  </a:lnTo>
                  <a:lnTo>
                    <a:pt x="0" y="1106"/>
                  </a:lnTo>
                  <a:lnTo>
                    <a:pt x="0" y="1102"/>
                  </a:lnTo>
                  <a:close/>
                  <a:moveTo>
                    <a:pt x="0" y="733"/>
                  </a:moveTo>
                  <a:lnTo>
                    <a:pt x="18" y="733"/>
                  </a:lnTo>
                  <a:lnTo>
                    <a:pt x="18" y="736"/>
                  </a:lnTo>
                  <a:lnTo>
                    <a:pt x="0" y="736"/>
                  </a:lnTo>
                  <a:lnTo>
                    <a:pt x="0" y="733"/>
                  </a:lnTo>
                  <a:close/>
                  <a:moveTo>
                    <a:pt x="0" y="366"/>
                  </a:moveTo>
                  <a:lnTo>
                    <a:pt x="18" y="366"/>
                  </a:lnTo>
                  <a:lnTo>
                    <a:pt x="18" y="370"/>
                  </a:lnTo>
                  <a:lnTo>
                    <a:pt x="0" y="370"/>
                  </a:lnTo>
                  <a:lnTo>
                    <a:pt x="0" y="366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3175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</p:grpSp>
      <p:sp>
        <p:nvSpPr>
          <p:cNvPr id="296" name="Rectangle 284">
            <a:extLst>
              <a:ext uri="{FF2B5EF4-FFF2-40B4-BE49-F238E27FC236}">
                <a16:creationId xmlns:a16="http://schemas.microsoft.com/office/drawing/2014/main" id="{A9A4CF3A-F9CB-47E5-A1CB-589DD8E13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2" y="3066628"/>
            <a:ext cx="15642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Placebo + SOC</a:t>
            </a:r>
            <a:endParaRPr lang="en-US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297" name="Rectangle 284">
            <a:extLst>
              <a:ext uri="{FF2B5EF4-FFF2-40B4-BE49-F238E27FC236}">
                <a16:creationId xmlns:a16="http://schemas.microsoft.com/office/drawing/2014/main" id="{73C3F79A-DE08-4643-B19C-7229D427B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727" y="1865074"/>
            <a:ext cx="15642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Placebo + SOC</a:t>
            </a:r>
            <a:endParaRPr lang="en-US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298" name="Rectangle 285">
            <a:extLst>
              <a:ext uri="{FF2B5EF4-FFF2-40B4-BE49-F238E27FC236}">
                <a16:creationId xmlns:a16="http://schemas.microsoft.com/office/drawing/2014/main" id="{D142A86B-8391-486F-A261-7258C9026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4074740"/>
            <a:ext cx="15533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600" b="1" dirty="0">
                <a:solidFill>
                  <a:srgbClr val="451C6A"/>
                </a:solidFill>
                <a:latin typeface="Arial Narrow"/>
                <a:cs typeface="Arial Narrow"/>
              </a:rPr>
              <a:t>Evolocumab + SOC</a:t>
            </a:r>
            <a:endParaRPr lang="en-US" altLang="en-US" sz="2000" b="1" dirty="0">
              <a:solidFill>
                <a:srgbClr val="451C6A"/>
              </a:solidFill>
              <a:latin typeface="Arial Narrow"/>
              <a:cs typeface="Arial Narrow"/>
            </a:endParaRPr>
          </a:p>
        </p:txBody>
      </p:sp>
      <p:sp>
        <p:nvSpPr>
          <p:cNvPr id="299" name="Rectangle 285">
            <a:extLst>
              <a:ext uri="{FF2B5EF4-FFF2-40B4-BE49-F238E27FC236}">
                <a16:creationId xmlns:a16="http://schemas.microsoft.com/office/drawing/2014/main" id="{4BDC48D4-7B28-417A-87E3-495B3331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2743" y="3436452"/>
            <a:ext cx="15533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600" b="1" dirty="0">
                <a:solidFill>
                  <a:srgbClr val="451C6A"/>
                </a:solidFill>
                <a:latin typeface="Arial Narrow"/>
                <a:cs typeface="Arial Narrow"/>
              </a:rPr>
              <a:t>Evolocumab + SOC</a:t>
            </a:r>
            <a:endParaRPr lang="en-US" altLang="en-US" sz="2000" b="1" dirty="0">
              <a:solidFill>
                <a:srgbClr val="451C6A"/>
              </a:solidFill>
              <a:latin typeface="Arial Narrow"/>
              <a:cs typeface="Arial Narrow"/>
            </a:endParaRPr>
          </a:p>
        </p:txBody>
      </p:sp>
      <p:sp>
        <p:nvSpPr>
          <p:cNvPr id="300" name="Rectangle 55">
            <a:extLst>
              <a:ext uri="{FF2B5EF4-FFF2-40B4-BE49-F238E27FC236}">
                <a16:creationId xmlns:a16="http://schemas.microsoft.com/office/drawing/2014/main" id="{FA3BC815-61BF-4AF3-A462-95AE3A39A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40" y="4972891"/>
            <a:ext cx="6684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400" b="1" dirty="0">
                <a:solidFill>
                  <a:srgbClr val="000000"/>
                </a:solidFill>
                <a:latin typeface="Arial Narrow"/>
                <a:cs typeface="Arial Narrow"/>
              </a:rPr>
              <a:t>Days</a:t>
            </a:r>
          </a:p>
        </p:txBody>
      </p:sp>
      <p:sp>
        <p:nvSpPr>
          <p:cNvPr id="301" name="Rectangle 55">
            <a:extLst>
              <a:ext uri="{FF2B5EF4-FFF2-40B4-BE49-F238E27FC236}">
                <a16:creationId xmlns:a16="http://schemas.microsoft.com/office/drawing/2014/main" id="{6DD0635F-5703-4468-A606-5A29A67C1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725" y="4995777"/>
            <a:ext cx="6684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400" b="1" dirty="0">
                <a:solidFill>
                  <a:srgbClr val="000000"/>
                </a:solidFill>
                <a:latin typeface="Arial Narrow"/>
                <a:cs typeface="Arial Narrow"/>
              </a:rPr>
              <a:t>Days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BD17D8B-EBCF-41E9-923F-26C2DFDFA2D4}"/>
              </a:ext>
            </a:extLst>
          </p:cNvPr>
          <p:cNvSpPr txBox="1"/>
          <p:nvPr/>
        </p:nvSpPr>
        <p:spPr>
          <a:xfrm>
            <a:off x="-18797" y="6122681"/>
            <a:ext cx="9162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100" dirty="0">
                <a:solidFill>
                  <a:srgbClr val="000000"/>
                </a:solidFill>
                <a:latin typeface="Arial Narrow"/>
                <a:ea typeface="MS Mincho" panose="02020609040205080304" pitchFamily="49" charset="-128"/>
                <a:cs typeface="Arial Narrow"/>
              </a:rPr>
              <a:t>Landmark analyses were performed in which patients who were alive and in follow-up at the start of the period of interest formed the group at risk.</a:t>
            </a:r>
            <a:endParaRPr lang="fr-FR" sz="1100" dirty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3264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-5569" y="6389995"/>
            <a:ext cx="9162797" cy="46800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90398" y="48272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</a:t>
            </a:r>
          </a:p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Composite of CV Death, MI, or Stroke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20444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rial Narrow"/>
                <a:cs typeface="Arial Narrow"/>
              </a:rPr>
              <a:t>CV = Cardiovascular; MI = Myocardial infarction; UA = Unstable angina; HR = Hazard ratio ; SOC = Standard of Care</a:t>
            </a:r>
            <a:b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</a:b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Sabatine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MS, et al . N </a:t>
            </a:r>
            <a:r>
              <a:rPr lang="en-CA" sz="9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Engl</a:t>
            </a:r>
            <a:r>
              <a:rPr lang="en-CA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J Med 2017; 376:1713-1722</a:t>
            </a: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281D3988-E43D-4F14-9C2B-27F669BFB1EA}"/>
              </a:ext>
            </a:extLst>
          </p:cNvPr>
          <p:cNvGrpSpPr/>
          <p:nvPr/>
        </p:nvGrpSpPr>
        <p:grpSpPr>
          <a:xfrm>
            <a:off x="4040498" y="3707727"/>
            <a:ext cx="91440" cy="201613"/>
            <a:chOff x="3890963" y="3487655"/>
            <a:chExt cx="34925" cy="201613"/>
          </a:xfrm>
        </p:grpSpPr>
        <p:sp>
          <p:nvSpPr>
            <p:cNvPr id="237" name="Freeform 104">
              <a:extLst>
                <a:ext uri="{FF2B5EF4-FFF2-40B4-BE49-F238E27FC236}">
                  <a16:creationId xmlns:a16="http://schemas.microsoft.com/office/drawing/2014/main" id="{7ECB54B0-E903-4E4B-8CE2-7BFAE49C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426" y="3487655"/>
              <a:ext cx="0" cy="201613"/>
            </a:xfrm>
            <a:custGeom>
              <a:avLst/>
              <a:gdLst>
                <a:gd name="T0" fmla="*/ 127 h 127"/>
                <a:gd name="T1" fmla="*/ 65 h 127"/>
                <a:gd name="T2" fmla="*/ 0 h 1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7">
                  <a:moveTo>
                    <a:pt x="0" y="127"/>
                  </a:moveTo>
                  <a:lnTo>
                    <a:pt x="0" y="6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38" name="Line 105">
              <a:extLst>
                <a:ext uri="{FF2B5EF4-FFF2-40B4-BE49-F238E27FC236}">
                  <a16:creationId xmlns:a16="http://schemas.microsoft.com/office/drawing/2014/main" id="{AC4552FF-E314-4978-918E-51BDD003C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963" y="3689267"/>
              <a:ext cx="34925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39" name="Line 106">
              <a:extLst>
                <a:ext uri="{FF2B5EF4-FFF2-40B4-BE49-F238E27FC236}">
                  <a16:creationId xmlns:a16="http://schemas.microsoft.com/office/drawing/2014/main" id="{BBF0DCA4-3138-4C32-AACA-69DDE0C9D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963" y="3487655"/>
              <a:ext cx="34925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248DB44F-5FA9-494C-9E79-65923262402A}"/>
              </a:ext>
            </a:extLst>
          </p:cNvPr>
          <p:cNvGrpSpPr/>
          <p:nvPr/>
        </p:nvGrpSpPr>
        <p:grpSpPr>
          <a:xfrm>
            <a:off x="4022787" y="1424902"/>
            <a:ext cx="3236154" cy="2270640"/>
            <a:chOff x="3850067" y="1204830"/>
            <a:chExt cx="3236154" cy="2270640"/>
          </a:xfrm>
        </p:grpSpPr>
        <p:sp>
          <p:nvSpPr>
            <p:cNvPr id="241" name="Rectangle 212">
              <a:extLst>
                <a:ext uri="{FF2B5EF4-FFF2-40B4-BE49-F238E27FC236}">
                  <a16:creationId xmlns:a16="http://schemas.microsoft.com/office/drawing/2014/main" id="{5F2B484A-3F8C-4C94-9A1B-2209EF2E2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067" y="3290804"/>
              <a:ext cx="1754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/>
                  <a:cs typeface="Arial Narrow"/>
                </a:rPr>
                <a:t>3.7</a:t>
              </a:r>
              <a:endParaRPr lang="en-US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42" name="Rectangle 213">
              <a:extLst>
                <a:ext uri="{FF2B5EF4-FFF2-40B4-BE49-F238E27FC236}">
                  <a16:creationId xmlns:a16="http://schemas.microsoft.com/office/drawing/2014/main" id="{42BC92A9-9FBB-400F-B3A0-4D5D52FC2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883" y="2273217"/>
              <a:ext cx="1754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/>
                  <a:cs typeface="Arial Narrow"/>
                </a:rPr>
                <a:t>6.8</a:t>
              </a:r>
              <a:endParaRPr lang="en-US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43" name="Rectangle 214">
              <a:extLst>
                <a:ext uri="{FF2B5EF4-FFF2-40B4-BE49-F238E27FC236}">
                  <a16:creationId xmlns:a16="http://schemas.microsoft.com/office/drawing/2014/main" id="{33990BF5-A278-4C0D-AAAB-8A881DC65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0767" y="1204830"/>
              <a:ext cx="1754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/>
                  <a:cs typeface="Arial Narrow"/>
                </a:rPr>
                <a:t>9.9</a:t>
              </a:r>
              <a:endParaRPr lang="en-US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BD20732-46F7-4777-8D96-39FD2782A9EA}"/>
              </a:ext>
            </a:extLst>
          </p:cNvPr>
          <p:cNvSpPr/>
          <p:nvPr/>
        </p:nvSpPr>
        <p:spPr>
          <a:xfrm>
            <a:off x="4099" y="5920556"/>
            <a:ext cx="9144000" cy="369332"/>
          </a:xfrm>
          <a:prstGeom prst="rect">
            <a:avLst/>
          </a:prstGeom>
          <a:solidFill>
            <a:srgbClr val="6B4487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cs typeface="Arial Narrow"/>
              </a:rPr>
              <a:t>HR 0.80 (95% CI 0.73 to 0.88);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cs typeface="Arial Narrow"/>
              </a:rPr>
              <a:t>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cs typeface="Arial Narrow"/>
              </a:rPr>
              <a:t> &lt; 0.001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Times New Roman" panose="02020603050405020304" pitchFamily="18" charset="0"/>
              <a:cs typeface="Arial Narrow"/>
            </a:endParaRPr>
          </a:p>
        </p:txBody>
      </p:sp>
      <p:sp>
        <p:nvSpPr>
          <p:cNvPr id="245" name="Rectangle 111">
            <a:extLst>
              <a:ext uri="{FF2B5EF4-FFF2-40B4-BE49-F238E27FC236}">
                <a16:creationId xmlns:a16="http://schemas.microsoft.com/office/drawing/2014/main" id="{8C54FC27-18A9-47F8-B4CF-D0D9703B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45" y="5322297"/>
            <a:ext cx="6027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b="1" dirty="0">
                <a:solidFill>
                  <a:srgbClr val="010101"/>
                </a:solidFill>
                <a:latin typeface="Arial Narrow"/>
                <a:cs typeface="Arial Narrow"/>
              </a:rPr>
              <a:t>No. at Risk</a:t>
            </a:r>
            <a:endParaRPr lang="en-US" altLang="en-US" b="1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46" name="Rectangle 112">
            <a:extLst>
              <a:ext uri="{FF2B5EF4-FFF2-40B4-BE49-F238E27FC236}">
                <a16:creationId xmlns:a16="http://schemas.microsoft.com/office/drawing/2014/main" id="{37EAF365-2386-4BD4-832A-186D01C59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45" y="5461997"/>
            <a:ext cx="41802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10101"/>
                </a:solidFill>
                <a:latin typeface="Arial Narrow"/>
                <a:cs typeface="Arial Narrow"/>
              </a:rPr>
              <a:t>Placebo</a:t>
            </a:r>
            <a:endParaRPr lang="en-US" altLang="en-US" sz="11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47" name="Rectangle 121">
            <a:extLst>
              <a:ext uri="{FF2B5EF4-FFF2-40B4-BE49-F238E27FC236}">
                <a16:creationId xmlns:a16="http://schemas.microsoft.com/office/drawing/2014/main" id="{9B2E5C42-FEC4-43A6-BD22-8537A4D11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45" y="5595347"/>
            <a:ext cx="6365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100" dirty="0">
                <a:solidFill>
                  <a:srgbClr val="010101"/>
                </a:solidFill>
                <a:latin typeface="Arial Narrow"/>
                <a:cs typeface="Arial Narrow"/>
              </a:rPr>
              <a:t>Evolocumab</a:t>
            </a:r>
            <a:endParaRPr lang="en-US" altLang="en-US" sz="11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48" name="Rectangle 129">
            <a:extLst>
              <a:ext uri="{FF2B5EF4-FFF2-40B4-BE49-F238E27FC236}">
                <a16:creationId xmlns:a16="http://schemas.microsoft.com/office/drawing/2014/main" id="{2DC9E15D-ACF4-4646-A353-96D8E9AFF6E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71214" y="3075111"/>
            <a:ext cx="20390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1600" b="1" dirty="0">
                <a:solidFill>
                  <a:srgbClr val="000000"/>
                </a:solidFill>
                <a:latin typeface="Arial Narrow"/>
                <a:cs typeface="Arial Narrow"/>
              </a:rPr>
              <a:t>Cumulative Incidence (%)</a:t>
            </a:r>
          </a:p>
        </p:txBody>
      </p:sp>
      <p:sp>
        <p:nvSpPr>
          <p:cNvPr id="249" name="Freeform 150">
            <a:extLst>
              <a:ext uri="{FF2B5EF4-FFF2-40B4-BE49-F238E27FC236}">
                <a16:creationId xmlns:a16="http://schemas.microsoft.com/office/drawing/2014/main" id="{A71BC73B-440C-4F1F-B8C3-564E343D5B50}"/>
              </a:ext>
            </a:extLst>
          </p:cNvPr>
          <p:cNvSpPr>
            <a:spLocks/>
          </p:cNvSpPr>
          <p:nvPr/>
        </p:nvSpPr>
        <p:spPr bwMode="auto">
          <a:xfrm>
            <a:off x="2549207" y="4971459"/>
            <a:ext cx="4595812" cy="0"/>
          </a:xfrm>
          <a:custGeom>
            <a:avLst/>
            <a:gdLst>
              <a:gd name="T0" fmla="*/ 0 w 2895"/>
              <a:gd name="T1" fmla="*/ 2895 w 2895"/>
              <a:gd name="T2" fmla="*/ 0 w 289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895">
                <a:moveTo>
                  <a:pt x="0" y="0"/>
                </a:moveTo>
                <a:lnTo>
                  <a:pt x="289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250" name="Rectangle 284">
            <a:extLst>
              <a:ext uri="{FF2B5EF4-FFF2-40B4-BE49-F238E27FC236}">
                <a16:creationId xmlns:a16="http://schemas.microsoft.com/office/drawing/2014/main" id="{83856031-1F74-4171-9846-92B965CB8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753" y="1950844"/>
            <a:ext cx="1564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Placebo + SOC</a:t>
            </a:r>
            <a:endParaRPr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64" name="Rectangle 285">
            <a:extLst>
              <a:ext uri="{FF2B5EF4-FFF2-40B4-BE49-F238E27FC236}">
                <a16:creationId xmlns:a16="http://schemas.microsoft.com/office/drawing/2014/main" id="{8FE87A6D-90A8-400B-A948-E677695C0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841" y="3079482"/>
            <a:ext cx="175368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b="1" dirty="0">
                <a:solidFill>
                  <a:srgbClr val="451C6A"/>
                </a:solidFill>
                <a:latin typeface="Arial Narrow"/>
                <a:cs typeface="Arial Narrow"/>
              </a:rPr>
              <a:t>Evolocumab + SOC</a:t>
            </a:r>
            <a:endParaRPr lang="en-US" altLang="en-US" sz="2400" b="1" dirty="0">
              <a:solidFill>
                <a:srgbClr val="451C6A"/>
              </a:solidFill>
              <a:latin typeface="Arial Narrow"/>
              <a:cs typeface="Arial Narrow"/>
            </a:endParaRPr>
          </a:p>
        </p:txBody>
      </p:sp>
      <p:sp>
        <p:nvSpPr>
          <p:cNvPr id="365" name="Rectangle 314">
            <a:extLst>
              <a:ext uri="{FF2B5EF4-FFF2-40B4-BE49-F238E27FC236}">
                <a16:creationId xmlns:a16="http://schemas.microsoft.com/office/drawing/2014/main" id="{536ADDB5-897B-4A83-AB49-DE9A17EFE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324" y="5215776"/>
            <a:ext cx="5981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/>
            <a:r>
              <a:rPr lang="en-US" altLang="en-US" sz="1600" b="1" dirty="0">
                <a:solidFill>
                  <a:srgbClr val="000000"/>
                </a:solidFill>
                <a:latin typeface="Arial Narrow"/>
                <a:cs typeface="Arial Narrow"/>
              </a:rPr>
              <a:t>Months</a:t>
            </a:r>
            <a:endParaRPr lang="en-US" altLang="en-US" sz="2400" b="1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9587987B-C61A-4D34-BE86-69D582968B34}"/>
              </a:ext>
            </a:extLst>
          </p:cNvPr>
          <p:cNvGrpSpPr/>
          <p:nvPr/>
        </p:nvGrpSpPr>
        <p:grpSpPr>
          <a:xfrm>
            <a:off x="2269051" y="1421364"/>
            <a:ext cx="4957530" cy="3833167"/>
            <a:chOff x="2096331" y="1201292"/>
            <a:chExt cx="4957530" cy="3833167"/>
          </a:xfrm>
        </p:grpSpPr>
        <p:sp>
          <p:nvSpPr>
            <p:cNvPr id="367" name="Line 151">
              <a:extLst>
                <a:ext uri="{FF2B5EF4-FFF2-40B4-BE49-F238E27FC236}">
                  <a16:creationId xmlns:a16="http://schemas.microsoft.com/office/drawing/2014/main" id="{486171D2-2E0F-42AC-924D-786288E2B8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487" y="4751387"/>
              <a:ext cx="459581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68" name="Line 155">
              <a:extLst>
                <a:ext uri="{FF2B5EF4-FFF2-40B4-BE49-F238E27FC236}">
                  <a16:creationId xmlns:a16="http://schemas.microsoft.com/office/drawing/2014/main" id="{DFE603A1-F97F-4ECC-9B86-0373E21AD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1662" y="4751386"/>
              <a:ext cx="0" cy="73152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69" name="Line 157">
              <a:extLst>
                <a:ext uri="{FF2B5EF4-FFF2-40B4-BE49-F238E27FC236}">
                  <a16:creationId xmlns:a16="http://schemas.microsoft.com/office/drawing/2014/main" id="{28A146CC-37C1-43F0-B4B0-70DE0AB47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8425" y="4751386"/>
              <a:ext cx="0" cy="73152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0" name="Line 159">
              <a:extLst>
                <a:ext uri="{FF2B5EF4-FFF2-40B4-BE49-F238E27FC236}">
                  <a16:creationId xmlns:a16="http://schemas.microsoft.com/office/drawing/2014/main" id="{04AA158C-10D0-4E54-8101-C47BB702D8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3600" y="4751386"/>
              <a:ext cx="0" cy="73152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1" name="Line 161">
              <a:extLst>
                <a:ext uri="{FF2B5EF4-FFF2-40B4-BE49-F238E27FC236}">
                  <a16:creationId xmlns:a16="http://schemas.microsoft.com/office/drawing/2014/main" id="{4F721528-BE37-48DD-A0E7-29207585C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0362" y="4751386"/>
              <a:ext cx="0" cy="73152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2" name="Line 163">
              <a:extLst>
                <a:ext uri="{FF2B5EF4-FFF2-40B4-BE49-F238E27FC236}">
                  <a16:creationId xmlns:a16="http://schemas.microsoft.com/office/drawing/2014/main" id="{58767C7E-988C-456D-8F2D-64DC6E197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5537" y="4751386"/>
              <a:ext cx="0" cy="73152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3" name="Line 165">
              <a:extLst>
                <a:ext uri="{FF2B5EF4-FFF2-40B4-BE49-F238E27FC236}">
                  <a16:creationId xmlns:a16="http://schemas.microsoft.com/office/drawing/2014/main" id="{52585AD7-F222-4D7C-A66D-D57D03694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67537" y="4751386"/>
              <a:ext cx="0" cy="73152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4" name="Line 153">
              <a:extLst>
                <a:ext uri="{FF2B5EF4-FFF2-40B4-BE49-F238E27FC236}">
                  <a16:creationId xmlns:a16="http://schemas.microsoft.com/office/drawing/2014/main" id="{904B791C-126F-472A-94D5-B82D2531F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6487" y="4751386"/>
              <a:ext cx="0" cy="73152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5" name="Line 131">
              <a:extLst>
                <a:ext uri="{FF2B5EF4-FFF2-40B4-BE49-F238E27FC236}">
                  <a16:creationId xmlns:a16="http://schemas.microsoft.com/office/drawing/2014/main" id="{2AD08C38-2EC2-494D-9F94-FF4FC3EF73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76487" y="1304925"/>
              <a:ext cx="0" cy="3446462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6" name="Line 133">
              <a:extLst>
                <a:ext uri="{FF2B5EF4-FFF2-40B4-BE49-F238E27FC236}">
                  <a16:creationId xmlns:a16="http://schemas.microsoft.com/office/drawing/2014/main" id="{A606DAAD-85EA-469F-9E4A-5BF59E225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4751387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7" name="Line 135">
              <a:extLst>
                <a:ext uri="{FF2B5EF4-FFF2-40B4-BE49-F238E27FC236}">
                  <a16:creationId xmlns:a16="http://schemas.microsoft.com/office/drawing/2014/main" id="{2838BCE9-4C53-4428-BCB8-9C973E50A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4124760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8" name="Line 137">
              <a:extLst>
                <a:ext uri="{FF2B5EF4-FFF2-40B4-BE49-F238E27FC236}">
                  <a16:creationId xmlns:a16="http://schemas.microsoft.com/office/drawing/2014/main" id="{CA9EDF93-690C-4D06-A40B-4E0A43B87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3498130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79" name="Line 139">
              <a:extLst>
                <a:ext uri="{FF2B5EF4-FFF2-40B4-BE49-F238E27FC236}">
                  <a16:creationId xmlns:a16="http://schemas.microsoft.com/office/drawing/2014/main" id="{E26392A3-9396-4518-A080-8DC60834A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2871500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0" name="Line 141">
              <a:extLst>
                <a:ext uri="{FF2B5EF4-FFF2-40B4-BE49-F238E27FC236}">
                  <a16:creationId xmlns:a16="http://schemas.microsoft.com/office/drawing/2014/main" id="{03E277F5-DFBA-4657-AEDC-0DD0292E1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2244870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1" name="Line 145">
              <a:extLst>
                <a:ext uri="{FF2B5EF4-FFF2-40B4-BE49-F238E27FC236}">
                  <a16:creationId xmlns:a16="http://schemas.microsoft.com/office/drawing/2014/main" id="{8290F7CF-EF86-4226-8176-01315B445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1931555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2" name="Line 147">
              <a:extLst>
                <a:ext uri="{FF2B5EF4-FFF2-40B4-BE49-F238E27FC236}">
                  <a16:creationId xmlns:a16="http://schemas.microsoft.com/office/drawing/2014/main" id="{7F228421-BCF3-4041-A90E-1766F40357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1618240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3" name="Line 149">
              <a:extLst>
                <a:ext uri="{FF2B5EF4-FFF2-40B4-BE49-F238E27FC236}">
                  <a16:creationId xmlns:a16="http://schemas.microsoft.com/office/drawing/2014/main" id="{7793E92C-CC2E-4276-9CF6-A49DDE095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1304925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4" name="Freeform 154">
              <a:extLst>
                <a:ext uri="{FF2B5EF4-FFF2-40B4-BE49-F238E27FC236}">
                  <a16:creationId xmlns:a16="http://schemas.microsoft.com/office/drawing/2014/main" id="{3577015C-62CA-45DB-A377-AB6981CD9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2" y="4751387"/>
              <a:ext cx="0" cy="28575"/>
            </a:xfrm>
            <a:custGeom>
              <a:avLst/>
              <a:gdLst>
                <a:gd name="T0" fmla="*/ 0 h 18"/>
                <a:gd name="T1" fmla="*/ 18 h 18"/>
                <a:gd name="T2" fmla="*/ 0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">
                  <a:moveTo>
                    <a:pt x="0" y="0"/>
                  </a:move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5" name="Freeform 156">
              <a:extLst>
                <a:ext uri="{FF2B5EF4-FFF2-40B4-BE49-F238E27FC236}">
                  <a16:creationId xmlns:a16="http://schemas.microsoft.com/office/drawing/2014/main" id="{7BF25E22-E38D-413F-A379-F35508C46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425" y="4751387"/>
              <a:ext cx="0" cy="28575"/>
            </a:xfrm>
            <a:custGeom>
              <a:avLst/>
              <a:gdLst>
                <a:gd name="T0" fmla="*/ 0 h 18"/>
                <a:gd name="T1" fmla="*/ 18 h 18"/>
                <a:gd name="T2" fmla="*/ 0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">
                  <a:moveTo>
                    <a:pt x="0" y="0"/>
                  </a:move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6" name="Freeform 158">
              <a:extLst>
                <a:ext uri="{FF2B5EF4-FFF2-40B4-BE49-F238E27FC236}">
                  <a16:creationId xmlns:a16="http://schemas.microsoft.com/office/drawing/2014/main" id="{53EBD5EE-A494-4BAF-A0A7-1AF6143C3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4751387"/>
              <a:ext cx="0" cy="28575"/>
            </a:xfrm>
            <a:custGeom>
              <a:avLst/>
              <a:gdLst>
                <a:gd name="T0" fmla="*/ 0 h 18"/>
                <a:gd name="T1" fmla="*/ 18 h 18"/>
                <a:gd name="T2" fmla="*/ 0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">
                  <a:moveTo>
                    <a:pt x="0" y="0"/>
                  </a:move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7" name="Freeform 160">
              <a:extLst>
                <a:ext uri="{FF2B5EF4-FFF2-40B4-BE49-F238E27FC236}">
                  <a16:creationId xmlns:a16="http://schemas.microsoft.com/office/drawing/2014/main" id="{2401C749-AECE-4D36-B0C2-ACEF72EF1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362" y="4751387"/>
              <a:ext cx="0" cy="28575"/>
            </a:xfrm>
            <a:custGeom>
              <a:avLst/>
              <a:gdLst>
                <a:gd name="T0" fmla="*/ 0 h 18"/>
                <a:gd name="T1" fmla="*/ 18 h 18"/>
                <a:gd name="T2" fmla="*/ 0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">
                  <a:moveTo>
                    <a:pt x="0" y="0"/>
                  </a:move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8" name="Freeform 162">
              <a:extLst>
                <a:ext uri="{FF2B5EF4-FFF2-40B4-BE49-F238E27FC236}">
                  <a16:creationId xmlns:a16="http://schemas.microsoft.com/office/drawing/2014/main" id="{B59908C5-AA4D-459D-8E0D-CF7153622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537" y="4751387"/>
              <a:ext cx="0" cy="28575"/>
            </a:xfrm>
            <a:custGeom>
              <a:avLst/>
              <a:gdLst>
                <a:gd name="T0" fmla="*/ 0 h 18"/>
                <a:gd name="T1" fmla="*/ 18 h 18"/>
                <a:gd name="T2" fmla="*/ 0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">
                  <a:moveTo>
                    <a:pt x="0" y="0"/>
                  </a:move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89" name="Freeform 164">
              <a:extLst>
                <a:ext uri="{FF2B5EF4-FFF2-40B4-BE49-F238E27FC236}">
                  <a16:creationId xmlns:a16="http://schemas.microsoft.com/office/drawing/2014/main" id="{F247C329-F01C-4FCD-B6FB-3CD4547EC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537" y="4751387"/>
              <a:ext cx="0" cy="28575"/>
            </a:xfrm>
            <a:custGeom>
              <a:avLst/>
              <a:gdLst>
                <a:gd name="T0" fmla="*/ 0 h 18"/>
                <a:gd name="T1" fmla="*/ 18 h 18"/>
                <a:gd name="T2" fmla="*/ 0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">
                  <a:moveTo>
                    <a:pt x="0" y="0"/>
                  </a:move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0" name="Rectangle 286">
              <a:extLst>
                <a:ext uri="{FF2B5EF4-FFF2-40B4-BE49-F238E27FC236}">
                  <a16:creationId xmlns:a16="http://schemas.microsoft.com/office/drawing/2014/main" id="{AB3CEB40-A8AE-4924-8867-16624506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4655691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0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1" name="Rectangle 287">
              <a:extLst>
                <a:ext uri="{FF2B5EF4-FFF2-40B4-BE49-F238E27FC236}">
                  <a16:creationId xmlns:a16="http://schemas.microsoft.com/office/drawing/2014/main" id="{1EBD5343-03A8-46A5-B2D5-2CA7D951F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4027616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2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2" name="Rectangle 288">
              <a:extLst>
                <a:ext uri="{FF2B5EF4-FFF2-40B4-BE49-F238E27FC236}">
                  <a16:creationId xmlns:a16="http://schemas.microsoft.com/office/drawing/2014/main" id="{CF5A7693-E161-4B03-BCFA-EC73A49E2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3399544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4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3" name="Rectangle 289">
              <a:extLst>
                <a:ext uri="{FF2B5EF4-FFF2-40B4-BE49-F238E27FC236}">
                  <a16:creationId xmlns:a16="http://schemas.microsoft.com/office/drawing/2014/main" id="{AC45DD1D-D339-43C2-8CE3-A91C6F8C1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2771472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6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4" name="Rectangle 290">
              <a:extLst>
                <a:ext uri="{FF2B5EF4-FFF2-40B4-BE49-F238E27FC236}">
                  <a16:creationId xmlns:a16="http://schemas.microsoft.com/office/drawing/2014/main" id="{69EB8A0C-38FB-4D11-9A1E-1D49EF97D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2143400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8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5" name="Rectangle 292">
              <a:extLst>
                <a:ext uri="{FF2B5EF4-FFF2-40B4-BE49-F238E27FC236}">
                  <a16:creationId xmlns:a16="http://schemas.microsoft.com/office/drawing/2014/main" id="{2A176213-9A48-4C32-8C88-15876D6D0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1829364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9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6" name="Rectangle 293">
              <a:extLst>
                <a:ext uri="{FF2B5EF4-FFF2-40B4-BE49-F238E27FC236}">
                  <a16:creationId xmlns:a16="http://schemas.microsoft.com/office/drawing/2014/main" id="{D00D1590-ED51-4366-9813-A229E448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331" y="1515328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10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7" name="Rectangle 294">
              <a:extLst>
                <a:ext uri="{FF2B5EF4-FFF2-40B4-BE49-F238E27FC236}">
                  <a16:creationId xmlns:a16="http://schemas.microsoft.com/office/drawing/2014/main" id="{DB2322AD-0026-40FD-880F-B69DF9837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7114" y="1201292"/>
              <a:ext cx="15297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11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8" name="Rectangle 306">
              <a:extLst>
                <a:ext uri="{FF2B5EF4-FFF2-40B4-BE49-F238E27FC236}">
                  <a16:creationId xmlns:a16="http://schemas.microsoft.com/office/drawing/2014/main" id="{6D347804-F2BD-40C2-ACCF-7232659C3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643" y="4819015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0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399" name="Rectangle 307">
              <a:extLst>
                <a:ext uri="{FF2B5EF4-FFF2-40B4-BE49-F238E27FC236}">
                  <a16:creationId xmlns:a16="http://schemas.microsoft.com/office/drawing/2014/main" id="{DADD7A79-9073-4001-97FC-0B1E9021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1993" y="4819015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6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0" name="Rectangle 308">
              <a:extLst>
                <a:ext uri="{FF2B5EF4-FFF2-40B4-BE49-F238E27FC236}">
                  <a16:creationId xmlns:a16="http://schemas.microsoft.com/office/drawing/2014/main" id="{58F066E3-AB68-4162-B011-6A092E784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641" y="4819015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18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1" name="Rectangle 309">
              <a:extLst>
                <a:ext uri="{FF2B5EF4-FFF2-40B4-BE49-F238E27FC236}">
                  <a16:creationId xmlns:a16="http://schemas.microsoft.com/office/drawing/2014/main" id="{7E1CEABD-CA0B-4287-AD62-738191F2D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8291" y="4819015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12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2" name="Rectangle 310">
              <a:extLst>
                <a:ext uri="{FF2B5EF4-FFF2-40B4-BE49-F238E27FC236}">
                  <a16:creationId xmlns:a16="http://schemas.microsoft.com/office/drawing/2014/main" id="{3030C29B-A25A-4CDE-B39B-4E585C7C9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3403" y="4819015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24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3" name="Rectangle 312">
              <a:extLst>
                <a:ext uri="{FF2B5EF4-FFF2-40B4-BE49-F238E27FC236}">
                  <a16:creationId xmlns:a16="http://schemas.microsoft.com/office/drawing/2014/main" id="{55209E5B-B52A-4A43-9567-659537230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0104" y="4819015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36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4" name="Rectangle 313">
              <a:extLst>
                <a:ext uri="{FF2B5EF4-FFF2-40B4-BE49-F238E27FC236}">
                  <a16:creationId xmlns:a16="http://schemas.microsoft.com/office/drawing/2014/main" id="{42A06267-8D9C-4489-84B5-65AFDD84D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229" y="4819015"/>
              <a:ext cx="1637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30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5" name="Line 135">
              <a:extLst>
                <a:ext uri="{FF2B5EF4-FFF2-40B4-BE49-F238E27FC236}">
                  <a16:creationId xmlns:a16="http://schemas.microsoft.com/office/drawing/2014/main" id="{549C9D8C-F1CA-40EE-8574-433C30D127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4438075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6" name="Line 137">
              <a:extLst>
                <a:ext uri="{FF2B5EF4-FFF2-40B4-BE49-F238E27FC236}">
                  <a16:creationId xmlns:a16="http://schemas.microsoft.com/office/drawing/2014/main" id="{A32FEE89-1C05-4442-B7DD-ACF08C72D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3811445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7" name="Line 139">
              <a:extLst>
                <a:ext uri="{FF2B5EF4-FFF2-40B4-BE49-F238E27FC236}">
                  <a16:creationId xmlns:a16="http://schemas.microsoft.com/office/drawing/2014/main" id="{42078F65-179A-4B00-8A28-3BDF03067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3184815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8" name="Line 141">
              <a:extLst>
                <a:ext uri="{FF2B5EF4-FFF2-40B4-BE49-F238E27FC236}">
                  <a16:creationId xmlns:a16="http://schemas.microsoft.com/office/drawing/2014/main" id="{0F1DA341-94EB-4E35-8B9E-A07936769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5714" y="2558185"/>
              <a:ext cx="73152" cy="0"/>
            </a:xfrm>
            <a:prstGeom prst="line">
              <a:avLst/>
            </a:prstGeom>
            <a:noFill/>
            <a:ln w="12700" cap="flat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09" name="Rectangle 287">
              <a:extLst>
                <a:ext uri="{FF2B5EF4-FFF2-40B4-BE49-F238E27FC236}">
                  <a16:creationId xmlns:a16="http://schemas.microsoft.com/office/drawing/2014/main" id="{96541040-087C-4725-96FF-76EC8286E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4341652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10" name="Rectangle 288">
              <a:extLst>
                <a:ext uri="{FF2B5EF4-FFF2-40B4-BE49-F238E27FC236}">
                  <a16:creationId xmlns:a16="http://schemas.microsoft.com/office/drawing/2014/main" id="{FAF3F52F-81A2-4BD0-8244-FE29341BC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3713580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3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11" name="Rectangle 289">
              <a:extLst>
                <a:ext uri="{FF2B5EF4-FFF2-40B4-BE49-F238E27FC236}">
                  <a16:creationId xmlns:a16="http://schemas.microsoft.com/office/drawing/2014/main" id="{1AFBD35B-1E91-402D-9D2C-79312F26F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3085508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5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  <p:sp>
          <p:nvSpPr>
            <p:cNvPr id="412" name="Rectangle 290">
              <a:extLst>
                <a:ext uri="{FF2B5EF4-FFF2-40B4-BE49-F238E27FC236}">
                  <a16:creationId xmlns:a16="http://schemas.microsoft.com/office/drawing/2014/main" id="{21AB7399-ADDF-46CA-A599-A393C1A6E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8210" y="2457436"/>
              <a:ext cx="8187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cs typeface="Arial Narrow"/>
                </a:rPr>
                <a:t>7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cs typeface="Arial Narrow"/>
              </a:endParaRPr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D1A2C002-360C-497B-AB6E-8CC798039884}"/>
              </a:ext>
            </a:extLst>
          </p:cNvPr>
          <p:cNvGrpSpPr/>
          <p:nvPr/>
        </p:nvGrpSpPr>
        <p:grpSpPr>
          <a:xfrm>
            <a:off x="2367315" y="5462166"/>
            <a:ext cx="4876875" cy="302209"/>
            <a:chOff x="2194595" y="5242094"/>
            <a:chExt cx="4876875" cy="302209"/>
          </a:xfrm>
        </p:grpSpPr>
        <p:sp>
          <p:nvSpPr>
            <p:cNvPr id="414" name="Rectangle 7">
              <a:extLst>
                <a:ext uri="{FF2B5EF4-FFF2-40B4-BE49-F238E27FC236}">
                  <a16:creationId xmlns:a16="http://schemas.microsoft.com/office/drawing/2014/main" id="{D43E1CFE-42A6-47A7-8959-5CC580FA2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4595" y="5242094"/>
              <a:ext cx="35383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13,780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15" name="Rectangle 8">
              <a:extLst>
                <a:ext uri="{FF2B5EF4-FFF2-40B4-BE49-F238E27FC236}">
                  <a16:creationId xmlns:a16="http://schemas.microsoft.com/office/drawing/2014/main" id="{498741DE-E5B6-4445-BA9F-BA1DFF9AA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734" y="5242094"/>
              <a:ext cx="35383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13,449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16" name="Rectangle 9">
              <a:extLst>
                <a:ext uri="{FF2B5EF4-FFF2-40B4-BE49-F238E27FC236}">
                  <a16:creationId xmlns:a16="http://schemas.microsoft.com/office/drawing/2014/main" id="{6DE8BF04-0DEA-4AB4-A2BF-E54ABFFB5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096" y="5242094"/>
              <a:ext cx="35383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13,142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17" name="Rectangle 10">
              <a:extLst>
                <a:ext uri="{FF2B5EF4-FFF2-40B4-BE49-F238E27FC236}">
                  <a16:creationId xmlns:a16="http://schemas.microsoft.com/office/drawing/2014/main" id="{0691D87D-60F7-4975-9C8B-8EFB32444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434" y="5242094"/>
              <a:ext cx="35383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12,288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18" name="Rectangle 11">
              <a:extLst>
                <a:ext uri="{FF2B5EF4-FFF2-40B4-BE49-F238E27FC236}">
                  <a16:creationId xmlns:a16="http://schemas.microsoft.com/office/drawing/2014/main" id="{FC1B34E9-E7C5-4F05-A1E3-955A83D7F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784" y="5242094"/>
              <a:ext cx="29495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7,944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19" name="Rectangle 12">
              <a:extLst>
                <a:ext uri="{FF2B5EF4-FFF2-40B4-BE49-F238E27FC236}">
                  <a16:creationId xmlns:a16="http://schemas.microsoft.com/office/drawing/2014/main" id="{76716CCE-960C-4166-BEC4-1036A6572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121" y="5242094"/>
              <a:ext cx="28949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3,893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20" name="Rectangle 13">
              <a:extLst>
                <a:ext uri="{FF2B5EF4-FFF2-40B4-BE49-F238E27FC236}">
                  <a16:creationId xmlns:a16="http://schemas.microsoft.com/office/drawing/2014/main" id="{947D7988-7E86-4C40-8DFF-F0536BBCE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8471" y="5242094"/>
              <a:ext cx="19299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731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21" name="Rectangle 15">
              <a:extLst>
                <a:ext uri="{FF2B5EF4-FFF2-40B4-BE49-F238E27FC236}">
                  <a16:creationId xmlns:a16="http://schemas.microsoft.com/office/drawing/2014/main" id="{30E1C803-7A13-4E09-A93B-9DDC9CB5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4595" y="5375026"/>
              <a:ext cx="35907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13,784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22" name="Rectangle 16">
              <a:extLst>
                <a:ext uri="{FF2B5EF4-FFF2-40B4-BE49-F238E27FC236}">
                  <a16:creationId xmlns:a16="http://schemas.microsoft.com/office/drawing/2014/main" id="{DB70C39D-4A95-41C9-865D-8206D18BA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734" y="5375026"/>
              <a:ext cx="35383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13,501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23" name="Rectangle 17">
              <a:extLst>
                <a:ext uri="{FF2B5EF4-FFF2-40B4-BE49-F238E27FC236}">
                  <a16:creationId xmlns:a16="http://schemas.microsoft.com/office/drawing/2014/main" id="{A5ED5C3B-256A-41C2-A0EA-197862588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096" y="5375026"/>
              <a:ext cx="35383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13,241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24" name="Rectangle 18">
              <a:extLst>
                <a:ext uri="{FF2B5EF4-FFF2-40B4-BE49-F238E27FC236}">
                  <a16:creationId xmlns:a16="http://schemas.microsoft.com/office/drawing/2014/main" id="{07D720FB-92E8-4716-8916-7C7734646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434" y="5375026"/>
              <a:ext cx="35383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12,456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25" name="Rectangle 19">
              <a:extLst>
                <a:ext uri="{FF2B5EF4-FFF2-40B4-BE49-F238E27FC236}">
                  <a16:creationId xmlns:a16="http://schemas.microsoft.com/office/drawing/2014/main" id="{8796E4A1-2E7E-4F88-BD3B-946A50F27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4784" y="5375026"/>
              <a:ext cx="29495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8,094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26" name="Rectangle 20">
              <a:extLst>
                <a:ext uri="{FF2B5EF4-FFF2-40B4-BE49-F238E27FC236}">
                  <a16:creationId xmlns:a16="http://schemas.microsoft.com/office/drawing/2014/main" id="{583FF7BC-82BC-4BE1-A44C-52E640383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121" y="5375026"/>
              <a:ext cx="28949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3,935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27" name="Rectangle 21">
              <a:extLst>
                <a:ext uri="{FF2B5EF4-FFF2-40B4-BE49-F238E27FC236}">
                  <a16:creationId xmlns:a16="http://schemas.microsoft.com/office/drawing/2014/main" id="{89349749-0618-48D8-8437-8404A71F1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8471" y="5375026"/>
              <a:ext cx="19299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en-US" altLang="en-US" sz="1100" dirty="0">
                  <a:solidFill>
                    <a:srgbClr val="000000"/>
                  </a:solidFill>
                  <a:latin typeface="Arial Narrow"/>
                  <a:cs typeface="Arial Narrow"/>
                </a:rPr>
                <a:t>724</a:t>
              </a:r>
              <a:endParaRPr lang="en-US" alt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37B74493-2DB4-4DA9-AF04-9D10DC7EC69A}"/>
              </a:ext>
            </a:extLst>
          </p:cNvPr>
          <p:cNvGrpSpPr/>
          <p:nvPr/>
        </p:nvGrpSpPr>
        <p:grpSpPr>
          <a:xfrm>
            <a:off x="4040498" y="3901402"/>
            <a:ext cx="91440" cy="177800"/>
            <a:chOff x="3890963" y="3681330"/>
            <a:chExt cx="34925" cy="177800"/>
          </a:xfrm>
        </p:grpSpPr>
        <p:sp>
          <p:nvSpPr>
            <p:cNvPr id="429" name="Freeform 86">
              <a:extLst>
                <a:ext uri="{FF2B5EF4-FFF2-40B4-BE49-F238E27FC236}">
                  <a16:creationId xmlns:a16="http://schemas.microsoft.com/office/drawing/2014/main" id="{DEC13373-68A5-462C-8F0C-6937A34C2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426" y="3681330"/>
              <a:ext cx="0" cy="177800"/>
            </a:xfrm>
            <a:custGeom>
              <a:avLst/>
              <a:gdLst>
                <a:gd name="T0" fmla="*/ 112 h 112"/>
                <a:gd name="T1" fmla="*/ 58 h 112"/>
                <a:gd name="T2" fmla="*/ 0 h 1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2">
                  <a:moveTo>
                    <a:pt x="0" y="112"/>
                  </a:moveTo>
                  <a:lnTo>
                    <a:pt x="0" y="58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30" name="Line 87">
              <a:extLst>
                <a:ext uri="{FF2B5EF4-FFF2-40B4-BE49-F238E27FC236}">
                  <a16:creationId xmlns:a16="http://schemas.microsoft.com/office/drawing/2014/main" id="{DC6691A0-B08F-4E32-AD42-7E7D96630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963" y="3859130"/>
              <a:ext cx="34925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31" name="Line 88">
              <a:extLst>
                <a:ext uri="{FF2B5EF4-FFF2-40B4-BE49-F238E27FC236}">
                  <a16:creationId xmlns:a16="http://schemas.microsoft.com/office/drawing/2014/main" id="{8B01CC2E-7BA4-4129-8F55-86573B6EC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963" y="3681330"/>
              <a:ext cx="34925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9F582E25-7907-454D-9DD2-C7C83548203C}"/>
              </a:ext>
            </a:extLst>
          </p:cNvPr>
          <p:cNvGrpSpPr/>
          <p:nvPr/>
        </p:nvGrpSpPr>
        <p:grpSpPr>
          <a:xfrm>
            <a:off x="5575611" y="3123527"/>
            <a:ext cx="91440" cy="246063"/>
            <a:chOff x="5426076" y="2903455"/>
            <a:chExt cx="34925" cy="246063"/>
          </a:xfrm>
        </p:grpSpPr>
        <p:sp>
          <p:nvSpPr>
            <p:cNvPr id="433" name="Freeform 122">
              <a:extLst>
                <a:ext uri="{FF2B5EF4-FFF2-40B4-BE49-F238E27FC236}">
                  <a16:creationId xmlns:a16="http://schemas.microsoft.com/office/drawing/2014/main" id="{F8CEDC09-9A2D-43FB-AF19-91B67B1D4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538" y="2903455"/>
              <a:ext cx="0" cy="246063"/>
            </a:xfrm>
            <a:custGeom>
              <a:avLst/>
              <a:gdLst>
                <a:gd name="T0" fmla="*/ 155 h 155"/>
                <a:gd name="T1" fmla="*/ 81 h 155"/>
                <a:gd name="T2" fmla="*/ 0 h 1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5">
                  <a:moveTo>
                    <a:pt x="0" y="155"/>
                  </a:moveTo>
                  <a:lnTo>
                    <a:pt x="0" y="81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34" name="Line 123">
              <a:extLst>
                <a:ext uri="{FF2B5EF4-FFF2-40B4-BE49-F238E27FC236}">
                  <a16:creationId xmlns:a16="http://schemas.microsoft.com/office/drawing/2014/main" id="{3F6E1511-6174-4882-8DB5-6EC686193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6076" y="3149517"/>
              <a:ext cx="34925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35" name="Line 124">
              <a:extLst>
                <a:ext uri="{FF2B5EF4-FFF2-40B4-BE49-F238E27FC236}">
                  <a16:creationId xmlns:a16="http://schemas.microsoft.com/office/drawing/2014/main" id="{CEEE084F-F8B4-4D37-BCB2-E61361A19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6076" y="2903455"/>
              <a:ext cx="34925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A4DC0BCA-27AE-4CFC-82A7-405D990622BA}"/>
              </a:ext>
            </a:extLst>
          </p:cNvPr>
          <p:cNvGrpSpPr/>
          <p:nvPr/>
        </p:nvGrpSpPr>
        <p:grpSpPr>
          <a:xfrm>
            <a:off x="5575611" y="2685377"/>
            <a:ext cx="91440" cy="276225"/>
            <a:chOff x="5426076" y="2465305"/>
            <a:chExt cx="34925" cy="276225"/>
          </a:xfrm>
        </p:grpSpPr>
        <p:sp>
          <p:nvSpPr>
            <p:cNvPr id="437" name="Freeform 140">
              <a:extLst>
                <a:ext uri="{FF2B5EF4-FFF2-40B4-BE49-F238E27FC236}">
                  <a16:creationId xmlns:a16="http://schemas.microsoft.com/office/drawing/2014/main" id="{FF9894E7-C6CF-4FE7-B56C-953225D74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538" y="2465305"/>
              <a:ext cx="0" cy="276225"/>
            </a:xfrm>
            <a:custGeom>
              <a:avLst/>
              <a:gdLst>
                <a:gd name="T0" fmla="*/ 174 h 174"/>
                <a:gd name="T1" fmla="*/ 89 h 174"/>
                <a:gd name="T2" fmla="*/ 0 h 1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4">
                  <a:moveTo>
                    <a:pt x="0" y="174"/>
                  </a:moveTo>
                  <a:lnTo>
                    <a:pt x="0" y="89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38" name="Line 141">
              <a:extLst>
                <a:ext uri="{FF2B5EF4-FFF2-40B4-BE49-F238E27FC236}">
                  <a16:creationId xmlns:a16="http://schemas.microsoft.com/office/drawing/2014/main" id="{5748C704-BDF4-4D2C-8DE0-E61D82219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6076" y="2741530"/>
              <a:ext cx="34925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39" name="Line 142">
              <a:extLst>
                <a:ext uri="{FF2B5EF4-FFF2-40B4-BE49-F238E27FC236}">
                  <a16:creationId xmlns:a16="http://schemas.microsoft.com/office/drawing/2014/main" id="{C6D5FBA4-3DE1-454F-BE57-E13F90E3B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6076" y="2465305"/>
              <a:ext cx="34925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34AF8FE8-1A3C-49B8-8B9F-51C834ABCC0D}"/>
              </a:ext>
            </a:extLst>
          </p:cNvPr>
          <p:cNvGrpSpPr/>
          <p:nvPr/>
        </p:nvGrpSpPr>
        <p:grpSpPr>
          <a:xfrm>
            <a:off x="7104373" y="2248814"/>
            <a:ext cx="91440" cy="460375"/>
            <a:chOff x="6954838" y="2028742"/>
            <a:chExt cx="34925" cy="460375"/>
          </a:xfrm>
        </p:grpSpPr>
        <p:sp>
          <p:nvSpPr>
            <p:cNvPr id="441" name="Freeform 158">
              <a:extLst>
                <a:ext uri="{FF2B5EF4-FFF2-40B4-BE49-F238E27FC236}">
                  <a16:creationId xmlns:a16="http://schemas.microsoft.com/office/drawing/2014/main" id="{DADAC9AE-D202-48F6-8247-3298D6A8D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1" y="2028742"/>
              <a:ext cx="0" cy="460375"/>
            </a:xfrm>
            <a:custGeom>
              <a:avLst/>
              <a:gdLst>
                <a:gd name="T0" fmla="*/ 290 h 290"/>
                <a:gd name="T1" fmla="*/ 151 h 290"/>
                <a:gd name="T2" fmla="*/ 0 h 2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90">
                  <a:moveTo>
                    <a:pt x="0" y="290"/>
                  </a:moveTo>
                  <a:lnTo>
                    <a:pt x="0" y="151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42" name="Line 159">
              <a:extLst>
                <a:ext uri="{FF2B5EF4-FFF2-40B4-BE49-F238E27FC236}">
                  <a16:creationId xmlns:a16="http://schemas.microsoft.com/office/drawing/2014/main" id="{0135619D-2F70-4400-912C-709B8FC63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8" y="2489117"/>
              <a:ext cx="34925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43" name="Line 160">
              <a:extLst>
                <a:ext uri="{FF2B5EF4-FFF2-40B4-BE49-F238E27FC236}">
                  <a16:creationId xmlns:a16="http://schemas.microsoft.com/office/drawing/2014/main" id="{D9487C43-69D9-4BC9-9EF2-C883C3A55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8" y="2028742"/>
              <a:ext cx="34925" cy="0"/>
            </a:xfrm>
            <a:prstGeom prst="line">
              <a:avLst/>
            </a:prstGeom>
            <a:noFill/>
            <a:ln w="12700" cap="flat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16DB5319-756C-41D0-A742-A39DF503EC7C}"/>
              </a:ext>
            </a:extLst>
          </p:cNvPr>
          <p:cNvGrpSpPr/>
          <p:nvPr/>
        </p:nvGrpSpPr>
        <p:grpSpPr>
          <a:xfrm>
            <a:off x="7104373" y="1604289"/>
            <a:ext cx="91440" cy="485775"/>
            <a:chOff x="6954838" y="1384217"/>
            <a:chExt cx="34925" cy="485775"/>
          </a:xfrm>
        </p:grpSpPr>
        <p:sp>
          <p:nvSpPr>
            <p:cNvPr id="445" name="Freeform 176">
              <a:extLst>
                <a:ext uri="{FF2B5EF4-FFF2-40B4-BE49-F238E27FC236}">
                  <a16:creationId xmlns:a16="http://schemas.microsoft.com/office/drawing/2014/main" id="{9F8DB5BD-848B-4EED-8EB9-539F86E28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1" y="1384217"/>
              <a:ext cx="0" cy="485775"/>
            </a:xfrm>
            <a:custGeom>
              <a:avLst/>
              <a:gdLst>
                <a:gd name="T0" fmla="*/ 306 h 306"/>
                <a:gd name="T1" fmla="*/ 159 h 306"/>
                <a:gd name="T2" fmla="*/ 0 h 3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06">
                  <a:moveTo>
                    <a:pt x="0" y="306"/>
                  </a:moveTo>
                  <a:lnTo>
                    <a:pt x="0" y="159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46" name="Line 177">
              <a:extLst>
                <a:ext uri="{FF2B5EF4-FFF2-40B4-BE49-F238E27FC236}">
                  <a16:creationId xmlns:a16="http://schemas.microsoft.com/office/drawing/2014/main" id="{2EDF429F-4B31-4D0F-AE04-811380CA05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8" y="1869992"/>
              <a:ext cx="34925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47" name="Line 178">
              <a:extLst>
                <a:ext uri="{FF2B5EF4-FFF2-40B4-BE49-F238E27FC236}">
                  <a16:creationId xmlns:a16="http://schemas.microsoft.com/office/drawing/2014/main" id="{2640A3B1-334E-406D-9E5B-9176C5F0E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8" y="1384217"/>
              <a:ext cx="34925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1C224D50-205F-4BDD-B97B-5D4DF50BD13F}"/>
              </a:ext>
            </a:extLst>
          </p:cNvPr>
          <p:cNvGrpSpPr/>
          <p:nvPr/>
        </p:nvGrpSpPr>
        <p:grpSpPr>
          <a:xfrm>
            <a:off x="2553971" y="1851939"/>
            <a:ext cx="4591050" cy="3108325"/>
            <a:chOff x="2381251" y="1631867"/>
            <a:chExt cx="4591050" cy="3108325"/>
          </a:xfrm>
        </p:grpSpPr>
        <p:sp>
          <p:nvSpPr>
            <p:cNvPr id="449" name="Freeform 179">
              <a:extLst>
                <a:ext uri="{FF2B5EF4-FFF2-40B4-BE49-F238E27FC236}">
                  <a16:creationId xmlns:a16="http://schemas.microsoft.com/office/drawing/2014/main" id="{97A4705C-59DD-4822-B1AD-CD3F0FFB2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251" y="4006767"/>
              <a:ext cx="960438" cy="733425"/>
            </a:xfrm>
            <a:custGeom>
              <a:avLst/>
              <a:gdLst>
                <a:gd name="T0" fmla="*/ 6 w 605"/>
                <a:gd name="T1" fmla="*/ 455 h 462"/>
                <a:gd name="T2" fmla="*/ 17 w 605"/>
                <a:gd name="T3" fmla="*/ 451 h 462"/>
                <a:gd name="T4" fmla="*/ 28 w 605"/>
                <a:gd name="T5" fmla="*/ 444 h 462"/>
                <a:gd name="T6" fmla="*/ 39 w 605"/>
                <a:gd name="T7" fmla="*/ 429 h 462"/>
                <a:gd name="T8" fmla="*/ 53 w 605"/>
                <a:gd name="T9" fmla="*/ 425 h 462"/>
                <a:gd name="T10" fmla="*/ 68 w 605"/>
                <a:gd name="T11" fmla="*/ 418 h 462"/>
                <a:gd name="T12" fmla="*/ 79 w 605"/>
                <a:gd name="T13" fmla="*/ 398 h 462"/>
                <a:gd name="T14" fmla="*/ 90 w 605"/>
                <a:gd name="T15" fmla="*/ 394 h 462"/>
                <a:gd name="T16" fmla="*/ 100 w 605"/>
                <a:gd name="T17" fmla="*/ 387 h 462"/>
                <a:gd name="T18" fmla="*/ 111 w 605"/>
                <a:gd name="T19" fmla="*/ 383 h 462"/>
                <a:gd name="T20" fmla="*/ 122 w 605"/>
                <a:gd name="T21" fmla="*/ 368 h 462"/>
                <a:gd name="T22" fmla="*/ 133 w 605"/>
                <a:gd name="T23" fmla="*/ 357 h 462"/>
                <a:gd name="T24" fmla="*/ 144 w 605"/>
                <a:gd name="T25" fmla="*/ 350 h 462"/>
                <a:gd name="T26" fmla="*/ 159 w 605"/>
                <a:gd name="T27" fmla="*/ 346 h 462"/>
                <a:gd name="T28" fmla="*/ 168 w 605"/>
                <a:gd name="T29" fmla="*/ 335 h 462"/>
                <a:gd name="T30" fmla="*/ 177 w 605"/>
                <a:gd name="T31" fmla="*/ 324 h 462"/>
                <a:gd name="T32" fmla="*/ 190 w 605"/>
                <a:gd name="T33" fmla="*/ 316 h 462"/>
                <a:gd name="T34" fmla="*/ 206 w 605"/>
                <a:gd name="T35" fmla="*/ 305 h 462"/>
                <a:gd name="T36" fmla="*/ 216 w 605"/>
                <a:gd name="T37" fmla="*/ 298 h 462"/>
                <a:gd name="T38" fmla="*/ 230 w 605"/>
                <a:gd name="T39" fmla="*/ 287 h 462"/>
                <a:gd name="T40" fmla="*/ 241 w 605"/>
                <a:gd name="T41" fmla="*/ 276 h 462"/>
                <a:gd name="T42" fmla="*/ 255 w 605"/>
                <a:gd name="T43" fmla="*/ 265 h 462"/>
                <a:gd name="T44" fmla="*/ 266 w 605"/>
                <a:gd name="T45" fmla="*/ 253 h 462"/>
                <a:gd name="T46" fmla="*/ 277 w 605"/>
                <a:gd name="T47" fmla="*/ 246 h 462"/>
                <a:gd name="T48" fmla="*/ 288 w 605"/>
                <a:gd name="T49" fmla="*/ 235 h 462"/>
                <a:gd name="T50" fmla="*/ 303 w 605"/>
                <a:gd name="T51" fmla="*/ 227 h 462"/>
                <a:gd name="T52" fmla="*/ 317 w 605"/>
                <a:gd name="T53" fmla="*/ 224 h 462"/>
                <a:gd name="T54" fmla="*/ 328 w 605"/>
                <a:gd name="T55" fmla="*/ 216 h 462"/>
                <a:gd name="T56" fmla="*/ 339 w 605"/>
                <a:gd name="T57" fmla="*/ 209 h 462"/>
                <a:gd name="T58" fmla="*/ 352 w 605"/>
                <a:gd name="T59" fmla="*/ 202 h 462"/>
                <a:gd name="T60" fmla="*/ 368 w 605"/>
                <a:gd name="T61" fmla="*/ 194 h 462"/>
                <a:gd name="T62" fmla="*/ 374 w 605"/>
                <a:gd name="T63" fmla="*/ 179 h 462"/>
                <a:gd name="T64" fmla="*/ 385 w 605"/>
                <a:gd name="T65" fmla="*/ 168 h 462"/>
                <a:gd name="T66" fmla="*/ 396 w 605"/>
                <a:gd name="T67" fmla="*/ 157 h 462"/>
                <a:gd name="T68" fmla="*/ 410 w 605"/>
                <a:gd name="T69" fmla="*/ 142 h 462"/>
                <a:gd name="T70" fmla="*/ 421 w 605"/>
                <a:gd name="T71" fmla="*/ 137 h 462"/>
                <a:gd name="T72" fmla="*/ 436 w 605"/>
                <a:gd name="T73" fmla="*/ 135 h 462"/>
                <a:gd name="T74" fmla="*/ 447 w 605"/>
                <a:gd name="T75" fmla="*/ 126 h 462"/>
                <a:gd name="T76" fmla="*/ 457 w 605"/>
                <a:gd name="T77" fmla="*/ 116 h 462"/>
                <a:gd name="T78" fmla="*/ 468 w 605"/>
                <a:gd name="T79" fmla="*/ 105 h 462"/>
                <a:gd name="T80" fmla="*/ 479 w 605"/>
                <a:gd name="T81" fmla="*/ 98 h 462"/>
                <a:gd name="T82" fmla="*/ 494 w 605"/>
                <a:gd name="T83" fmla="*/ 87 h 462"/>
                <a:gd name="T84" fmla="*/ 508 w 605"/>
                <a:gd name="T85" fmla="*/ 83 h 462"/>
                <a:gd name="T86" fmla="*/ 523 w 605"/>
                <a:gd name="T87" fmla="*/ 72 h 462"/>
                <a:gd name="T88" fmla="*/ 534 w 605"/>
                <a:gd name="T89" fmla="*/ 61 h 462"/>
                <a:gd name="T90" fmla="*/ 547 w 605"/>
                <a:gd name="T91" fmla="*/ 56 h 462"/>
                <a:gd name="T92" fmla="*/ 558 w 605"/>
                <a:gd name="T93" fmla="*/ 41 h 462"/>
                <a:gd name="T94" fmla="*/ 572 w 605"/>
                <a:gd name="T95" fmla="*/ 26 h 462"/>
                <a:gd name="T96" fmla="*/ 587 w 605"/>
                <a:gd name="T97" fmla="*/ 15 h 462"/>
                <a:gd name="T98" fmla="*/ 601 w 605"/>
                <a:gd name="T99" fmla="*/ 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5" h="462">
                  <a:moveTo>
                    <a:pt x="0" y="462"/>
                  </a:moveTo>
                  <a:lnTo>
                    <a:pt x="0" y="458"/>
                  </a:lnTo>
                  <a:lnTo>
                    <a:pt x="4" y="458"/>
                  </a:lnTo>
                  <a:lnTo>
                    <a:pt x="6" y="455"/>
                  </a:lnTo>
                  <a:lnTo>
                    <a:pt x="10" y="455"/>
                  </a:lnTo>
                  <a:lnTo>
                    <a:pt x="10" y="451"/>
                  </a:lnTo>
                  <a:lnTo>
                    <a:pt x="13" y="451"/>
                  </a:lnTo>
                  <a:lnTo>
                    <a:pt x="17" y="451"/>
                  </a:lnTo>
                  <a:lnTo>
                    <a:pt x="21" y="447"/>
                  </a:lnTo>
                  <a:lnTo>
                    <a:pt x="24" y="447"/>
                  </a:lnTo>
                  <a:lnTo>
                    <a:pt x="28" y="447"/>
                  </a:lnTo>
                  <a:lnTo>
                    <a:pt x="28" y="444"/>
                  </a:lnTo>
                  <a:lnTo>
                    <a:pt x="32" y="436"/>
                  </a:lnTo>
                  <a:lnTo>
                    <a:pt x="35" y="436"/>
                  </a:lnTo>
                  <a:lnTo>
                    <a:pt x="39" y="431"/>
                  </a:lnTo>
                  <a:lnTo>
                    <a:pt x="39" y="429"/>
                  </a:lnTo>
                  <a:lnTo>
                    <a:pt x="42" y="425"/>
                  </a:lnTo>
                  <a:lnTo>
                    <a:pt x="46" y="425"/>
                  </a:lnTo>
                  <a:lnTo>
                    <a:pt x="50" y="425"/>
                  </a:lnTo>
                  <a:lnTo>
                    <a:pt x="53" y="425"/>
                  </a:lnTo>
                  <a:lnTo>
                    <a:pt x="57" y="420"/>
                  </a:lnTo>
                  <a:lnTo>
                    <a:pt x="61" y="420"/>
                  </a:lnTo>
                  <a:lnTo>
                    <a:pt x="64" y="420"/>
                  </a:lnTo>
                  <a:lnTo>
                    <a:pt x="68" y="418"/>
                  </a:lnTo>
                  <a:lnTo>
                    <a:pt x="71" y="414"/>
                  </a:lnTo>
                  <a:lnTo>
                    <a:pt x="75" y="407"/>
                  </a:lnTo>
                  <a:lnTo>
                    <a:pt x="79" y="403"/>
                  </a:lnTo>
                  <a:lnTo>
                    <a:pt x="79" y="398"/>
                  </a:lnTo>
                  <a:lnTo>
                    <a:pt x="82" y="398"/>
                  </a:lnTo>
                  <a:lnTo>
                    <a:pt x="86" y="398"/>
                  </a:lnTo>
                  <a:lnTo>
                    <a:pt x="90" y="398"/>
                  </a:lnTo>
                  <a:lnTo>
                    <a:pt x="90" y="394"/>
                  </a:lnTo>
                  <a:lnTo>
                    <a:pt x="93" y="394"/>
                  </a:lnTo>
                  <a:lnTo>
                    <a:pt x="97" y="394"/>
                  </a:lnTo>
                  <a:lnTo>
                    <a:pt x="97" y="392"/>
                  </a:lnTo>
                  <a:lnTo>
                    <a:pt x="100" y="387"/>
                  </a:lnTo>
                  <a:lnTo>
                    <a:pt x="104" y="387"/>
                  </a:lnTo>
                  <a:lnTo>
                    <a:pt x="108" y="387"/>
                  </a:lnTo>
                  <a:lnTo>
                    <a:pt x="108" y="383"/>
                  </a:lnTo>
                  <a:lnTo>
                    <a:pt x="111" y="383"/>
                  </a:lnTo>
                  <a:lnTo>
                    <a:pt x="115" y="376"/>
                  </a:lnTo>
                  <a:lnTo>
                    <a:pt x="119" y="372"/>
                  </a:lnTo>
                  <a:lnTo>
                    <a:pt x="119" y="368"/>
                  </a:lnTo>
                  <a:lnTo>
                    <a:pt x="122" y="368"/>
                  </a:lnTo>
                  <a:lnTo>
                    <a:pt x="126" y="365"/>
                  </a:lnTo>
                  <a:lnTo>
                    <a:pt x="129" y="361"/>
                  </a:lnTo>
                  <a:lnTo>
                    <a:pt x="129" y="357"/>
                  </a:lnTo>
                  <a:lnTo>
                    <a:pt x="133" y="357"/>
                  </a:lnTo>
                  <a:lnTo>
                    <a:pt x="137" y="357"/>
                  </a:lnTo>
                  <a:lnTo>
                    <a:pt x="137" y="354"/>
                  </a:lnTo>
                  <a:lnTo>
                    <a:pt x="140" y="350"/>
                  </a:lnTo>
                  <a:lnTo>
                    <a:pt x="144" y="350"/>
                  </a:lnTo>
                  <a:lnTo>
                    <a:pt x="148" y="346"/>
                  </a:lnTo>
                  <a:lnTo>
                    <a:pt x="151" y="346"/>
                  </a:lnTo>
                  <a:lnTo>
                    <a:pt x="155" y="346"/>
                  </a:lnTo>
                  <a:lnTo>
                    <a:pt x="159" y="346"/>
                  </a:lnTo>
                  <a:lnTo>
                    <a:pt x="159" y="339"/>
                  </a:lnTo>
                  <a:lnTo>
                    <a:pt x="162" y="339"/>
                  </a:lnTo>
                  <a:lnTo>
                    <a:pt x="166" y="335"/>
                  </a:lnTo>
                  <a:lnTo>
                    <a:pt x="168" y="335"/>
                  </a:lnTo>
                  <a:lnTo>
                    <a:pt x="168" y="331"/>
                  </a:lnTo>
                  <a:lnTo>
                    <a:pt x="173" y="331"/>
                  </a:lnTo>
                  <a:lnTo>
                    <a:pt x="177" y="328"/>
                  </a:lnTo>
                  <a:lnTo>
                    <a:pt x="177" y="324"/>
                  </a:lnTo>
                  <a:lnTo>
                    <a:pt x="179" y="320"/>
                  </a:lnTo>
                  <a:lnTo>
                    <a:pt x="184" y="320"/>
                  </a:lnTo>
                  <a:lnTo>
                    <a:pt x="188" y="320"/>
                  </a:lnTo>
                  <a:lnTo>
                    <a:pt x="190" y="316"/>
                  </a:lnTo>
                  <a:lnTo>
                    <a:pt x="195" y="313"/>
                  </a:lnTo>
                  <a:lnTo>
                    <a:pt x="197" y="313"/>
                  </a:lnTo>
                  <a:lnTo>
                    <a:pt x="201" y="313"/>
                  </a:lnTo>
                  <a:lnTo>
                    <a:pt x="206" y="305"/>
                  </a:lnTo>
                  <a:lnTo>
                    <a:pt x="208" y="302"/>
                  </a:lnTo>
                  <a:lnTo>
                    <a:pt x="212" y="302"/>
                  </a:lnTo>
                  <a:lnTo>
                    <a:pt x="216" y="302"/>
                  </a:lnTo>
                  <a:lnTo>
                    <a:pt x="216" y="298"/>
                  </a:lnTo>
                  <a:lnTo>
                    <a:pt x="219" y="298"/>
                  </a:lnTo>
                  <a:lnTo>
                    <a:pt x="223" y="294"/>
                  </a:lnTo>
                  <a:lnTo>
                    <a:pt x="226" y="287"/>
                  </a:lnTo>
                  <a:lnTo>
                    <a:pt x="230" y="287"/>
                  </a:lnTo>
                  <a:lnTo>
                    <a:pt x="234" y="287"/>
                  </a:lnTo>
                  <a:lnTo>
                    <a:pt x="237" y="283"/>
                  </a:lnTo>
                  <a:lnTo>
                    <a:pt x="237" y="279"/>
                  </a:lnTo>
                  <a:lnTo>
                    <a:pt x="241" y="276"/>
                  </a:lnTo>
                  <a:lnTo>
                    <a:pt x="245" y="272"/>
                  </a:lnTo>
                  <a:lnTo>
                    <a:pt x="248" y="268"/>
                  </a:lnTo>
                  <a:lnTo>
                    <a:pt x="252" y="268"/>
                  </a:lnTo>
                  <a:lnTo>
                    <a:pt x="255" y="265"/>
                  </a:lnTo>
                  <a:lnTo>
                    <a:pt x="255" y="257"/>
                  </a:lnTo>
                  <a:lnTo>
                    <a:pt x="259" y="257"/>
                  </a:lnTo>
                  <a:lnTo>
                    <a:pt x="263" y="253"/>
                  </a:lnTo>
                  <a:lnTo>
                    <a:pt x="266" y="253"/>
                  </a:lnTo>
                  <a:lnTo>
                    <a:pt x="266" y="250"/>
                  </a:lnTo>
                  <a:lnTo>
                    <a:pt x="270" y="250"/>
                  </a:lnTo>
                  <a:lnTo>
                    <a:pt x="274" y="250"/>
                  </a:lnTo>
                  <a:lnTo>
                    <a:pt x="277" y="246"/>
                  </a:lnTo>
                  <a:lnTo>
                    <a:pt x="281" y="239"/>
                  </a:lnTo>
                  <a:lnTo>
                    <a:pt x="284" y="239"/>
                  </a:lnTo>
                  <a:lnTo>
                    <a:pt x="288" y="239"/>
                  </a:lnTo>
                  <a:lnTo>
                    <a:pt x="288" y="235"/>
                  </a:lnTo>
                  <a:lnTo>
                    <a:pt x="292" y="231"/>
                  </a:lnTo>
                  <a:lnTo>
                    <a:pt x="295" y="231"/>
                  </a:lnTo>
                  <a:lnTo>
                    <a:pt x="299" y="231"/>
                  </a:lnTo>
                  <a:lnTo>
                    <a:pt x="303" y="227"/>
                  </a:lnTo>
                  <a:lnTo>
                    <a:pt x="306" y="227"/>
                  </a:lnTo>
                  <a:lnTo>
                    <a:pt x="310" y="224"/>
                  </a:lnTo>
                  <a:lnTo>
                    <a:pt x="313" y="224"/>
                  </a:lnTo>
                  <a:lnTo>
                    <a:pt x="317" y="224"/>
                  </a:lnTo>
                  <a:lnTo>
                    <a:pt x="317" y="220"/>
                  </a:lnTo>
                  <a:lnTo>
                    <a:pt x="321" y="220"/>
                  </a:lnTo>
                  <a:lnTo>
                    <a:pt x="324" y="220"/>
                  </a:lnTo>
                  <a:lnTo>
                    <a:pt x="328" y="216"/>
                  </a:lnTo>
                  <a:lnTo>
                    <a:pt x="332" y="216"/>
                  </a:lnTo>
                  <a:lnTo>
                    <a:pt x="335" y="213"/>
                  </a:lnTo>
                  <a:lnTo>
                    <a:pt x="335" y="209"/>
                  </a:lnTo>
                  <a:lnTo>
                    <a:pt x="339" y="209"/>
                  </a:lnTo>
                  <a:lnTo>
                    <a:pt x="341" y="205"/>
                  </a:lnTo>
                  <a:lnTo>
                    <a:pt x="346" y="205"/>
                  </a:lnTo>
                  <a:lnTo>
                    <a:pt x="350" y="202"/>
                  </a:lnTo>
                  <a:lnTo>
                    <a:pt x="352" y="202"/>
                  </a:lnTo>
                  <a:lnTo>
                    <a:pt x="357" y="198"/>
                  </a:lnTo>
                  <a:lnTo>
                    <a:pt x="361" y="198"/>
                  </a:lnTo>
                  <a:lnTo>
                    <a:pt x="363" y="194"/>
                  </a:lnTo>
                  <a:lnTo>
                    <a:pt x="368" y="194"/>
                  </a:lnTo>
                  <a:lnTo>
                    <a:pt x="368" y="187"/>
                  </a:lnTo>
                  <a:lnTo>
                    <a:pt x="370" y="183"/>
                  </a:lnTo>
                  <a:lnTo>
                    <a:pt x="374" y="183"/>
                  </a:lnTo>
                  <a:lnTo>
                    <a:pt x="374" y="179"/>
                  </a:lnTo>
                  <a:lnTo>
                    <a:pt x="379" y="176"/>
                  </a:lnTo>
                  <a:lnTo>
                    <a:pt x="381" y="172"/>
                  </a:lnTo>
                  <a:lnTo>
                    <a:pt x="385" y="172"/>
                  </a:lnTo>
                  <a:lnTo>
                    <a:pt x="385" y="168"/>
                  </a:lnTo>
                  <a:lnTo>
                    <a:pt x="390" y="164"/>
                  </a:lnTo>
                  <a:lnTo>
                    <a:pt x="392" y="161"/>
                  </a:lnTo>
                  <a:lnTo>
                    <a:pt x="396" y="161"/>
                  </a:lnTo>
                  <a:lnTo>
                    <a:pt x="396" y="157"/>
                  </a:lnTo>
                  <a:lnTo>
                    <a:pt x="399" y="153"/>
                  </a:lnTo>
                  <a:lnTo>
                    <a:pt x="403" y="150"/>
                  </a:lnTo>
                  <a:lnTo>
                    <a:pt x="407" y="146"/>
                  </a:lnTo>
                  <a:lnTo>
                    <a:pt x="410" y="142"/>
                  </a:lnTo>
                  <a:lnTo>
                    <a:pt x="414" y="142"/>
                  </a:lnTo>
                  <a:lnTo>
                    <a:pt x="414" y="137"/>
                  </a:lnTo>
                  <a:lnTo>
                    <a:pt x="418" y="137"/>
                  </a:lnTo>
                  <a:lnTo>
                    <a:pt x="421" y="137"/>
                  </a:lnTo>
                  <a:lnTo>
                    <a:pt x="425" y="137"/>
                  </a:lnTo>
                  <a:lnTo>
                    <a:pt x="428" y="137"/>
                  </a:lnTo>
                  <a:lnTo>
                    <a:pt x="432" y="137"/>
                  </a:lnTo>
                  <a:lnTo>
                    <a:pt x="436" y="135"/>
                  </a:lnTo>
                  <a:lnTo>
                    <a:pt x="439" y="135"/>
                  </a:lnTo>
                  <a:lnTo>
                    <a:pt x="443" y="131"/>
                  </a:lnTo>
                  <a:lnTo>
                    <a:pt x="443" y="126"/>
                  </a:lnTo>
                  <a:lnTo>
                    <a:pt x="447" y="126"/>
                  </a:lnTo>
                  <a:lnTo>
                    <a:pt x="450" y="124"/>
                  </a:lnTo>
                  <a:lnTo>
                    <a:pt x="454" y="120"/>
                  </a:lnTo>
                  <a:lnTo>
                    <a:pt x="454" y="116"/>
                  </a:lnTo>
                  <a:lnTo>
                    <a:pt x="457" y="116"/>
                  </a:lnTo>
                  <a:lnTo>
                    <a:pt x="461" y="111"/>
                  </a:lnTo>
                  <a:lnTo>
                    <a:pt x="465" y="111"/>
                  </a:lnTo>
                  <a:lnTo>
                    <a:pt x="465" y="109"/>
                  </a:lnTo>
                  <a:lnTo>
                    <a:pt x="468" y="105"/>
                  </a:lnTo>
                  <a:lnTo>
                    <a:pt x="472" y="105"/>
                  </a:lnTo>
                  <a:lnTo>
                    <a:pt x="476" y="100"/>
                  </a:lnTo>
                  <a:lnTo>
                    <a:pt x="476" y="98"/>
                  </a:lnTo>
                  <a:lnTo>
                    <a:pt x="479" y="98"/>
                  </a:lnTo>
                  <a:lnTo>
                    <a:pt x="483" y="98"/>
                  </a:lnTo>
                  <a:lnTo>
                    <a:pt x="486" y="94"/>
                  </a:lnTo>
                  <a:lnTo>
                    <a:pt x="490" y="89"/>
                  </a:lnTo>
                  <a:lnTo>
                    <a:pt x="494" y="87"/>
                  </a:lnTo>
                  <a:lnTo>
                    <a:pt x="497" y="87"/>
                  </a:lnTo>
                  <a:lnTo>
                    <a:pt x="501" y="87"/>
                  </a:lnTo>
                  <a:lnTo>
                    <a:pt x="505" y="83"/>
                  </a:lnTo>
                  <a:lnTo>
                    <a:pt x="508" y="83"/>
                  </a:lnTo>
                  <a:lnTo>
                    <a:pt x="512" y="78"/>
                  </a:lnTo>
                  <a:lnTo>
                    <a:pt x="515" y="74"/>
                  </a:lnTo>
                  <a:lnTo>
                    <a:pt x="519" y="74"/>
                  </a:lnTo>
                  <a:lnTo>
                    <a:pt x="523" y="7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34" y="63"/>
                  </a:lnTo>
                  <a:lnTo>
                    <a:pt x="534" y="61"/>
                  </a:lnTo>
                  <a:lnTo>
                    <a:pt x="536" y="61"/>
                  </a:lnTo>
                  <a:lnTo>
                    <a:pt x="541" y="56"/>
                  </a:lnTo>
                  <a:lnTo>
                    <a:pt x="543" y="56"/>
                  </a:lnTo>
                  <a:lnTo>
                    <a:pt x="547" y="56"/>
                  </a:lnTo>
                  <a:lnTo>
                    <a:pt x="552" y="52"/>
                  </a:lnTo>
                  <a:lnTo>
                    <a:pt x="554" y="48"/>
                  </a:lnTo>
                  <a:lnTo>
                    <a:pt x="554" y="41"/>
                  </a:lnTo>
                  <a:lnTo>
                    <a:pt x="558" y="41"/>
                  </a:lnTo>
                  <a:lnTo>
                    <a:pt x="563" y="37"/>
                  </a:lnTo>
                  <a:lnTo>
                    <a:pt x="565" y="37"/>
                  </a:lnTo>
                  <a:lnTo>
                    <a:pt x="569" y="34"/>
                  </a:lnTo>
                  <a:lnTo>
                    <a:pt x="572" y="26"/>
                  </a:lnTo>
                  <a:lnTo>
                    <a:pt x="576" y="22"/>
                  </a:lnTo>
                  <a:lnTo>
                    <a:pt x="580" y="19"/>
                  </a:lnTo>
                  <a:lnTo>
                    <a:pt x="583" y="19"/>
                  </a:lnTo>
                  <a:lnTo>
                    <a:pt x="587" y="15"/>
                  </a:lnTo>
                  <a:lnTo>
                    <a:pt x="591" y="11"/>
                  </a:lnTo>
                  <a:lnTo>
                    <a:pt x="594" y="8"/>
                  </a:lnTo>
                  <a:lnTo>
                    <a:pt x="598" y="8"/>
                  </a:lnTo>
                  <a:lnTo>
                    <a:pt x="601" y="4"/>
                  </a:lnTo>
                  <a:lnTo>
                    <a:pt x="605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0" name="Freeform 180">
              <a:extLst>
                <a:ext uri="{FF2B5EF4-FFF2-40B4-BE49-F238E27FC236}">
                  <a16:creationId xmlns:a16="http://schemas.microsoft.com/office/drawing/2014/main" id="{4DC2AEF4-391A-41AB-A011-5D264531E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688" y="3316205"/>
              <a:ext cx="985838" cy="690563"/>
            </a:xfrm>
            <a:custGeom>
              <a:avLst/>
              <a:gdLst>
                <a:gd name="T0" fmla="*/ 7 w 621"/>
                <a:gd name="T1" fmla="*/ 424 h 435"/>
                <a:gd name="T2" fmla="*/ 18 w 621"/>
                <a:gd name="T3" fmla="*/ 420 h 435"/>
                <a:gd name="T4" fmla="*/ 29 w 621"/>
                <a:gd name="T5" fmla="*/ 417 h 435"/>
                <a:gd name="T6" fmla="*/ 40 w 621"/>
                <a:gd name="T7" fmla="*/ 406 h 435"/>
                <a:gd name="T8" fmla="*/ 54 w 621"/>
                <a:gd name="T9" fmla="*/ 394 h 435"/>
                <a:gd name="T10" fmla="*/ 69 w 621"/>
                <a:gd name="T11" fmla="*/ 387 h 435"/>
                <a:gd name="T12" fmla="*/ 80 w 621"/>
                <a:gd name="T13" fmla="*/ 372 h 435"/>
                <a:gd name="T14" fmla="*/ 94 w 621"/>
                <a:gd name="T15" fmla="*/ 357 h 435"/>
                <a:gd name="T16" fmla="*/ 105 w 621"/>
                <a:gd name="T17" fmla="*/ 346 h 435"/>
                <a:gd name="T18" fmla="*/ 115 w 621"/>
                <a:gd name="T19" fmla="*/ 339 h 435"/>
                <a:gd name="T20" fmla="*/ 131 w 621"/>
                <a:gd name="T21" fmla="*/ 331 h 435"/>
                <a:gd name="T22" fmla="*/ 144 w 621"/>
                <a:gd name="T23" fmla="*/ 324 h 435"/>
                <a:gd name="T24" fmla="*/ 159 w 621"/>
                <a:gd name="T25" fmla="*/ 313 h 435"/>
                <a:gd name="T26" fmla="*/ 173 w 621"/>
                <a:gd name="T27" fmla="*/ 302 h 435"/>
                <a:gd name="T28" fmla="*/ 184 w 621"/>
                <a:gd name="T29" fmla="*/ 298 h 435"/>
                <a:gd name="T30" fmla="*/ 195 w 621"/>
                <a:gd name="T31" fmla="*/ 287 h 435"/>
                <a:gd name="T32" fmla="*/ 206 w 621"/>
                <a:gd name="T33" fmla="*/ 272 h 435"/>
                <a:gd name="T34" fmla="*/ 217 w 621"/>
                <a:gd name="T35" fmla="*/ 268 h 435"/>
                <a:gd name="T36" fmla="*/ 228 w 621"/>
                <a:gd name="T37" fmla="*/ 257 h 435"/>
                <a:gd name="T38" fmla="*/ 242 w 621"/>
                <a:gd name="T39" fmla="*/ 246 h 435"/>
                <a:gd name="T40" fmla="*/ 253 w 621"/>
                <a:gd name="T41" fmla="*/ 235 h 435"/>
                <a:gd name="T42" fmla="*/ 264 w 621"/>
                <a:gd name="T43" fmla="*/ 224 h 435"/>
                <a:gd name="T44" fmla="*/ 278 w 621"/>
                <a:gd name="T45" fmla="*/ 213 h 435"/>
                <a:gd name="T46" fmla="*/ 293 w 621"/>
                <a:gd name="T47" fmla="*/ 204 h 435"/>
                <a:gd name="T48" fmla="*/ 304 w 621"/>
                <a:gd name="T49" fmla="*/ 202 h 435"/>
                <a:gd name="T50" fmla="*/ 315 w 621"/>
                <a:gd name="T51" fmla="*/ 193 h 435"/>
                <a:gd name="T52" fmla="*/ 328 w 621"/>
                <a:gd name="T53" fmla="*/ 189 h 435"/>
                <a:gd name="T54" fmla="*/ 339 w 621"/>
                <a:gd name="T55" fmla="*/ 187 h 435"/>
                <a:gd name="T56" fmla="*/ 350 w 621"/>
                <a:gd name="T57" fmla="*/ 178 h 435"/>
                <a:gd name="T58" fmla="*/ 361 w 621"/>
                <a:gd name="T59" fmla="*/ 171 h 435"/>
                <a:gd name="T60" fmla="*/ 375 w 621"/>
                <a:gd name="T61" fmla="*/ 167 h 435"/>
                <a:gd name="T62" fmla="*/ 386 w 621"/>
                <a:gd name="T63" fmla="*/ 156 h 435"/>
                <a:gd name="T64" fmla="*/ 397 w 621"/>
                <a:gd name="T65" fmla="*/ 145 h 435"/>
                <a:gd name="T66" fmla="*/ 411 w 621"/>
                <a:gd name="T67" fmla="*/ 141 h 435"/>
                <a:gd name="T68" fmla="*/ 426 w 621"/>
                <a:gd name="T69" fmla="*/ 130 h 435"/>
                <a:gd name="T70" fmla="*/ 437 w 621"/>
                <a:gd name="T71" fmla="*/ 123 h 435"/>
                <a:gd name="T72" fmla="*/ 451 w 621"/>
                <a:gd name="T73" fmla="*/ 112 h 435"/>
                <a:gd name="T74" fmla="*/ 462 w 621"/>
                <a:gd name="T75" fmla="*/ 108 h 435"/>
                <a:gd name="T76" fmla="*/ 477 w 621"/>
                <a:gd name="T77" fmla="*/ 100 h 435"/>
                <a:gd name="T78" fmla="*/ 490 w 621"/>
                <a:gd name="T79" fmla="*/ 93 h 435"/>
                <a:gd name="T80" fmla="*/ 501 w 621"/>
                <a:gd name="T81" fmla="*/ 78 h 435"/>
                <a:gd name="T82" fmla="*/ 512 w 621"/>
                <a:gd name="T83" fmla="*/ 71 h 435"/>
                <a:gd name="T84" fmla="*/ 526 w 621"/>
                <a:gd name="T85" fmla="*/ 63 h 435"/>
                <a:gd name="T86" fmla="*/ 537 w 621"/>
                <a:gd name="T87" fmla="*/ 56 h 435"/>
                <a:gd name="T88" fmla="*/ 552 w 621"/>
                <a:gd name="T89" fmla="*/ 41 h 435"/>
                <a:gd name="T90" fmla="*/ 563 w 621"/>
                <a:gd name="T91" fmla="*/ 30 h 435"/>
                <a:gd name="T92" fmla="*/ 577 w 621"/>
                <a:gd name="T93" fmla="*/ 19 h 435"/>
                <a:gd name="T94" fmla="*/ 592 w 621"/>
                <a:gd name="T95" fmla="*/ 11 h 435"/>
                <a:gd name="T96" fmla="*/ 603 w 621"/>
                <a:gd name="T97" fmla="*/ 4 h 435"/>
                <a:gd name="T98" fmla="*/ 617 w 621"/>
                <a:gd name="T9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1" h="435">
                  <a:moveTo>
                    <a:pt x="0" y="435"/>
                  </a:moveTo>
                  <a:lnTo>
                    <a:pt x="4" y="432"/>
                  </a:lnTo>
                  <a:lnTo>
                    <a:pt x="7" y="428"/>
                  </a:lnTo>
                  <a:lnTo>
                    <a:pt x="7" y="424"/>
                  </a:lnTo>
                  <a:lnTo>
                    <a:pt x="11" y="424"/>
                  </a:lnTo>
                  <a:lnTo>
                    <a:pt x="15" y="424"/>
                  </a:lnTo>
                  <a:lnTo>
                    <a:pt x="18" y="424"/>
                  </a:lnTo>
                  <a:lnTo>
                    <a:pt x="18" y="420"/>
                  </a:lnTo>
                  <a:lnTo>
                    <a:pt x="22" y="420"/>
                  </a:lnTo>
                  <a:lnTo>
                    <a:pt x="25" y="420"/>
                  </a:lnTo>
                  <a:lnTo>
                    <a:pt x="29" y="420"/>
                  </a:lnTo>
                  <a:lnTo>
                    <a:pt x="29" y="417"/>
                  </a:lnTo>
                  <a:lnTo>
                    <a:pt x="33" y="417"/>
                  </a:lnTo>
                  <a:lnTo>
                    <a:pt x="36" y="409"/>
                  </a:lnTo>
                  <a:lnTo>
                    <a:pt x="36" y="406"/>
                  </a:lnTo>
                  <a:lnTo>
                    <a:pt x="40" y="406"/>
                  </a:lnTo>
                  <a:lnTo>
                    <a:pt x="44" y="402"/>
                  </a:lnTo>
                  <a:lnTo>
                    <a:pt x="47" y="402"/>
                  </a:lnTo>
                  <a:lnTo>
                    <a:pt x="51" y="398"/>
                  </a:lnTo>
                  <a:lnTo>
                    <a:pt x="54" y="394"/>
                  </a:lnTo>
                  <a:lnTo>
                    <a:pt x="58" y="391"/>
                  </a:lnTo>
                  <a:lnTo>
                    <a:pt x="62" y="387"/>
                  </a:lnTo>
                  <a:lnTo>
                    <a:pt x="65" y="387"/>
                  </a:lnTo>
                  <a:lnTo>
                    <a:pt x="69" y="387"/>
                  </a:lnTo>
                  <a:lnTo>
                    <a:pt x="69" y="383"/>
                  </a:lnTo>
                  <a:lnTo>
                    <a:pt x="73" y="380"/>
                  </a:lnTo>
                  <a:lnTo>
                    <a:pt x="76" y="376"/>
                  </a:lnTo>
                  <a:lnTo>
                    <a:pt x="80" y="372"/>
                  </a:lnTo>
                  <a:lnTo>
                    <a:pt x="83" y="368"/>
                  </a:lnTo>
                  <a:lnTo>
                    <a:pt x="87" y="368"/>
                  </a:lnTo>
                  <a:lnTo>
                    <a:pt x="91" y="361"/>
                  </a:lnTo>
                  <a:lnTo>
                    <a:pt x="94" y="357"/>
                  </a:lnTo>
                  <a:lnTo>
                    <a:pt x="98" y="354"/>
                  </a:lnTo>
                  <a:lnTo>
                    <a:pt x="98" y="350"/>
                  </a:lnTo>
                  <a:lnTo>
                    <a:pt x="102" y="350"/>
                  </a:lnTo>
                  <a:lnTo>
                    <a:pt x="105" y="346"/>
                  </a:lnTo>
                  <a:lnTo>
                    <a:pt x="109" y="342"/>
                  </a:lnTo>
                  <a:lnTo>
                    <a:pt x="109" y="339"/>
                  </a:lnTo>
                  <a:lnTo>
                    <a:pt x="111" y="339"/>
                  </a:lnTo>
                  <a:lnTo>
                    <a:pt x="115" y="339"/>
                  </a:lnTo>
                  <a:lnTo>
                    <a:pt x="120" y="339"/>
                  </a:lnTo>
                  <a:lnTo>
                    <a:pt x="122" y="335"/>
                  </a:lnTo>
                  <a:lnTo>
                    <a:pt x="126" y="331"/>
                  </a:lnTo>
                  <a:lnTo>
                    <a:pt x="131" y="331"/>
                  </a:lnTo>
                  <a:lnTo>
                    <a:pt x="133" y="324"/>
                  </a:lnTo>
                  <a:lnTo>
                    <a:pt x="137" y="324"/>
                  </a:lnTo>
                  <a:lnTo>
                    <a:pt x="140" y="324"/>
                  </a:lnTo>
                  <a:lnTo>
                    <a:pt x="144" y="324"/>
                  </a:lnTo>
                  <a:lnTo>
                    <a:pt x="148" y="320"/>
                  </a:lnTo>
                  <a:lnTo>
                    <a:pt x="151" y="313"/>
                  </a:lnTo>
                  <a:lnTo>
                    <a:pt x="155" y="313"/>
                  </a:lnTo>
                  <a:lnTo>
                    <a:pt x="159" y="313"/>
                  </a:lnTo>
                  <a:lnTo>
                    <a:pt x="162" y="309"/>
                  </a:lnTo>
                  <a:lnTo>
                    <a:pt x="166" y="305"/>
                  </a:lnTo>
                  <a:lnTo>
                    <a:pt x="169" y="305"/>
                  </a:lnTo>
                  <a:lnTo>
                    <a:pt x="173" y="302"/>
                  </a:lnTo>
                  <a:lnTo>
                    <a:pt x="177" y="302"/>
                  </a:lnTo>
                  <a:lnTo>
                    <a:pt x="177" y="298"/>
                  </a:lnTo>
                  <a:lnTo>
                    <a:pt x="180" y="298"/>
                  </a:lnTo>
                  <a:lnTo>
                    <a:pt x="184" y="298"/>
                  </a:lnTo>
                  <a:lnTo>
                    <a:pt x="188" y="294"/>
                  </a:lnTo>
                  <a:lnTo>
                    <a:pt x="188" y="291"/>
                  </a:lnTo>
                  <a:lnTo>
                    <a:pt x="191" y="291"/>
                  </a:lnTo>
                  <a:lnTo>
                    <a:pt x="195" y="287"/>
                  </a:lnTo>
                  <a:lnTo>
                    <a:pt x="195" y="283"/>
                  </a:lnTo>
                  <a:lnTo>
                    <a:pt x="198" y="279"/>
                  </a:lnTo>
                  <a:lnTo>
                    <a:pt x="202" y="276"/>
                  </a:lnTo>
                  <a:lnTo>
                    <a:pt x="206" y="272"/>
                  </a:lnTo>
                  <a:lnTo>
                    <a:pt x="206" y="268"/>
                  </a:lnTo>
                  <a:lnTo>
                    <a:pt x="209" y="268"/>
                  </a:lnTo>
                  <a:lnTo>
                    <a:pt x="213" y="268"/>
                  </a:lnTo>
                  <a:lnTo>
                    <a:pt x="217" y="268"/>
                  </a:lnTo>
                  <a:lnTo>
                    <a:pt x="217" y="265"/>
                  </a:lnTo>
                  <a:lnTo>
                    <a:pt x="220" y="265"/>
                  </a:lnTo>
                  <a:lnTo>
                    <a:pt x="224" y="261"/>
                  </a:lnTo>
                  <a:lnTo>
                    <a:pt x="228" y="257"/>
                  </a:lnTo>
                  <a:lnTo>
                    <a:pt x="231" y="252"/>
                  </a:lnTo>
                  <a:lnTo>
                    <a:pt x="235" y="252"/>
                  </a:lnTo>
                  <a:lnTo>
                    <a:pt x="238" y="250"/>
                  </a:lnTo>
                  <a:lnTo>
                    <a:pt x="242" y="246"/>
                  </a:lnTo>
                  <a:lnTo>
                    <a:pt x="246" y="246"/>
                  </a:lnTo>
                  <a:lnTo>
                    <a:pt x="246" y="241"/>
                  </a:lnTo>
                  <a:lnTo>
                    <a:pt x="249" y="239"/>
                  </a:lnTo>
                  <a:lnTo>
                    <a:pt x="253" y="235"/>
                  </a:lnTo>
                  <a:lnTo>
                    <a:pt x="257" y="230"/>
                  </a:lnTo>
                  <a:lnTo>
                    <a:pt x="257" y="224"/>
                  </a:lnTo>
                  <a:lnTo>
                    <a:pt x="260" y="224"/>
                  </a:lnTo>
                  <a:lnTo>
                    <a:pt x="264" y="224"/>
                  </a:lnTo>
                  <a:lnTo>
                    <a:pt x="267" y="219"/>
                  </a:lnTo>
                  <a:lnTo>
                    <a:pt x="271" y="219"/>
                  </a:lnTo>
                  <a:lnTo>
                    <a:pt x="275" y="215"/>
                  </a:lnTo>
                  <a:lnTo>
                    <a:pt x="278" y="213"/>
                  </a:lnTo>
                  <a:lnTo>
                    <a:pt x="282" y="213"/>
                  </a:lnTo>
                  <a:lnTo>
                    <a:pt x="286" y="209"/>
                  </a:lnTo>
                  <a:lnTo>
                    <a:pt x="289" y="204"/>
                  </a:lnTo>
                  <a:lnTo>
                    <a:pt x="293" y="204"/>
                  </a:lnTo>
                  <a:lnTo>
                    <a:pt x="295" y="204"/>
                  </a:lnTo>
                  <a:lnTo>
                    <a:pt x="295" y="202"/>
                  </a:lnTo>
                  <a:lnTo>
                    <a:pt x="300" y="202"/>
                  </a:lnTo>
                  <a:lnTo>
                    <a:pt x="304" y="202"/>
                  </a:lnTo>
                  <a:lnTo>
                    <a:pt x="306" y="202"/>
                  </a:lnTo>
                  <a:lnTo>
                    <a:pt x="306" y="198"/>
                  </a:lnTo>
                  <a:lnTo>
                    <a:pt x="311" y="198"/>
                  </a:lnTo>
                  <a:lnTo>
                    <a:pt x="315" y="193"/>
                  </a:lnTo>
                  <a:lnTo>
                    <a:pt x="317" y="193"/>
                  </a:lnTo>
                  <a:lnTo>
                    <a:pt x="321" y="193"/>
                  </a:lnTo>
                  <a:lnTo>
                    <a:pt x="324" y="189"/>
                  </a:lnTo>
                  <a:lnTo>
                    <a:pt x="328" y="189"/>
                  </a:lnTo>
                  <a:lnTo>
                    <a:pt x="332" y="189"/>
                  </a:lnTo>
                  <a:lnTo>
                    <a:pt x="335" y="189"/>
                  </a:lnTo>
                  <a:lnTo>
                    <a:pt x="335" y="187"/>
                  </a:lnTo>
                  <a:lnTo>
                    <a:pt x="339" y="187"/>
                  </a:lnTo>
                  <a:lnTo>
                    <a:pt x="343" y="187"/>
                  </a:lnTo>
                  <a:lnTo>
                    <a:pt x="346" y="187"/>
                  </a:lnTo>
                  <a:lnTo>
                    <a:pt x="346" y="182"/>
                  </a:lnTo>
                  <a:lnTo>
                    <a:pt x="350" y="178"/>
                  </a:lnTo>
                  <a:lnTo>
                    <a:pt x="353" y="176"/>
                  </a:lnTo>
                  <a:lnTo>
                    <a:pt x="353" y="171"/>
                  </a:lnTo>
                  <a:lnTo>
                    <a:pt x="357" y="171"/>
                  </a:lnTo>
                  <a:lnTo>
                    <a:pt x="361" y="171"/>
                  </a:lnTo>
                  <a:lnTo>
                    <a:pt x="364" y="171"/>
                  </a:lnTo>
                  <a:lnTo>
                    <a:pt x="368" y="167"/>
                  </a:lnTo>
                  <a:lnTo>
                    <a:pt x="372" y="167"/>
                  </a:lnTo>
                  <a:lnTo>
                    <a:pt x="375" y="167"/>
                  </a:lnTo>
                  <a:lnTo>
                    <a:pt x="379" y="167"/>
                  </a:lnTo>
                  <a:lnTo>
                    <a:pt x="382" y="160"/>
                  </a:lnTo>
                  <a:lnTo>
                    <a:pt x="386" y="160"/>
                  </a:lnTo>
                  <a:lnTo>
                    <a:pt x="386" y="156"/>
                  </a:lnTo>
                  <a:lnTo>
                    <a:pt x="390" y="152"/>
                  </a:lnTo>
                  <a:lnTo>
                    <a:pt x="393" y="152"/>
                  </a:lnTo>
                  <a:lnTo>
                    <a:pt x="393" y="145"/>
                  </a:lnTo>
                  <a:lnTo>
                    <a:pt x="397" y="145"/>
                  </a:lnTo>
                  <a:lnTo>
                    <a:pt x="401" y="145"/>
                  </a:lnTo>
                  <a:lnTo>
                    <a:pt x="404" y="145"/>
                  </a:lnTo>
                  <a:lnTo>
                    <a:pt x="408" y="141"/>
                  </a:lnTo>
                  <a:lnTo>
                    <a:pt x="411" y="141"/>
                  </a:lnTo>
                  <a:lnTo>
                    <a:pt x="415" y="141"/>
                  </a:lnTo>
                  <a:lnTo>
                    <a:pt x="419" y="134"/>
                  </a:lnTo>
                  <a:lnTo>
                    <a:pt x="422" y="134"/>
                  </a:lnTo>
                  <a:lnTo>
                    <a:pt x="426" y="130"/>
                  </a:lnTo>
                  <a:lnTo>
                    <a:pt x="430" y="126"/>
                  </a:lnTo>
                  <a:lnTo>
                    <a:pt x="433" y="126"/>
                  </a:lnTo>
                  <a:lnTo>
                    <a:pt x="433" y="123"/>
                  </a:lnTo>
                  <a:lnTo>
                    <a:pt x="437" y="123"/>
                  </a:lnTo>
                  <a:lnTo>
                    <a:pt x="440" y="123"/>
                  </a:lnTo>
                  <a:lnTo>
                    <a:pt x="444" y="119"/>
                  </a:lnTo>
                  <a:lnTo>
                    <a:pt x="448" y="112"/>
                  </a:lnTo>
                  <a:lnTo>
                    <a:pt x="451" y="112"/>
                  </a:lnTo>
                  <a:lnTo>
                    <a:pt x="455" y="112"/>
                  </a:lnTo>
                  <a:lnTo>
                    <a:pt x="455" y="108"/>
                  </a:lnTo>
                  <a:lnTo>
                    <a:pt x="459" y="108"/>
                  </a:lnTo>
                  <a:lnTo>
                    <a:pt x="462" y="108"/>
                  </a:lnTo>
                  <a:lnTo>
                    <a:pt x="466" y="100"/>
                  </a:lnTo>
                  <a:lnTo>
                    <a:pt x="468" y="100"/>
                  </a:lnTo>
                  <a:lnTo>
                    <a:pt x="473" y="100"/>
                  </a:lnTo>
                  <a:lnTo>
                    <a:pt x="477" y="100"/>
                  </a:lnTo>
                  <a:lnTo>
                    <a:pt x="479" y="97"/>
                  </a:lnTo>
                  <a:lnTo>
                    <a:pt x="484" y="97"/>
                  </a:lnTo>
                  <a:lnTo>
                    <a:pt x="488" y="93"/>
                  </a:lnTo>
                  <a:lnTo>
                    <a:pt x="490" y="93"/>
                  </a:lnTo>
                  <a:lnTo>
                    <a:pt x="495" y="86"/>
                  </a:lnTo>
                  <a:lnTo>
                    <a:pt x="497" y="86"/>
                  </a:lnTo>
                  <a:lnTo>
                    <a:pt x="501" y="82"/>
                  </a:lnTo>
                  <a:lnTo>
                    <a:pt x="501" y="78"/>
                  </a:lnTo>
                  <a:lnTo>
                    <a:pt x="506" y="78"/>
                  </a:lnTo>
                  <a:lnTo>
                    <a:pt x="508" y="74"/>
                  </a:lnTo>
                  <a:lnTo>
                    <a:pt x="512" y="74"/>
                  </a:lnTo>
                  <a:lnTo>
                    <a:pt x="512" y="71"/>
                  </a:lnTo>
                  <a:lnTo>
                    <a:pt x="517" y="71"/>
                  </a:lnTo>
                  <a:lnTo>
                    <a:pt x="519" y="67"/>
                  </a:lnTo>
                  <a:lnTo>
                    <a:pt x="523" y="67"/>
                  </a:lnTo>
                  <a:lnTo>
                    <a:pt x="526" y="63"/>
                  </a:lnTo>
                  <a:lnTo>
                    <a:pt x="530" y="63"/>
                  </a:lnTo>
                  <a:lnTo>
                    <a:pt x="534" y="60"/>
                  </a:lnTo>
                  <a:lnTo>
                    <a:pt x="534" y="56"/>
                  </a:lnTo>
                  <a:lnTo>
                    <a:pt x="537" y="56"/>
                  </a:lnTo>
                  <a:lnTo>
                    <a:pt x="541" y="52"/>
                  </a:lnTo>
                  <a:lnTo>
                    <a:pt x="545" y="45"/>
                  </a:lnTo>
                  <a:lnTo>
                    <a:pt x="548" y="41"/>
                  </a:lnTo>
                  <a:lnTo>
                    <a:pt x="552" y="41"/>
                  </a:lnTo>
                  <a:lnTo>
                    <a:pt x="552" y="37"/>
                  </a:lnTo>
                  <a:lnTo>
                    <a:pt x="555" y="37"/>
                  </a:lnTo>
                  <a:lnTo>
                    <a:pt x="559" y="34"/>
                  </a:lnTo>
                  <a:lnTo>
                    <a:pt x="563" y="30"/>
                  </a:lnTo>
                  <a:lnTo>
                    <a:pt x="566" y="30"/>
                  </a:lnTo>
                  <a:lnTo>
                    <a:pt x="570" y="26"/>
                  </a:lnTo>
                  <a:lnTo>
                    <a:pt x="574" y="23"/>
                  </a:lnTo>
                  <a:lnTo>
                    <a:pt x="577" y="19"/>
                  </a:lnTo>
                  <a:lnTo>
                    <a:pt x="581" y="15"/>
                  </a:lnTo>
                  <a:lnTo>
                    <a:pt x="584" y="11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8"/>
                  </a:lnTo>
                  <a:lnTo>
                    <a:pt x="599" y="8"/>
                  </a:lnTo>
                  <a:lnTo>
                    <a:pt x="603" y="8"/>
                  </a:lnTo>
                  <a:lnTo>
                    <a:pt x="603" y="4"/>
                  </a:lnTo>
                  <a:lnTo>
                    <a:pt x="606" y="4"/>
                  </a:lnTo>
                  <a:lnTo>
                    <a:pt x="610" y="4"/>
                  </a:lnTo>
                  <a:lnTo>
                    <a:pt x="613" y="0"/>
                  </a:lnTo>
                  <a:lnTo>
                    <a:pt x="617" y="0"/>
                  </a:lnTo>
                  <a:lnTo>
                    <a:pt x="621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1" name="Freeform 181">
              <a:extLst>
                <a:ext uri="{FF2B5EF4-FFF2-40B4-BE49-F238E27FC236}">
                  <a16:creationId xmlns:a16="http://schemas.microsoft.com/office/drawing/2014/main" id="{0A819A7F-04C6-49B4-A442-76077C988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526" y="2697080"/>
              <a:ext cx="982663" cy="619125"/>
            </a:xfrm>
            <a:custGeom>
              <a:avLst/>
              <a:gdLst>
                <a:gd name="T0" fmla="*/ 7 w 619"/>
                <a:gd name="T1" fmla="*/ 383 h 390"/>
                <a:gd name="T2" fmla="*/ 18 w 619"/>
                <a:gd name="T3" fmla="*/ 372 h 390"/>
                <a:gd name="T4" fmla="*/ 31 w 619"/>
                <a:gd name="T5" fmla="*/ 368 h 390"/>
                <a:gd name="T6" fmla="*/ 42 w 619"/>
                <a:gd name="T7" fmla="*/ 353 h 390"/>
                <a:gd name="T8" fmla="*/ 58 w 619"/>
                <a:gd name="T9" fmla="*/ 346 h 390"/>
                <a:gd name="T10" fmla="*/ 71 w 619"/>
                <a:gd name="T11" fmla="*/ 338 h 390"/>
                <a:gd name="T12" fmla="*/ 82 w 619"/>
                <a:gd name="T13" fmla="*/ 331 h 390"/>
                <a:gd name="T14" fmla="*/ 97 w 619"/>
                <a:gd name="T15" fmla="*/ 327 h 390"/>
                <a:gd name="T16" fmla="*/ 111 w 619"/>
                <a:gd name="T17" fmla="*/ 327 h 390"/>
                <a:gd name="T18" fmla="*/ 126 w 619"/>
                <a:gd name="T19" fmla="*/ 320 h 390"/>
                <a:gd name="T20" fmla="*/ 140 w 619"/>
                <a:gd name="T21" fmla="*/ 316 h 390"/>
                <a:gd name="T22" fmla="*/ 155 w 619"/>
                <a:gd name="T23" fmla="*/ 305 h 390"/>
                <a:gd name="T24" fmla="*/ 169 w 619"/>
                <a:gd name="T25" fmla="*/ 298 h 390"/>
                <a:gd name="T26" fmla="*/ 184 w 619"/>
                <a:gd name="T27" fmla="*/ 289 h 390"/>
                <a:gd name="T28" fmla="*/ 198 w 619"/>
                <a:gd name="T29" fmla="*/ 285 h 390"/>
                <a:gd name="T30" fmla="*/ 209 w 619"/>
                <a:gd name="T31" fmla="*/ 272 h 390"/>
                <a:gd name="T32" fmla="*/ 222 w 619"/>
                <a:gd name="T33" fmla="*/ 259 h 390"/>
                <a:gd name="T34" fmla="*/ 237 w 619"/>
                <a:gd name="T35" fmla="*/ 248 h 390"/>
                <a:gd name="T36" fmla="*/ 251 w 619"/>
                <a:gd name="T37" fmla="*/ 248 h 390"/>
                <a:gd name="T38" fmla="*/ 262 w 619"/>
                <a:gd name="T39" fmla="*/ 246 h 390"/>
                <a:gd name="T40" fmla="*/ 273 w 619"/>
                <a:gd name="T41" fmla="*/ 233 h 390"/>
                <a:gd name="T42" fmla="*/ 288 w 619"/>
                <a:gd name="T43" fmla="*/ 219 h 390"/>
                <a:gd name="T44" fmla="*/ 299 w 619"/>
                <a:gd name="T45" fmla="*/ 215 h 390"/>
                <a:gd name="T46" fmla="*/ 313 w 619"/>
                <a:gd name="T47" fmla="*/ 211 h 390"/>
                <a:gd name="T48" fmla="*/ 324 w 619"/>
                <a:gd name="T49" fmla="*/ 204 h 390"/>
                <a:gd name="T50" fmla="*/ 339 w 619"/>
                <a:gd name="T51" fmla="*/ 193 h 390"/>
                <a:gd name="T52" fmla="*/ 353 w 619"/>
                <a:gd name="T53" fmla="*/ 182 h 390"/>
                <a:gd name="T54" fmla="*/ 364 w 619"/>
                <a:gd name="T55" fmla="*/ 170 h 390"/>
                <a:gd name="T56" fmla="*/ 375 w 619"/>
                <a:gd name="T57" fmla="*/ 159 h 390"/>
                <a:gd name="T58" fmla="*/ 386 w 619"/>
                <a:gd name="T59" fmla="*/ 156 h 390"/>
                <a:gd name="T60" fmla="*/ 397 w 619"/>
                <a:gd name="T61" fmla="*/ 144 h 390"/>
                <a:gd name="T62" fmla="*/ 406 w 619"/>
                <a:gd name="T63" fmla="*/ 137 h 390"/>
                <a:gd name="T64" fmla="*/ 417 w 619"/>
                <a:gd name="T65" fmla="*/ 126 h 390"/>
                <a:gd name="T66" fmla="*/ 428 w 619"/>
                <a:gd name="T67" fmla="*/ 118 h 390"/>
                <a:gd name="T68" fmla="*/ 439 w 619"/>
                <a:gd name="T69" fmla="*/ 111 h 390"/>
                <a:gd name="T70" fmla="*/ 450 w 619"/>
                <a:gd name="T71" fmla="*/ 104 h 390"/>
                <a:gd name="T72" fmla="*/ 464 w 619"/>
                <a:gd name="T73" fmla="*/ 96 h 390"/>
                <a:gd name="T74" fmla="*/ 475 w 619"/>
                <a:gd name="T75" fmla="*/ 89 h 390"/>
                <a:gd name="T76" fmla="*/ 486 w 619"/>
                <a:gd name="T77" fmla="*/ 85 h 390"/>
                <a:gd name="T78" fmla="*/ 497 w 619"/>
                <a:gd name="T79" fmla="*/ 70 h 390"/>
                <a:gd name="T80" fmla="*/ 512 w 619"/>
                <a:gd name="T81" fmla="*/ 67 h 390"/>
                <a:gd name="T82" fmla="*/ 522 w 619"/>
                <a:gd name="T83" fmla="*/ 59 h 390"/>
                <a:gd name="T84" fmla="*/ 533 w 619"/>
                <a:gd name="T85" fmla="*/ 55 h 390"/>
                <a:gd name="T86" fmla="*/ 544 w 619"/>
                <a:gd name="T87" fmla="*/ 37 h 390"/>
                <a:gd name="T88" fmla="*/ 555 w 619"/>
                <a:gd name="T89" fmla="*/ 26 h 390"/>
                <a:gd name="T90" fmla="*/ 566 w 619"/>
                <a:gd name="T91" fmla="*/ 22 h 390"/>
                <a:gd name="T92" fmla="*/ 579 w 619"/>
                <a:gd name="T93" fmla="*/ 22 h 390"/>
                <a:gd name="T94" fmla="*/ 595 w 619"/>
                <a:gd name="T95" fmla="*/ 18 h 390"/>
                <a:gd name="T96" fmla="*/ 606 w 619"/>
                <a:gd name="T97" fmla="*/ 7 h 390"/>
                <a:gd name="T98" fmla="*/ 616 w 619"/>
                <a:gd name="T99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9" h="390">
                  <a:moveTo>
                    <a:pt x="0" y="390"/>
                  </a:moveTo>
                  <a:lnTo>
                    <a:pt x="0" y="387"/>
                  </a:lnTo>
                  <a:lnTo>
                    <a:pt x="3" y="383"/>
                  </a:lnTo>
                  <a:lnTo>
                    <a:pt x="7" y="383"/>
                  </a:lnTo>
                  <a:lnTo>
                    <a:pt x="11" y="383"/>
                  </a:lnTo>
                  <a:lnTo>
                    <a:pt x="11" y="379"/>
                  </a:lnTo>
                  <a:lnTo>
                    <a:pt x="14" y="372"/>
                  </a:lnTo>
                  <a:lnTo>
                    <a:pt x="18" y="372"/>
                  </a:lnTo>
                  <a:lnTo>
                    <a:pt x="20" y="372"/>
                  </a:lnTo>
                  <a:lnTo>
                    <a:pt x="25" y="368"/>
                  </a:lnTo>
                  <a:lnTo>
                    <a:pt x="29" y="368"/>
                  </a:lnTo>
                  <a:lnTo>
                    <a:pt x="31" y="368"/>
                  </a:lnTo>
                  <a:lnTo>
                    <a:pt x="36" y="364"/>
                  </a:lnTo>
                  <a:lnTo>
                    <a:pt x="40" y="361"/>
                  </a:lnTo>
                  <a:lnTo>
                    <a:pt x="40" y="357"/>
                  </a:lnTo>
                  <a:lnTo>
                    <a:pt x="42" y="353"/>
                  </a:lnTo>
                  <a:lnTo>
                    <a:pt x="47" y="353"/>
                  </a:lnTo>
                  <a:lnTo>
                    <a:pt x="49" y="349"/>
                  </a:lnTo>
                  <a:lnTo>
                    <a:pt x="53" y="346"/>
                  </a:lnTo>
                  <a:lnTo>
                    <a:pt x="58" y="346"/>
                  </a:lnTo>
                  <a:lnTo>
                    <a:pt x="60" y="346"/>
                  </a:lnTo>
                  <a:lnTo>
                    <a:pt x="64" y="338"/>
                  </a:lnTo>
                  <a:lnTo>
                    <a:pt x="69" y="338"/>
                  </a:lnTo>
                  <a:lnTo>
                    <a:pt x="71" y="338"/>
                  </a:lnTo>
                  <a:lnTo>
                    <a:pt x="71" y="335"/>
                  </a:lnTo>
                  <a:lnTo>
                    <a:pt x="75" y="335"/>
                  </a:lnTo>
                  <a:lnTo>
                    <a:pt x="78" y="335"/>
                  </a:lnTo>
                  <a:lnTo>
                    <a:pt x="82" y="331"/>
                  </a:lnTo>
                  <a:lnTo>
                    <a:pt x="86" y="331"/>
                  </a:lnTo>
                  <a:lnTo>
                    <a:pt x="89" y="331"/>
                  </a:lnTo>
                  <a:lnTo>
                    <a:pt x="93" y="331"/>
                  </a:lnTo>
                  <a:lnTo>
                    <a:pt x="97" y="327"/>
                  </a:lnTo>
                  <a:lnTo>
                    <a:pt x="100" y="327"/>
                  </a:lnTo>
                  <a:lnTo>
                    <a:pt x="104" y="327"/>
                  </a:lnTo>
                  <a:lnTo>
                    <a:pt x="107" y="327"/>
                  </a:lnTo>
                  <a:lnTo>
                    <a:pt x="111" y="327"/>
                  </a:lnTo>
                  <a:lnTo>
                    <a:pt x="115" y="327"/>
                  </a:lnTo>
                  <a:lnTo>
                    <a:pt x="118" y="322"/>
                  </a:lnTo>
                  <a:lnTo>
                    <a:pt x="122" y="322"/>
                  </a:lnTo>
                  <a:lnTo>
                    <a:pt x="126" y="320"/>
                  </a:lnTo>
                  <a:lnTo>
                    <a:pt x="129" y="320"/>
                  </a:lnTo>
                  <a:lnTo>
                    <a:pt x="133" y="316"/>
                  </a:lnTo>
                  <a:lnTo>
                    <a:pt x="136" y="316"/>
                  </a:lnTo>
                  <a:lnTo>
                    <a:pt x="140" y="316"/>
                  </a:lnTo>
                  <a:lnTo>
                    <a:pt x="144" y="316"/>
                  </a:lnTo>
                  <a:lnTo>
                    <a:pt x="147" y="316"/>
                  </a:lnTo>
                  <a:lnTo>
                    <a:pt x="151" y="311"/>
                  </a:lnTo>
                  <a:lnTo>
                    <a:pt x="155" y="305"/>
                  </a:lnTo>
                  <a:lnTo>
                    <a:pt x="158" y="300"/>
                  </a:lnTo>
                  <a:lnTo>
                    <a:pt x="162" y="298"/>
                  </a:lnTo>
                  <a:lnTo>
                    <a:pt x="165" y="298"/>
                  </a:lnTo>
                  <a:lnTo>
                    <a:pt x="169" y="298"/>
                  </a:lnTo>
                  <a:lnTo>
                    <a:pt x="173" y="294"/>
                  </a:lnTo>
                  <a:lnTo>
                    <a:pt x="176" y="289"/>
                  </a:lnTo>
                  <a:lnTo>
                    <a:pt x="180" y="289"/>
                  </a:lnTo>
                  <a:lnTo>
                    <a:pt x="184" y="289"/>
                  </a:lnTo>
                  <a:lnTo>
                    <a:pt x="187" y="289"/>
                  </a:lnTo>
                  <a:lnTo>
                    <a:pt x="191" y="285"/>
                  </a:lnTo>
                  <a:lnTo>
                    <a:pt x="194" y="285"/>
                  </a:lnTo>
                  <a:lnTo>
                    <a:pt x="198" y="285"/>
                  </a:lnTo>
                  <a:lnTo>
                    <a:pt x="198" y="283"/>
                  </a:lnTo>
                  <a:lnTo>
                    <a:pt x="202" y="283"/>
                  </a:lnTo>
                  <a:lnTo>
                    <a:pt x="204" y="278"/>
                  </a:lnTo>
                  <a:lnTo>
                    <a:pt x="209" y="272"/>
                  </a:lnTo>
                  <a:lnTo>
                    <a:pt x="213" y="272"/>
                  </a:lnTo>
                  <a:lnTo>
                    <a:pt x="215" y="267"/>
                  </a:lnTo>
                  <a:lnTo>
                    <a:pt x="220" y="263"/>
                  </a:lnTo>
                  <a:lnTo>
                    <a:pt x="222" y="259"/>
                  </a:lnTo>
                  <a:lnTo>
                    <a:pt x="226" y="259"/>
                  </a:lnTo>
                  <a:lnTo>
                    <a:pt x="231" y="257"/>
                  </a:lnTo>
                  <a:lnTo>
                    <a:pt x="233" y="252"/>
                  </a:lnTo>
                  <a:lnTo>
                    <a:pt x="237" y="248"/>
                  </a:lnTo>
                  <a:lnTo>
                    <a:pt x="242" y="248"/>
                  </a:lnTo>
                  <a:lnTo>
                    <a:pt x="244" y="248"/>
                  </a:lnTo>
                  <a:lnTo>
                    <a:pt x="248" y="248"/>
                  </a:lnTo>
                  <a:lnTo>
                    <a:pt x="251" y="248"/>
                  </a:lnTo>
                  <a:lnTo>
                    <a:pt x="255" y="248"/>
                  </a:lnTo>
                  <a:lnTo>
                    <a:pt x="259" y="248"/>
                  </a:lnTo>
                  <a:lnTo>
                    <a:pt x="259" y="246"/>
                  </a:lnTo>
                  <a:lnTo>
                    <a:pt x="262" y="246"/>
                  </a:lnTo>
                  <a:lnTo>
                    <a:pt x="266" y="241"/>
                  </a:lnTo>
                  <a:lnTo>
                    <a:pt x="270" y="237"/>
                  </a:lnTo>
                  <a:lnTo>
                    <a:pt x="270" y="233"/>
                  </a:lnTo>
                  <a:lnTo>
                    <a:pt x="273" y="233"/>
                  </a:lnTo>
                  <a:lnTo>
                    <a:pt x="277" y="230"/>
                  </a:lnTo>
                  <a:lnTo>
                    <a:pt x="281" y="226"/>
                  </a:lnTo>
                  <a:lnTo>
                    <a:pt x="284" y="222"/>
                  </a:lnTo>
                  <a:lnTo>
                    <a:pt x="288" y="219"/>
                  </a:lnTo>
                  <a:lnTo>
                    <a:pt x="291" y="219"/>
                  </a:lnTo>
                  <a:lnTo>
                    <a:pt x="295" y="219"/>
                  </a:lnTo>
                  <a:lnTo>
                    <a:pt x="299" y="219"/>
                  </a:lnTo>
                  <a:lnTo>
                    <a:pt x="299" y="215"/>
                  </a:lnTo>
                  <a:lnTo>
                    <a:pt x="302" y="215"/>
                  </a:lnTo>
                  <a:lnTo>
                    <a:pt x="306" y="215"/>
                  </a:lnTo>
                  <a:lnTo>
                    <a:pt x="310" y="211"/>
                  </a:lnTo>
                  <a:lnTo>
                    <a:pt x="313" y="211"/>
                  </a:lnTo>
                  <a:lnTo>
                    <a:pt x="317" y="211"/>
                  </a:lnTo>
                  <a:lnTo>
                    <a:pt x="317" y="208"/>
                  </a:lnTo>
                  <a:lnTo>
                    <a:pt x="320" y="208"/>
                  </a:lnTo>
                  <a:lnTo>
                    <a:pt x="324" y="204"/>
                  </a:lnTo>
                  <a:lnTo>
                    <a:pt x="328" y="200"/>
                  </a:lnTo>
                  <a:lnTo>
                    <a:pt x="331" y="196"/>
                  </a:lnTo>
                  <a:lnTo>
                    <a:pt x="335" y="193"/>
                  </a:lnTo>
                  <a:lnTo>
                    <a:pt x="339" y="193"/>
                  </a:lnTo>
                  <a:lnTo>
                    <a:pt x="342" y="189"/>
                  </a:lnTo>
                  <a:lnTo>
                    <a:pt x="346" y="185"/>
                  </a:lnTo>
                  <a:lnTo>
                    <a:pt x="349" y="185"/>
                  </a:lnTo>
                  <a:lnTo>
                    <a:pt x="353" y="182"/>
                  </a:lnTo>
                  <a:lnTo>
                    <a:pt x="357" y="182"/>
                  </a:lnTo>
                  <a:lnTo>
                    <a:pt x="357" y="174"/>
                  </a:lnTo>
                  <a:lnTo>
                    <a:pt x="360" y="170"/>
                  </a:lnTo>
                  <a:lnTo>
                    <a:pt x="364" y="170"/>
                  </a:lnTo>
                  <a:lnTo>
                    <a:pt x="368" y="167"/>
                  </a:lnTo>
                  <a:lnTo>
                    <a:pt x="368" y="163"/>
                  </a:lnTo>
                  <a:lnTo>
                    <a:pt x="371" y="163"/>
                  </a:lnTo>
                  <a:lnTo>
                    <a:pt x="375" y="159"/>
                  </a:lnTo>
                  <a:lnTo>
                    <a:pt x="378" y="159"/>
                  </a:lnTo>
                  <a:lnTo>
                    <a:pt x="378" y="156"/>
                  </a:lnTo>
                  <a:lnTo>
                    <a:pt x="382" y="156"/>
                  </a:lnTo>
                  <a:lnTo>
                    <a:pt x="386" y="156"/>
                  </a:lnTo>
                  <a:lnTo>
                    <a:pt x="389" y="156"/>
                  </a:lnTo>
                  <a:lnTo>
                    <a:pt x="393" y="152"/>
                  </a:lnTo>
                  <a:lnTo>
                    <a:pt x="397" y="148"/>
                  </a:lnTo>
                  <a:lnTo>
                    <a:pt x="397" y="144"/>
                  </a:lnTo>
                  <a:lnTo>
                    <a:pt x="400" y="141"/>
                  </a:lnTo>
                  <a:lnTo>
                    <a:pt x="404" y="141"/>
                  </a:lnTo>
                  <a:lnTo>
                    <a:pt x="406" y="141"/>
                  </a:lnTo>
                  <a:lnTo>
                    <a:pt x="406" y="137"/>
                  </a:lnTo>
                  <a:lnTo>
                    <a:pt x="410" y="137"/>
                  </a:lnTo>
                  <a:lnTo>
                    <a:pt x="415" y="133"/>
                  </a:lnTo>
                  <a:lnTo>
                    <a:pt x="417" y="133"/>
                  </a:lnTo>
                  <a:lnTo>
                    <a:pt x="417" y="126"/>
                  </a:lnTo>
                  <a:lnTo>
                    <a:pt x="421" y="126"/>
                  </a:lnTo>
                  <a:lnTo>
                    <a:pt x="426" y="122"/>
                  </a:lnTo>
                  <a:lnTo>
                    <a:pt x="428" y="122"/>
                  </a:lnTo>
                  <a:lnTo>
                    <a:pt x="428" y="118"/>
                  </a:lnTo>
                  <a:lnTo>
                    <a:pt x="432" y="118"/>
                  </a:lnTo>
                  <a:lnTo>
                    <a:pt x="435" y="115"/>
                  </a:lnTo>
                  <a:lnTo>
                    <a:pt x="435" y="111"/>
                  </a:lnTo>
                  <a:lnTo>
                    <a:pt x="439" y="111"/>
                  </a:lnTo>
                  <a:lnTo>
                    <a:pt x="443" y="111"/>
                  </a:lnTo>
                  <a:lnTo>
                    <a:pt x="446" y="107"/>
                  </a:lnTo>
                  <a:lnTo>
                    <a:pt x="446" y="104"/>
                  </a:lnTo>
                  <a:lnTo>
                    <a:pt x="450" y="104"/>
                  </a:lnTo>
                  <a:lnTo>
                    <a:pt x="454" y="100"/>
                  </a:lnTo>
                  <a:lnTo>
                    <a:pt x="457" y="100"/>
                  </a:lnTo>
                  <a:lnTo>
                    <a:pt x="461" y="100"/>
                  </a:lnTo>
                  <a:lnTo>
                    <a:pt x="464" y="96"/>
                  </a:lnTo>
                  <a:lnTo>
                    <a:pt x="468" y="96"/>
                  </a:lnTo>
                  <a:lnTo>
                    <a:pt x="468" y="93"/>
                  </a:lnTo>
                  <a:lnTo>
                    <a:pt x="472" y="93"/>
                  </a:lnTo>
                  <a:lnTo>
                    <a:pt x="475" y="89"/>
                  </a:lnTo>
                  <a:lnTo>
                    <a:pt x="475" y="85"/>
                  </a:lnTo>
                  <a:lnTo>
                    <a:pt x="479" y="85"/>
                  </a:lnTo>
                  <a:lnTo>
                    <a:pt x="483" y="85"/>
                  </a:lnTo>
                  <a:lnTo>
                    <a:pt x="486" y="85"/>
                  </a:lnTo>
                  <a:lnTo>
                    <a:pt x="490" y="81"/>
                  </a:lnTo>
                  <a:lnTo>
                    <a:pt x="493" y="78"/>
                  </a:lnTo>
                  <a:lnTo>
                    <a:pt x="497" y="78"/>
                  </a:lnTo>
                  <a:lnTo>
                    <a:pt x="497" y="70"/>
                  </a:lnTo>
                  <a:lnTo>
                    <a:pt x="501" y="70"/>
                  </a:lnTo>
                  <a:lnTo>
                    <a:pt x="504" y="70"/>
                  </a:lnTo>
                  <a:lnTo>
                    <a:pt x="508" y="67"/>
                  </a:lnTo>
                  <a:lnTo>
                    <a:pt x="512" y="67"/>
                  </a:lnTo>
                  <a:lnTo>
                    <a:pt x="515" y="67"/>
                  </a:lnTo>
                  <a:lnTo>
                    <a:pt x="515" y="63"/>
                  </a:lnTo>
                  <a:lnTo>
                    <a:pt x="519" y="63"/>
                  </a:lnTo>
                  <a:lnTo>
                    <a:pt x="522" y="59"/>
                  </a:lnTo>
                  <a:lnTo>
                    <a:pt x="526" y="59"/>
                  </a:lnTo>
                  <a:lnTo>
                    <a:pt x="526" y="55"/>
                  </a:lnTo>
                  <a:lnTo>
                    <a:pt x="530" y="55"/>
                  </a:lnTo>
                  <a:lnTo>
                    <a:pt x="533" y="55"/>
                  </a:lnTo>
                  <a:lnTo>
                    <a:pt x="537" y="52"/>
                  </a:lnTo>
                  <a:lnTo>
                    <a:pt x="541" y="44"/>
                  </a:lnTo>
                  <a:lnTo>
                    <a:pt x="544" y="41"/>
                  </a:lnTo>
                  <a:lnTo>
                    <a:pt x="544" y="37"/>
                  </a:lnTo>
                  <a:lnTo>
                    <a:pt x="548" y="33"/>
                  </a:lnTo>
                  <a:lnTo>
                    <a:pt x="551" y="33"/>
                  </a:lnTo>
                  <a:lnTo>
                    <a:pt x="555" y="28"/>
                  </a:lnTo>
                  <a:lnTo>
                    <a:pt x="555" y="26"/>
                  </a:lnTo>
                  <a:lnTo>
                    <a:pt x="559" y="26"/>
                  </a:lnTo>
                  <a:lnTo>
                    <a:pt x="562" y="26"/>
                  </a:lnTo>
                  <a:lnTo>
                    <a:pt x="566" y="26"/>
                  </a:lnTo>
                  <a:lnTo>
                    <a:pt x="566" y="22"/>
                  </a:lnTo>
                  <a:lnTo>
                    <a:pt x="570" y="22"/>
                  </a:lnTo>
                  <a:lnTo>
                    <a:pt x="573" y="22"/>
                  </a:lnTo>
                  <a:lnTo>
                    <a:pt x="577" y="22"/>
                  </a:lnTo>
                  <a:lnTo>
                    <a:pt x="579" y="22"/>
                  </a:lnTo>
                  <a:lnTo>
                    <a:pt x="584" y="22"/>
                  </a:lnTo>
                  <a:lnTo>
                    <a:pt x="588" y="22"/>
                  </a:lnTo>
                  <a:lnTo>
                    <a:pt x="590" y="18"/>
                  </a:lnTo>
                  <a:lnTo>
                    <a:pt x="595" y="18"/>
                  </a:lnTo>
                  <a:lnTo>
                    <a:pt x="595" y="15"/>
                  </a:lnTo>
                  <a:lnTo>
                    <a:pt x="599" y="15"/>
                  </a:lnTo>
                  <a:lnTo>
                    <a:pt x="601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12" y="7"/>
                  </a:lnTo>
                  <a:lnTo>
                    <a:pt x="616" y="4"/>
                  </a:lnTo>
                  <a:lnTo>
                    <a:pt x="616" y="0"/>
                  </a:lnTo>
                  <a:lnTo>
                    <a:pt x="619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2" name="Freeform 182">
              <a:extLst>
                <a:ext uri="{FF2B5EF4-FFF2-40B4-BE49-F238E27FC236}">
                  <a16:creationId xmlns:a16="http://schemas.microsoft.com/office/drawing/2014/main" id="{1BB6F4F2-1733-47CC-8553-C98AE173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188" y="2063667"/>
              <a:ext cx="1049338" cy="633413"/>
            </a:xfrm>
            <a:custGeom>
              <a:avLst/>
              <a:gdLst>
                <a:gd name="T0" fmla="*/ 11 w 661"/>
                <a:gd name="T1" fmla="*/ 384 h 399"/>
                <a:gd name="T2" fmla="*/ 22 w 661"/>
                <a:gd name="T3" fmla="*/ 379 h 399"/>
                <a:gd name="T4" fmla="*/ 33 w 661"/>
                <a:gd name="T5" fmla="*/ 368 h 399"/>
                <a:gd name="T6" fmla="*/ 47 w 661"/>
                <a:gd name="T7" fmla="*/ 353 h 399"/>
                <a:gd name="T8" fmla="*/ 62 w 661"/>
                <a:gd name="T9" fmla="*/ 346 h 399"/>
                <a:gd name="T10" fmla="*/ 73 w 661"/>
                <a:gd name="T11" fmla="*/ 338 h 399"/>
                <a:gd name="T12" fmla="*/ 87 w 661"/>
                <a:gd name="T13" fmla="*/ 331 h 399"/>
                <a:gd name="T14" fmla="*/ 102 w 661"/>
                <a:gd name="T15" fmla="*/ 324 h 399"/>
                <a:gd name="T16" fmla="*/ 116 w 661"/>
                <a:gd name="T17" fmla="*/ 324 h 399"/>
                <a:gd name="T18" fmla="*/ 131 w 661"/>
                <a:gd name="T19" fmla="*/ 320 h 399"/>
                <a:gd name="T20" fmla="*/ 144 w 661"/>
                <a:gd name="T21" fmla="*/ 316 h 399"/>
                <a:gd name="T22" fmla="*/ 160 w 661"/>
                <a:gd name="T23" fmla="*/ 305 h 399"/>
                <a:gd name="T24" fmla="*/ 173 w 661"/>
                <a:gd name="T25" fmla="*/ 298 h 399"/>
                <a:gd name="T26" fmla="*/ 188 w 661"/>
                <a:gd name="T27" fmla="*/ 298 h 399"/>
                <a:gd name="T28" fmla="*/ 202 w 661"/>
                <a:gd name="T29" fmla="*/ 298 h 399"/>
                <a:gd name="T30" fmla="*/ 217 w 661"/>
                <a:gd name="T31" fmla="*/ 294 h 399"/>
                <a:gd name="T32" fmla="*/ 228 w 661"/>
                <a:gd name="T33" fmla="*/ 283 h 399"/>
                <a:gd name="T34" fmla="*/ 242 w 661"/>
                <a:gd name="T35" fmla="*/ 279 h 399"/>
                <a:gd name="T36" fmla="*/ 253 w 661"/>
                <a:gd name="T37" fmla="*/ 268 h 399"/>
                <a:gd name="T38" fmla="*/ 264 w 661"/>
                <a:gd name="T39" fmla="*/ 261 h 399"/>
                <a:gd name="T40" fmla="*/ 275 w 661"/>
                <a:gd name="T41" fmla="*/ 249 h 399"/>
                <a:gd name="T42" fmla="*/ 289 w 661"/>
                <a:gd name="T43" fmla="*/ 246 h 399"/>
                <a:gd name="T44" fmla="*/ 304 w 661"/>
                <a:gd name="T45" fmla="*/ 246 h 399"/>
                <a:gd name="T46" fmla="*/ 315 w 661"/>
                <a:gd name="T47" fmla="*/ 227 h 399"/>
                <a:gd name="T48" fmla="*/ 328 w 661"/>
                <a:gd name="T49" fmla="*/ 223 h 399"/>
                <a:gd name="T50" fmla="*/ 339 w 661"/>
                <a:gd name="T51" fmla="*/ 212 h 399"/>
                <a:gd name="T52" fmla="*/ 355 w 661"/>
                <a:gd name="T53" fmla="*/ 198 h 399"/>
                <a:gd name="T54" fmla="*/ 366 w 661"/>
                <a:gd name="T55" fmla="*/ 179 h 399"/>
                <a:gd name="T56" fmla="*/ 379 w 661"/>
                <a:gd name="T57" fmla="*/ 168 h 399"/>
                <a:gd name="T58" fmla="*/ 390 w 661"/>
                <a:gd name="T59" fmla="*/ 160 h 399"/>
                <a:gd name="T60" fmla="*/ 404 w 661"/>
                <a:gd name="T61" fmla="*/ 142 h 399"/>
                <a:gd name="T62" fmla="*/ 419 w 661"/>
                <a:gd name="T63" fmla="*/ 142 h 399"/>
                <a:gd name="T64" fmla="*/ 433 w 661"/>
                <a:gd name="T65" fmla="*/ 134 h 399"/>
                <a:gd name="T66" fmla="*/ 448 w 661"/>
                <a:gd name="T67" fmla="*/ 127 h 399"/>
                <a:gd name="T68" fmla="*/ 459 w 661"/>
                <a:gd name="T69" fmla="*/ 107 h 399"/>
                <a:gd name="T70" fmla="*/ 470 w 661"/>
                <a:gd name="T71" fmla="*/ 101 h 399"/>
                <a:gd name="T72" fmla="*/ 484 w 661"/>
                <a:gd name="T73" fmla="*/ 101 h 399"/>
                <a:gd name="T74" fmla="*/ 499 w 661"/>
                <a:gd name="T75" fmla="*/ 96 h 399"/>
                <a:gd name="T76" fmla="*/ 512 w 661"/>
                <a:gd name="T77" fmla="*/ 96 h 399"/>
                <a:gd name="T78" fmla="*/ 523 w 661"/>
                <a:gd name="T79" fmla="*/ 85 h 399"/>
                <a:gd name="T80" fmla="*/ 534 w 661"/>
                <a:gd name="T81" fmla="*/ 68 h 399"/>
                <a:gd name="T82" fmla="*/ 548 w 661"/>
                <a:gd name="T83" fmla="*/ 59 h 399"/>
                <a:gd name="T84" fmla="*/ 563 w 661"/>
                <a:gd name="T85" fmla="*/ 48 h 399"/>
                <a:gd name="T86" fmla="*/ 574 w 661"/>
                <a:gd name="T87" fmla="*/ 33 h 399"/>
                <a:gd name="T88" fmla="*/ 588 w 661"/>
                <a:gd name="T89" fmla="*/ 31 h 399"/>
                <a:gd name="T90" fmla="*/ 599 w 661"/>
                <a:gd name="T91" fmla="*/ 22 h 399"/>
                <a:gd name="T92" fmla="*/ 614 w 661"/>
                <a:gd name="T93" fmla="*/ 18 h 399"/>
                <a:gd name="T94" fmla="*/ 628 w 661"/>
                <a:gd name="T95" fmla="*/ 4 h 399"/>
                <a:gd name="T96" fmla="*/ 643 w 661"/>
                <a:gd name="T97" fmla="*/ 4 h 399"/>
                <a:gd name="T98" fmla="*/ 657 w 661"/>
                <a:gd name="T99" fmla="*/ 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1" h="399">
                  <a:moveTo>
                    <a:pt x="0" y="399"/>
                  </a:moveTo>
                  <a:lnTo>
                    <a:pt x="4" y="390"/>
                  </a:lnTo>
                  <a:lnTo>
                    <a:pt x="8" y="390"/>
                  </a:lnTo>
                  <a:lnTo>
                    <a:pt x="11" y="384"/>
                  </a:lnTo>
                  <a:lnTo>
                    <a:pt x="15" y="384"/>
                  </a:lnTo>
                  <a:lnTo>
                    <a:pt x="15" y="379"/>
                  </a:lnTo>
                  <a:lnTo>
                    <a:pt x="18" y="379"/>
                  </a:lnTo>
                  <a:lnTo>
                    <a:pt x="22" y="379"/>
                  </a:lnTo>
                  <a:lnTo>
                    <a:pt x="26" y="379"/>
                  </a:lnTo>
                  <a:lnTo>
                    <a:pt x="26" y="373"/>
                  </a:lnTo>
                  <a:lnTo>
                    <a:pt x="29" y="373"/>
                  </a:lnTo>
                  <a:lnTo>
                    <a:pt x="33" y="368"/>
                  </a:lnTo>
                  <a:lnTo>
                    <a:pt x="37" y="368"/>
                  </a:lnTo>
                  <a:lnTo>
                    <a:pt x="40" y="368"/>
                  </a:lnTo>
                  <a:lnTo>
                    <a:pt x="44" y="362"/>
                  </a:lnTo>
                  <a:lnTo>
                    <a:pt x="47" y="353"/>
                  </a:lnTo>
                  <a:lnTo>
                    <a:pt x="51" y="351"/>
                  </a:lnTo>
                  <a:lnTo>
                    <a:pt x="55" y="351"/>
                  </a:lnTo>
                  <a:lnTo>
                    <a:pt x="58" y="351"/>
                  </a:lnTo>
                  <a:lnTo>
                    <a:pt x="62" y="346"/>
                  </a:lnTo>
                  <a:lnTo>
                    <a:pt x="66" y="346"/>
                  </a:lnTo>
                  <a:lnTo>
                    <a:pt x="66" y="338"/>
                  </a:lnTo>
                  <a:lnTo>
                    <a:pt x="69" y="338"/>
                  </a:lnTo>
                  <a:lnTo>
                    <a:pt x="73" y="338"/>
                  </a:lnTo>
                  <a:lnTo>
                    <a:pt x="76" y="338"/>
                  </a:lnTo>
                  <a:lnTo>
                    <a:pt x="80" y="338"/>
                  </a:lnTo>
                  <a:lnTo>
                    <a:pt x="84" y="335"/>
                  </a:lnTo>
                  <a:lnTo>
                    <a:pt x="87" y="331"/>
                  </a:lnTo>
                  <a:lnTo>
                    <a:pt x="91" y="331"/>
                  </a:lnTo>
                  <a:lnTo>
                    <a:pt x="95" y="327"/>
                  </a:lnTo>
                  <a:lnTo>
                    <a:pt x="98" y="324"/>
                  </a:lnTo>
                  <a:lnTo>
                    <a:pt x="102" y="324"/>
                  </a:lnTo>
                  <a:lnTo>
                    <a:pt x="105" y="324"/>
                  </a:lnTo>
                  <a:lnTo>
                    <a:pt x="109" y="324"/>
                  </a:lnTo>
                  <a:lnTo>
                    <a:pt x="113" y="324"/>
                  </a:lnTo>
                  <a:lnTo>
                    <a:pt x="116" y="324"/>
                  </a:lnTo>
                  <a:lnTo>
                    <a:pt x="120" y="324"/>
                  </a:lnTo>
                  <a:lnTo>
                    <a:pt x="124" y="324"/>
                  </a:lnTo>
                  <a:lnTo>
                    <a:pt x="127" y="324"/>
                  </a:lnTo>
                  <a:lnTo>
                    <a:pt x="131" y="320"/>
                  </a:lnTo>
                  <a:lnTo>
                    <a:pt x="133" y="320"/>
                  </a:lnTo>
                  <a:lnTo>
                    <a:pt x="138" y="316"/>
                  </a:lnTo>
                  <a:lnTo>
                    <a:pt x="142" y="316"/>
                  </a:lnTo>
                  <a:lnTo>
                    <a:pt x="144" y="316"/>
                  </a:lnTo>
                  <a:lnTo>
                    <a:pt x="149" y="316"/>
                  </a:lnTo>
                  <a:lnTo>
                    <a:pt x="153" y="312"/>
                  </a:lnTo>
                  <a:lnTo>
                    <a:pt x="155" y="305"/>
                  </a:lnTo>
                  <a:lnTo>
                    <a:pt x="160" y="305"/>
                  </a:lnTo>
                  <a:lnTo>
                    <a:pt x="162" y="301"/>
                  </a:lnTo>
                  <a:lnTo>
                    <a:pt x="166" y="301"/>
                  </a:lnTo>
                  <a:lnTo>
                    <a:pt x="171" y="298"/>
                  </a:lnTo>
                  <a:lnTo>
                    <a:pt x="173" y="298"/>
                  </a:lnTo>
                  <a:lnTo>
                    <a:pt x="177" y="298"/>
                  </a:lnTo>
                  <a:lnTo>
                    <a:pt x="182" y="298"/>
                  </a:lnTo>
                  <a:lnTo>
                    <a:pt x="184" y="298"/>
                  </a:lnTo>
                  <a:lnTo>
                    <a:pt x="188" y="298"/>
                  </a:lnTo>
                  <a:lnTo>
                    <a:pt x="191" y="298"/>
                  </a:lnTo>
                  <a:lnTo>
                    <a:pt x="195" y="298"/>
                  </a:lnTo>
                  <a:lnTo>
                    <a:pt x="199" y="298"/>
                  </a:lnTo>
                  <a:lnTo>
                    <a:pt x="202" y="298"/>
                  </a:lnTo>
                  <a:lnTo>
                    <a:pt x="206" y="298"/>
                  </a:lnTo>
                  <a:lnTo>
                    <a:pt x="210" y="298"/>
                  </a:lnTo>
                  <a:lnTo>
                    <a:pt x="213" y="298"/>
                  </a:lnTo>
                  <a:lnTo>
                    <a:pt x="217" y="294"/>
                  </a:lnTo>
                  <a:lnTo>
                    <a:pt x="220" y="290"/>
                  </a:lnTo>
                  <a:lnTo>
                    <a:pt x="224" y="290"/>
                  </a:lnTo>
                  <a:lnTo>
                    <a:pt x="224" y="283"/>
                  </a:lnTo>
                  <a:lnTo>
                    <a:pt x="228" y="283"/>
                  </a:lnTo>
                  <a:lnTo>
                    <a:pt x="231" y="283"/>
                  </a:lnTo>
                  <a:lnTo>
                    <a:pt x="235" y="283"/>
                  </a:lnTo>
                  <a:lnTo>
                    <a:pt x="239" y="279"/>
                  </a:lnTo>
                  <a:lnTo>
                    <a:pt x="242" y="279"/>
                  </a:lnTo>
                  <a:lnTo>
                    <a:pt x="246" y="275"/>
                  </a:lnTo>
                  <a:lnTo>
                    <a:pt x="249" y="272"/>
                  </a:lnTo>
                  <a:lnTo>
                    <a:pt x="253" y="272"/>
                  </a:lnTo>
                  <a:lnTo>
                    <a:pt x="253" y="268"/>
                  </a:lnTo>
                  <a:lnTo>
                    <a:pt x="257" y="268"/>
                  </a:lnTo>
                  <a:lnTo>
                    <a:pt x="260" y="264"/>
                  </a:lnTo>
                  <a:lnTo>
                    <a:pt x="264" y="264"/>
                  </a:lnTo>
                  <a:lnTo>
                    <a:pt x="264" y="261"/>
                  </a:lnTo>
                  <a:lnTo>
                    <a:pt x="268" y="261"/>
                  </a:lnTo>
                  <a:lnTo>
                    <a:pt x="271" y="257"/>
                  </a:lnTo>
                  <a:lnTo>
                    <a:pt x="275" y="253"/>
                  </a:lnTo>
                  <a:lnTo>
                    <a:pt x="275" y="249"/>
                  </a:lnTo>
                  <a:lnTo>
                    <a:pt x="278" y="246"/>
                  </a:lnTo>
                  <a:lnTo>
                    <a:pt x="282" y="246"/>
                  </a:lnTo>
                  <a:lnTo>
                    <a:pt x="286" y="246"/>
                  </a:lnTo>
                  <a:lnTo>
                    <a:pt x="289" y="246"/>
                  </a:lnTo>
                  <a:lnTo>
                    <a:pt x="293" y="246"/>
                  </a:lnTo>
                  <a:lnTo>
                    <a:pt x="297" y="246"/>
                  </a:lnTo>
                  <a:lnTo>
                    <a:pt x="300" y="246"/>
                  </a:lnTo>
                  <a:lnTo>
                    <a:pt x="304" y="246"/>
                  </a:lnTo>
                  <a:lnTo>
                    <a:pt x="306" y="238"/>
                  </a:lnTo>
                  <a:lnTo>
                    <a:pt x="311" y="238"/>
                  </a:lnTo>
                  <a:lnTo>
                    <a:pt x="315" y="235"/>
                  </a:lnTo>
                  <a:lnTo>
                    <a:pt x="315" y="227"/>
                  </a:lnTo>
                  <a:lnTo>
                    <a:pt x="317" y="227"/>
                  </a:lnTo>
                  <a:lnTo>
                    <a:pt x="322" y="223"/>
                  </a:lnTo>
                  <a:lnTo>
                    <a:pt x="326" y="223"/>
                  </a:lnTo>
                  <a:lnTo>
                    <a:pt x="328" y="223"/>
                  </a:lnTo>
                  <a:lnTo>
                    <a:pt x="333" y="220"/>
                  </a:lnTo>
                  <a:lnTo>
                    <a:pt x="333" y="216"/>
                  </a:lnTo>
                  <a:lnTo>
                    <a:pt x="335" y="216"/>
                  </a:lnTo>
                  <a:lnTo>
                    <a:pt x="339" y="212"/>
                  </a:lnTo>
                  <a:lnTo>
                    <a:pt x="344" y="205"/>
                  </a:lnTo>
                  <a:lnTo>
                    <a:pt x="346" y="201"/>
                  </a:lnTo>
                  <a:lnTo>
                    <a:pt x="350" y="201"/>
                  </a:lnTo>
                  <a:lnTo>
                    <a:pt x="355" y="198"/>
                  </a:lnTo>
                  <a:lnTo>
                    <a:pt x="355" y="194"/>
                  </a:lnTo>
                  <a:lnTo>
                    <a:pt x="357" y="186"/>
                  </a:lnTo>
                  <a:lnTo>
                    <a:pt x="361" y="183"/>
                  </a:lnTo>
                  <a:lnTo>
                    <a:pt x="366" y="179"/>
                  </a:lnTo>
                  <a:lnTo>
                    <a:pt x="368" y="179"/>
                  </a:lnTo>
                  <a:lnTo>
                    <a:pt x="372" y="179"/>
                  </a:lnTo>
                  <a:lnTo>
                    <a:pt x="375" y="172"/>
                  </a:lnTo>
                  <a:lnTo>
                    <a:pt x="379" y="168"/>
                  </a:lnTo>
                  <a:lnTo>
                    <a:pt x="383" y="168"/>
                  </a:lnTo>
                  <a:lnTo>
                    <a:pt x="383" y="164"/>
                  </a:lnTo>
                  <a:lnTo>
                    <a:pt x="386" y="160"/>
                  </a:lnTo>
                  <a:lnTo>
                    <a:pt x="390" y="160"/>
                  </a:lnTo>
                  <a:lnTo>
                    <a:pt x="394" y="160"/>
                  </a:lnTo>
                  <a:lnTo>
                    <a:pt x="397" y="153"/>
                  </a:lnTo>
                  <a:lnTo>
                    <a:pt x="401" y="153"/>
                  </a:lnTo>
                  <a:lnTo>
                    <a:pt x="404" y="142"/>
                  </a:lnTo>
                  <a:lnTo>
                    <a:pt x="408" y="142"/>
                  </a:lnTo>
                  <a:lnTo>
                    <a:pt x="412" y="142"/>
                  </a:lnTo>
                  <a:lnTo>
                    <a:pt x="415" y="142"/>
                  </a:lnTo>
                  <a:lnTo>
                    <a:pt x="419" y="142"/>
                  </a:lnTo>
                  <a:lnTo>
                    <a:pt x="423" y="142"/>
                  </a:lnTo>
                  <a:lnTo>
                    <a:pt x="426" y="138"/>
                  </a:lnTo>
                  <a:lnTo>
                    <a:pt x="430" y="134"/>
                  </a:lnTo>
                  <a:lnTo>
                    <a:pt x="433" y="134"/>
                  </a:lnTo>
                  <a:lnTo>
                    <a:pt x="437" y="131"/>
                  </a:lnTo>
                  <a:lnTo>
                    <a:pt x="441" y="127"/>
                  </a:lnTo>
                  <a:lnTo>
                    <a:pt x="444" y="127"/>
                  </a:lnTo>
                  <a:lnTo>
                    <a:pt x="448" y="127"/>
                  </a:lnTo>
                  <a:lnTo>
                    <a:pt x="452" y="123"/>
                  </a:lnTo>
                  <a:lnTo>
                    <a:pt x="452" y="120"/>
                  </a:lnTo>
                  <a:lnTo>
                    <a:pt x="455" y="107"/>
                  </a:lnTo>
                  <a:lnTo>
                    <a:pt x="459" y="107"/>
                  </a:lnTo>
                  <a:lnTo>
                    <a:pt x="462" y="107"/>
                  </a:lnTo>
                  <a:lnTo>
                    <a:pt x="462" y="101"/>
                  </a:lnTo>
                  <a:lnTo>
                    <a:pt x="466" y="101"/>
                  </a:lnTo>
                  <a:lnTo>
                    <a:pt x="470" y="101"/>
                  </a:lnTo>
                  <a:lnTo>
                    <a:pt x="473" y="101"/>
                  </a:lnTo>
                  <a:lnTo>
                    <a:pt x="477" y="101"/>
                  </a:lnTo>
                  <a:lnTo>
                    <a:pt x="481" y="101"/>
                  </a:lnTo>
                  <a:lnTo>
                    <a:pt x="484" y="101"/>
                  </a:lnTo>
                  <a:lnTo>
                    <a:pt x="488" y="101"/>
                  </a:lnTo>
                  <a:lnTo>
                    <a:pt x="491" y="101"/>
                  </a:lnTo>
                  <a:lnTo>
                    <a:pt x="495" y="96"/>
                  </a:lnTo>
                  <a:lnTo>
                    <a:pt x="499" y="96"/>
                  </a:lnTo>
                  <a:lnTo>
                    <a:pt x="501" y="96"/>
                  </a:lnTo>
                  <a:lnTo>
                    <a:pt x="506" y="96"/>
                  </a:lnTo>
                  <a:lnTo>
                    <a:pt x="510" y="96"/>
                  </a:lnTo>
                  <a:lnTo>
                    <a:pt x="512" y="96"/>
                  </a:lnTo>
                  <a:lnTo>
                    <a:pt x="517" y="96"/>
                  </a:lnTo>
                  <a:lnTo>
                    <a:pt x="519" y="96"/>
                  </a:lnTo>
                  <a:lnTo>
                    <a:pt x="519" y="94"/>
                  </a:lnTo>
                  <a:lnTo>
                    <a:pt x="523" y="85"/>
                  </a:lnTo>
                  <a:lnTo>
                    <a:pt x="528" y="83"/>
                  </a:lnTo>
                  <a:lnTo>
                    <a:pt x="530" y="70"/>
                  </a:lnTo>
                  <a:lnTo>
                    <a:pt x="530" y="68"/>
                  </a:lnTo>
                  <a:lnTo>
                    <a:pt x="534" y="68"/>
                  </a:lnTo>
                  <a:lnTo>
                    <a:pt x="539" y="68"/>
                  </a:lnTo>
                  <a:lnTo>
                    <a:pt x="541" y="68"/>
                  </a:lnTo>
                  <a:lnTo>
                    <a:pt x="545" y="64"/>
                  </a:lnTo>
                  <a:lnTo>
                    <a:pt x="548" y="59"/>
                  </a:lnTo>
                  <a:lnTo>
                    <a:pt x="552" y="59"/>
                  </a:lnTo>
                  <a:lnTo>
                    <a:pt x="556" y="59"/>
                  </a:lnTo>
                  <a:lnTo>
                    <a:pt x="559" y="53"/>
                  </a:lnTo>
                  <a:lnTo>
                    <a:pt x="563" y="48"/>
                  </a:lnTo>
                  <a:lnTo>
                    <a:pt x="567" y="37"/>
                  </a:lnTo>
                  <a:lnTo>
                    <a:pt x="570" y="37"/>
                  </a:lnTo>
                  <a:lnTo>
                    <a:pt x="570" y="33"/>
                  </a:lnTo>
                  <a:lnTo>
                    <a:pt x="574" y="33"/>
                  </a:lnTo>
                  <a:lnTo>
                    <a:pt x="577" y="33"/>
                  </a:lnTo>
                  <a:lnTo>
                    <a:pt x="581" y="33"/>
                  </a:lnTo>
                  <a:lnTo>
                    <a:pt x="585" y="33"/>
                  </a:lnTo>
                  <a:lnTo>
                    <a:pt x="588" y="31"/>
                  </a:lnTo>
                  <a:lnTo>
                    <a:pt x="588" y="22"/>
                  </a:lnTo>
                  <a:lnTo>
                    <a:pt x="592" y="22"/>
                  </a:lnTo>
                  <a:lnTo>
                    <a:pt x="596" y="22"/>
                  </a:lnTo>
                  <a:lnTo>
                    <a:pt x="599" y="22"/>
                  </a:lnTo>
                  <a:lnTo>
                    <a:pt x="603" y="22"/>
                  </a:lnTo>
                  <a:lnTo>
                    <a:pt x="606" y="22"/>
                  </a:lnTo>
                  <a:lnTo>
                    <a:pt x="610" y="22"/>
                  </a:lnTo>
                  <a:lnTo>
                    <a:pt x="614" y="18"/>
                  </a:lnTo>
                  <a:lnTo>
                    <a:pt x="617" y="11"/>
                  </a:lnTo>
                  <a:lnTo>
                    <a:pt x="621" y="4"/>
                  </a:lnTo>
                  <a:lnTo>
                    <a:pt x="625" y="4"/>
                  </a:lnTo>
                  <a:lnTo>
                    <a:pt x="628" y="4"/>
                  </a:lnTo>
                  <a:lnTo>
                    <a:pt x="632" y="4"/>
                  </a:lnTo>
                  <a:lnTo>
                    <a:pt x="635" y="4"/>
                  </a:lnTo>
                  <a:lnTo>
                    <a:pt x="639" y="4"/>
                  </a:lnTo>
                  <a:lnTo>
                    <a:pt x="643" y="4"/>
                  </a:lnTo>
                  <a:lnTo>
                    <a:pt x="646" y="4"/>
                  </a:lnTo>
                  <a:lnTo>
                    <a:pt x="650" y="4"/>
                  </a:lnTo>
                  <a:lnTo>
                    <a:pt x="654" y="4"/>
                  </a:lnTo>
                  <a:lnTo>
                    <a:pt x="657" y="4"/>
                  </a:lnTo>
                  <a:lnTo>
                    <a:pt x="661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3" name="Freeform 183">
              <a:extLst>
                <a:ext uri="{FF2B5EF4-FFF2-40B4-BE49-F238E27FC236}">
                  <a16:creationId xmlns:a16="http://schemas.microsoft.com/office/drawing/2014/main" id="{A001E5EE-DD74-497D-BDD9-E991EC04C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6" y="1631867"/>
              <a:ext cx="612775" cy="431800"/>
            </a:xfrm>
            <a:custGeom>
              <a:avLst/>
              <a:gdLst>
                <a:gd name="T0" fmla="*/ 3 w 386"/>
                <a:gd name="T1" fmla="*/ 265 h 272"/>
                <a:gd name="T2" fmla="*/ 7 w 386"/>
                <a:gd name="T3" fmla="*/ 253 h 272"/>
                <a:gd name="T4" fmla="*/ 14 w 386"/>
                <a:gd name="T5" fmla="*/ 253 h 272"/>
                <a:gd name="T6" fmla="*/ 22 w 386"/>
                <a:gd name="T7" fmla="*/ 246 h 272"/>
                <a:gd name="T8" fmla="*/ 29 w 386"/>
                <a:gd name="T9" fmla="*/ 239 h 272"/>
                <a:gd name="T10" fmla="*/ 35 w 386"/>
                <a:gd name="T11" fmla="*/ 231 h 272"/>
                <a:gd name="T12" fmla="*/ 42 w 386"/>
                <a:gd name="T13" fmla="*/ 227 h 272"/>
                <a:gd name="T14" fmla="*/ 51 w 386"/>
                <a:gd name="T15" fmla="*/ 220 h 272"/>
                <a:gd name="T16" fmla="*/ 57 w 386"/>
                <a:gd name="T17" fmla="*/ 220 h 272"/>
                <a:gd name="T18" fmla="*/ 60 w 386"/>
                <a:gd name="T19" fmla="*/ 205 h 272"/>
                <a:gd name="T20" fmla="*/ 68 w 386"/>
                <a:gd name="T21" fmla="*/ 205 h 272"/>
                <a:gd name="T22" fmla="*/ 75 w 386"/>
                <a:gd name="T23" fmla="*/ 198 h 272"/>
                <a:gd name="T24" fmla="*/ 82 w 386"/>
                <a:gd name="T25" fmla="*/ 198 h 272"/>
                <a:gd name="T26" fmla="*/ 89 w 386"/>
                <a:gd name="T27" fmla="*/ 198 h 272"/>
                <a:gd name="T28" fmla="*/ 97 w 386"/>
                <a:gd name="T29" fmla="*/ 198 h 272"/>
                <a:gd name="T30" fmla="*/ 100 w 386"/>
                <a:gd name="T31" fmla="*/ 190 h 272"/>
                <a:gd name="T32" fmla="*/ 108 w 386"/>
                <a:gd name="T33" fmla="*/ 190 h 272"/>
                <a:gd name="T34" fmla="*/ 115 w 386"/>
                <a:gd name="T35" fmla="*/ 190 h 272"/>
                <a:gd name="T36" fmla="*/ 122 w 386"/>
                <a:gd name="T37" fmla="*/ 190 h 272"/>
                <a:gd name="T38" fmla="*/ 129 w 386"/>
                <a:gd name="T39" fmla="*/ 190 h 272"/>
                <a:gd name="T40" fmla="*/ 137 w 386"/>
                <a:gd name="T41" fmla="*/ 172 h 272"/>
                <a:gd name="T42" fmla="*/ 144 w 386"/>
                <a:gd name="T43" fmla="*/ 161 h 272"/>
                <a:gd name="T44" fmla="*/ 151 w 386"/>
                <a:gd name="T45" fmla="*/ 161 h 272"/>
                <a:gd name="T46" fmla="*/ 158 w 386"/>
                <a:gd name="T47" fmla="*/ 161 h 272"/>
                <a:gd name="T48" fmla="*/ 166 w 386"/>
                <a:gd name="T49" fmla="*/ 161 h 272"/>
                <a:gd name="T50" fmla="*/ 173 w 386"/>
                <a:gd name="T51" fmla="*/ 161 h 272"/>
                <a:gd name="T52" fmla="*/ 180 w 386"/>
                <a:gd name="T53" fmla="*/ 153 h 272"/>
                <a:gd name="T54" fmla="*/ 187 w 386"/>
                <a:gd name="T55" fmla="*/ 138 h 272"/>
                <a:gd name="T56" fmla="*/ 191 w 386"/>
                <a:gd name="T57" fmla="*/ 127 h 272"/>
                <a:gd name="T58" fmla="*/ 198 w 386"/>
                <a:gd name="T59" fmla="*/ 116 h 272"/>
                <a:gd name="T60" fmla="*/ 204 w 386"/>
                <a:gd name="T61" fmla="*/ 116 h 272"/>
                <a:gd name="T62" fmla="*/ 213 w 386"/>
                <a:gd name="T63" fmla="*/ 101 h 272"/>
                <a:gd name="T64" fmla="*/ 220 w 386"/>
                <a:gd name="T65" fmla="*/ 75 h 272"/>
                <a:gd name="T66" fmla="*/ 226 w 386"/>
                <a:gd name="T67" fmla="*/ 64 h 272"/>
                <a:gd name="T68" fmla="*/ 233 w 386"/>
                <a:gd name="T69" fmla="*/ 64 h 272"/>
                <a:gd name="T70" fmla="*/ 241 w 386"/>
                <a:gd name="T71" fmla="*/ 48 h 272"/>
                <a:gd name="T72" fmla="*/ 248 w 386"/>
                <a:gd name="T73" fmla="*/ 48 h 272"/>
                <a:gd name="T74" fmla="*/ 255 w 386"/>
                <a:gd name="T75" fmla="*/ 48 h 272"/>
                <a:gd name="T76" fmla="*/ 259 w 386"/>
                <a:gd name="T77" fmla="*/ 37 h 272"/>
                <a:gd name="T78" fmla="*/ 266 w 386"/>
                <a:gd name="T79" fmla="*/ 37 h 272"/>
                <a:gd name="T80" fmla="*/ 273 w 386"/>
                <a:gd name="T81" fmla="*/ 37 h 272"/>
                <a:gd name="T82" fmla="*/ 281 w 386"/>
                <a:gd name="T83" fmla="*/ 37 h 272"/>
                <a:gd name="T84" fmla="*/ 288 w 386"/>
                <a:gd name="T85" fmla="*/ 37 h 272"/>
                <a:gd name="T86" fmla="*/ 295 w 386"/>
                <a:gd name="T87" fmla="*/ 22 h 272"/>
                <a:gd name="T88" fmla="*/ 302 w 386"/>
                <a:gd name="T89" fmla="*/ 22 h 272"/>
                <a:gd name="T90" fmla="*/ 310 w 386"/>
                <a:gd name="T91" fmla="*/ 22 h 272"/>
                <a:gd name="T92" fmla="*/ 317 w 386"/>
                <a:gd name="T93" fmla="*/ 22 h 272"/>
                <a:gd name="T94" fmla="*/ 324 w 386"/>
                <a:gd name="T95" fmla="*/ 22 h 272"/>
                <a:gd name="T96" fmla="*/ 331 w 386"/>
                <a:gd name="T97" fmla="*/ 22 h 272"/>
                <a:gd name="T98" fmla="*/ 339 w 386"/>
                <a:gd name="T99" fmla="*/ 22 h 272"/>
                <a:gd name="T100" fmla="*/ 346 w 386"/>
                <a:gd name="T101" fmla="*/ 22 h 272"/>
                <a:gd name="T102" fmla="*/ 353 w 386"/>
                <a:gd name="T103" fmla="*/ 0 h 272"/>
                <a:gd name="T104" fmla="*/ 360 w 386"/>
                <a:gd name="T105" fmla="*/ 0 h 272"/>
                <a:gd name="T106" fmla="*/ 368 w 386"/>
                <a:gd name="T107" fmla="*/ 0 h 272"/>
                <a:gd name="T108" fmla="*/ 375 w 386"/>
                <a:gd name="T109" fmla="*/ 0 h 272"/>
                <a:gd name="T110" fmla="*/ 382 w 386"/>
                <a:gd name="T11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6" h="272">
                  <a:moveTo>
                    <a:pt x="0" y="272"/>
                  </a:moveTo>
                  <a:lnTo>
                    <a:pt x="3" y="265"/>
                  </a:lnTo>
                  <a:lnTo>
                    <a:pt x="7" y="265"/>
                  </a:lnTo>
                  <a:lnTo>
                    <a:pt x="7" y="253"/>
                  </a:lnTo>
                  <a:lnTo>
                    <a:pt x="11" y="253"/>
                  </a:lnTo>
                  <a:lnTo>
                    <a:pt x="14" y="253"/>
                  </a:lnTo>
                  <a:lnTo>
                    <a:pt x="18" y="253"/>
                  </a:lnTo>
                  <a:lnTo>
                    <a:pt x="22" y="246"/>
                  </a:lnTo>
                  <a:lnTo>
                    <a:pt x="25" y="239"/>
                  </a:lnTo>
                  <a:lnTo>
                    <a:pt x="29" y="239"/>
                  </a:lnTo>
                  <a:lnTo>
                    <a:pt x="31" y="239"/>
                  </a:lnTo>
                  <a:lnTo>
                    <a:pt x="35" y="231"/>
                  </a:lnTo>
                  <a:lnTo>
                    <a:pt x="40" y="231"/>
                  </a:lnTo>
                  <a:lnTo>
                    <a:pt x="42" y="227"/>
                  </a:lnTo>
                  <a:lnTo>
                    <a:pt x="46" y="220"/>
                  </a:lnTo>
                  <a:lnTo>
                    <a:pt x="51" y="220"/>
                  </a:lnTo>
                  <a:lnTo>
                    <a:pt x="53" y="220"/>
                  </a:lnTo>
                  <a:lnTo>
                    <a:pt x="57" y="220"/>
                  </a:lnTo>
                  <a:lnTo>
                    <a:pt x="57" y="213"/>
                  </a:lnTo>
                  <a:lnTo>
                    <a:pt x="60" y="205"/>
                  </a:lnTo>
                  <a:lnTo>
                    <a:pt x="64" y="205"/>
                  </a:lnTo>
                  <a:lnTo>
                    <a:pt x="68" y="205"/>
                  </a:lnTo>
                  <a:lnTo>
                    <a:pt x="71" y="205"/>
                  </a:lnTo>
                  <a:lnTo>
                    <a:pt x="75" y="198"/>
                  </a:lnTo>
                  <a:lnTo>
                    <a:pt x="79" y="198"/>
                  </a:lnTo>
                  <a:lnTo>
                    <a:pt x="82" y="198"/>
                  </a:lnTo>
                  <a:lnTo>
                    <a:pt x="86" y="198"/>
                  </a:lnTo>
                  <a:lnTo>
                    <a:pt x="89" y="198"/>
                  </a:lnTo>
                  <a:lnTo>
                    <a:pt x="93" y="198"/>
                  </a:lnTo>
                  <a:lnTo>
                    <a:pt x="97" y="198"/>
                  </a:lnTo>
                  <a:lnTo>
                    <a:pt x="97" y="190"/>
                  </a:lnTo>
                  <a:lnTo>
                    <a:pt x="100" y="190"/>
                  </a:lnTo>
                  <a:lnTo>
                    <a:pt x="104" y="190"/>
                  </a:lnTo>
                  <a:lnTo>
                    <a:pt x="108" y="190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8" y="190"/>
                  </a:lnTo>
                  <a:lnTo>
                    <a:pt x="122" y="190"/>
                  </a:lnTo>
                  <a:lnTo>
                    <a:pt x="126" y="190"/>
                  </a:lnTo>
                  <a:lnTo>
                    <a:pt x="129" y="190"/>
                  </a:lnTo>
                  <a:lnTo>
                    <a:pt x="133" y="190"/>
                  </a:lnTo>
                  <a:lnTo>
                    <a:pt x="137" y="172"/>
                  </a:lnTo>
                  <a:lnTo>
                    <a:pt x="140" y="172"/>
                  </a:lnTo>
                  <a:lnTo>
                    <a:pt x="144" y="161"/>
                  </a:lnTo>
                  <a:lnTo>
                    <a:pt x="147" y="161"/>
                  </a:lnTo>
                  <a:lnTo>
                    <a:pt x="151" y="161"/>
                  </a:lnTo>
                  <a:lnTo>
                    <a:pt x="155" y="161"/>
                  </a:lnTo>
                  <a:lnTo>
                    <a:pt x="158" y="161"/>
                  </a:lnTo>
                  <a:lnTo>
                    <a:pt x="162" y="161"/>
                  </a:lnTo>
                  <a:lnTo>
                    <a:pt x="166" y="161"/>
                  </a:lnTo>
                  <a:lnTo>
                    <a:pt x="169" y="161"/>
                  </a:lnTo>
                  <a:lnTo>
                    <a:pt x="173" y="161"/>
                  </a:lnTo>
                  <a:lnTo>
                    <a:pt x="176" y="153"/>
                  </a:lnTo>
                  <a:lnTo>
                    <a:pt x="180" y="153"/>
                  </a:lnTo>
                  <a:lnTo>
                    <a:pt x="184" y="138"/>
                  </a:lnTo>
                  <a:lnTo>
                    <a:pt x="187" y="138"/>
                  </a:lnTo>
                  <a:lnTo>
                    <a:pt x="187" y="127"/>
                  </a:lnTo>
                  <a:lnTo>
                    <a:pt x="191" y="127"/>
                  </a:lnTo>
                  <a:lnTo>
                    <a:pt x="195" y="116"/>
                  </a:lnTo>
                  <a:lnTo>
                    <a:pt x="198" y="116"/>
                  </a:lnTo>
                  <a:lnTo>
                    <a:pt x="202" y="116"/>
                  </a:lnTo>
                  <a:lnTo>
                    <a:pt x="204" y="116"/>
                  </a:lnTo>
                  <a:lnTo>
                    <a:pt x="209" y="116"/>
                  </a:lnTo>
                  <a:lnTo>
                    <a:pt x="213" y="101"/>
                  </a:lnTo>
                  <a:lnTo>
                    <a:pt x="215" y="101"/>
                  </a:lnTo>
                  <a:lnTo>
                    <a:pt x="220" y="75"/>
                  </a:lnTo>
                  <a:lnTo>
                    <a:pt x="224" y="64"/>
                  </a:lnTo>
                  <a:lnTo>
                    <a:pt x="226" y="64"/>
                  </a:lnTo>
                  <a:lnTo>
                    <a:pt x="231" y="64"/>
                  </a:lnTo>
                  <a:lnTo>
                    <a:pt x="233" y="64"/>
                  </a:lnTo>
                  <a:lnTo>
                    <a:pt x="237" y="64"/>
                  </a:lnTo>
                  <a:lnTo>
                    <a:pt x="241" y="48"/>
                  </a:lnTo>
                  <a:lnTo>
                    <a:pt x="244" y="48"/>
                  </a:lnTo>
                  <a:lnTo>
                    <a:pt x="248" y="48"/>
                  </a:lnTo>
                  <a:lnTo>
                    <a:pt x="252" y="48"/>
                  </a:lnTo>
                  <a:lnTo>
                    <a:pt x="255" y="48"/>
                  </a:lnTo>
                  <a:lnTo>
                    <a:pt x="255" y="37"/>
                  </a:lnTo>
                  <a:lnTo>
                    <a:pt x="259" y="37"/>
                  </a:lnTo>
                  <a:lnTo>
                    <a:pt x="262" y="37"/>
                  </a:lnTo>
                  <a:lnTo>
                    <a:pt x="266" y="37"/>
                  </a:lnTo>
                  <a:lnTo>
                    <a:pt x="270" y="37"/>
                  </a:lnTo>
                  <a:lnTo>
                    <a:pt x="273" y="37"/>
                  </a:lnTo>
                  <a:lnTo>
                    <a:pt x="277" y="37"/>
                  </a:lnTo>
                  <a:lnTo>
                    <a:pt x="281" y="37"/>
                  </a:lnTo>
                  <a:lnTo>
                    <a:pt x="284" y="37"/>
                  </a:lnTo>
                  <a:lnTo>
                    <a:pt x="288" y="37"/>
                  </a:lnTo>
                  <a:lnTo>
                    <a:pt x="291" y="37"/>
                  </a:lnTo>
                  <a:lnTo>
                    <a:pt x="295" y="22"/>
                  </a:lnTo>
                  <a:lnTo>
                    <a:pt x="299" y="22"/>
                  </a:lnTo>
                  <a:lnTo>
                    <a:pt x="302" y="22"/>
                  </a:lnTo>
                  <a:lnTo>
                    <a:pt x="306" y="22"/>
                  </a:lnTo>
                  <a:lnTo>
                    <a:pt x="310" y="22"/>
                  </a:lnTo>
                  <a:lnTo>
                    <a:pt x="313" y="22"/>
                  </a:lnTo>
                  <a:lnTo>
                    <a:pt x="317" y="22"/>
                  </a:lnTo>
                  <a:lnTo>
                    <a:pt x="320" y="22"/>
                  </a:lnTo>
                  <a:lnTo>
                    <a:pt x="324" y="22"/>
                  </a:lnTo>
                  <a:lnTo>
                    <a:pt x="328" y="22"/>
                  </a:lnTo>
                  <a:lnTo>
                    <a:pt x="331" y="22"/>
                  </a:lnTo>
                  <a:lnTo>
                    <a:pt x="335" y="22"/>
                  </a:lnTo>
                  <a:lnTo>
                    <a:pt x="339" y="22"/>
                  </a:lnTo>
                  <a:lnTo>
                    <a:pt x="342" y="22"/>
                  </a:lnTo>
                  <a:lnTo>
                    <a:pt x="346" y="22"/>
                  </a:lnTo>
                  <a:lnTo>
                    <a:pt x="349" y="22"/>
                  </a:lnTo>
                  <a:lnTo>
                    <a:pt x="353" y="0"/>
                  </a:lnTo>
                  <a:lnTo>
                    <a:pt x="357" y="0"/>
                  </a:lnTo>
                  <a:lnTo>
                    <a:pt x="360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1" y="0"/>
                  </a:lnTo>
                  <a:lnTo>
                    <a:pt x="375" y="0"/>
                  </a:lnTo>
                  <a:lnTo>
                    <a:pt x="379" y="0"/>
                  </a:lnTo>
                  <a:lnTo>
                    <a:pt x="382" y="0"/>
                  </a:lnTo>
                  <a:lnTo>
                    <a:pt x="386" y="0"/>
                  </a:lnTo>
                </a:path>
              </a:pathLst>
            </a:custGeom>
            <a:noFill/>
            <a:ln w="30163" cap="rnd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62C2BF70-2D1F-4083-A48D-F16CED4A79C5}"/>
              </a:ext>
            </a:extLst>
          </p:cNvPr>
          <p:cNvGrpSpPr/>
          <p:nvPr/>
        </p:nvGrpSpPr>
        <p:grpSpPr>
          <a:xfrm>
            <a:off x="2550796" y="2486939"/>
            <a:ext cx="4595813" cy="2470150"/>
            <a:chOff x="2378076" y="2266867"/>
            <a:chExt cx="4595813" cy="2470150"/>
          </a:xfrm>
        </p:grpSpPr>
        <p:sp>
          <p:nvSpPr>
            <p:cNvPr id="455" name="Freeform 184">
              <a:extLst>
                <a:ext uri="{FF2B5EF4-FFF2-40B4-BE49-F238E27FC236}">
                  <a16:creationId xmlns:a16="http://schemas.microsoft.com/office/drawing/2014/main" id="{80A7D833-A935-4131-A892-C05871981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076" y="4070267"/>
              <a:ext cx="996950" cy="666750"/>
            </a:xfrm>
            <a:custGeom>
              <a:avLst/>
              <a:gdLst>
                <a:gd name="T0" fmla="*/ 7 w 628"/>
                <a:gd name="T1" fmla="*/ 416 h 420"/>
                <a:gd name="T2" fmla="*/ 18 w 628"/>
                <a:gd name="T3" fmla="*/ 409 h 420"/>
                <a:gd name="T4" fmla="*/ 32 w 628"/>
                <a:gd name="T5" fmla="*/ 405 h 420"/>
                <a:gd name="T6" fmla="*/ 43 w 628"/>
                <a:gd name="T7" fmla="*/ 394 h 420"/>
                <a:gd name="T8" fmla="*/ 54 w 628"/>
                <a:gd name="T9" fmla="*/ 390 h 420"/>
                <a:gd name="T10" fmla="*/ 69 w 628"/>
                <a:gd name="T11" fmla="*/ 383 h 420"/>
                <a:gd name="T12" fmla="*/ 78 w 628"/>
                <a:gd name="T13" fmla="*/ 372 h 420"/>
                <a:gd name="T14" fmla="*/ 94 w 628"/>
                <a:gd name="T15" fmla="*/ 357 h 420"/>
                <a:gd name="T16" fmla="*/ 105 w 628"/>
                <a:gd name="T17" fmla="*/ 349 h 420"/>
                <a:gd name="T18" fmla="*/ 115 w 628"/>
                <a:gd name="T19" fmla="*/ 342 h 420"/>
                <a:gd name="T20" fmla="*/ 129 w 628"/>
                <a:gd name="T21" fmla="*/ 331 h 420"/>
                <a:gd name="T22" fmla="*/ 144 w 628"/>
                <a:gd name="T23" fmla="*/ 320 h 420"/>
                <a:gd name="T24" fmla="*/ 155 w 628"/>
                <a:gd name="T25" fmla="*/ 312 h 420"/>
                <a:gd name="T26" fmla="*/ 165 w 628"/>
                <a:gd name="T27" fmla="*/ 305 h 420"/>
                <a:gd name="T28" fmla="*/ 173 w 628"/>
                <a:gd name="T29" fmla="*/ 297 h 420"/>
                <a:gd name="T30" fmla="*/ 187 w 628"/>
                <a:gd name="T31" fmla="*/ 286 h 420"/>
                <a:gd name="T32" fmla="*/ 202 w 628"/>
                <a:gd name="T33" fmla="*/ 279 h 420"/>
                <a:gd name="T34" fmla="*/ 216 w 628"/>
                <a:gd name="T35" fmla="*/ 268 h 420"/>
                <a:gd name="T36" fmla="*/ 231 w 628"/>
                <a:gd name="T37" fmla="*/ 260 h 420"/>
                <a:gd name="T38" fmla="*/ 245 w 628"/>
                <a:gd name="T39" fmla="*/ 249 h 420"/>
                <a:gd name="T40" fmla="*/ 256 w 628"/>
                <a:gd name="T41" fmla="*/ 233 h 420"/>
                <a:gd name="T42" fmla="*/ 271 w 628"/>
                <a:gd name="T43" fmla="*/ 227 h 420"/>
                <a:gd name="T44" fmla="*/ 284 w 628"/>
                <a:gd name="T45" fmla="*/ 220 h 420"/>
                <a:gd name="T46" fmla="*/ 291 w 628"/>
                <a:gd name="T47" fmla="*/ 211 h 420"/>
                <a:gd name="T48" fmla="*/ 306 w 628"/>
                <a:gd name="T49" fmla="*/ 207 h 420"/>
                <a:gd name="T50" fmla="*/ 320 w 628"/>
                <a:gd name="T51" fmla="*/ 200 h 420"/>
                <a:gd name="T52" fmla="*/ 331 w 628"/>
                <a:gd name="T53" fmla="*/ 185 h 420"/>
                <a:gd name="T54" fmla="*/ 346 w 628"/>
                <a:gd name="T55" fmla="*/ 179 h 420"/>
                <a:gd name="T56" fmla="*/ 357 w 628"/>
                <a:gd name="T57" fmla="*/ 168 h 420"/>
                <a:gd name="T58" fmla="*/ 371 w 628"/>
                <a:gd name="T59" fmla="*/ 163 h 420"/>
                <a:gd name="T60" fmla="*/ 386 w 628"/>
                <a:gd name="T61" fmla="*/ 148 h 420"/>
                <a:gd name="T62" fmla="*/ 400 w 628"/>
                <a:gd name="T63" fmla="*/ 144 h 420"/>
                <a:gd name="T64" fmla="*/ 415 w 628"/>
                <a:gd name="T65" fmla="*/ 137 h 420"/>
                <a:gd name="T66" fmla="*/ 424 w 628"/>
                <a:gd name="T67" fmla="*/ 133 h 420"/>
                <a:gd name="T68" fmla="*/ 435 w 628"/>
                <a:gd name="T69" fmla="*/ 122 h 420"/>
                <a:gd name="T70" fmla="*/ 451 w 628"/>
                <a:gd name="T71" fmla="*/ 115 h 420"/>
                <a:gd name="T72" fmla="*/ 462 w 628"/>
                <a:gd name="T73" fmla="*/ 111 h 420"/>
                <a:gd name="T74" fmla="*/ 473 w 628"/>
                <a:gd name="T75" fmla="*/ 100 h 420"/>
                <a:gd name="T76" fmla="*/ 484 w 628"/>
                <a:gd name="T77" fmla="*/ 92 h 420"/>
                <a:gd name="T78" fmla="*/ 497 w 628"/>
                <a:gd name="T79" fmla="*/ 89 h 420"/>
                <a:gd name="T80" fmla="*/ 512 w 628"/>
                <a:gd name="T81" fmla="*/ 81 h 420"/>
                <a:gd name="T82" fmla="*/ 526 w 628"/>
                <a:gd name="T83" fmla="*/ 74 h 420"/>
                <a:gd name="T84" fmla="*/ 537 w 628"/>
                <a:gd name="T85" fmla="*/ 63 h 420"/>
                <a:gd name="T86" fmla="*/ 551 w 628"/>
                <a:gd name="T87" fmla="*/ 52 h 420"/>
                <a:gd name="T88" fmla="*/ 566 w 628"/>
                <a:gd name="T89" fmla="*/ 44 h 420"/>
                <a:gd name="T90" fmla="*/ 580 w 628"/>
                <a:gd name="T91" fmla="*/ 33 h 420"/>
                <a:gd name="T92" fmla="*/ 591 w 628"/>
                <a:gd name="T93" fmla="*/ 29 h 420"/>
                <a:gd name="T94" fmla="*/ 602 w 628"/>
                <a:gd name="T95" fmla="*/ 22 h 420"/>
                <a:gd name="T96" fmla="*/ 613 w 628"/>
                <a:gd name="T97" fmla="*/ 15 h 420"/>
                <a:gd name="T98" fmla="*/ 624 w 628"/>
                <a:gd name="T9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8" h="420">
                  <a:moveTo>
                    <a:pt x="0" y="420"/>
                  </a:moveTo>
                  <a:lnTo>
                    <a:pt x="3" y="420"/>
                  </a:lnTo>
                  <a:lnTo>
                    <a:pt x="7" y="420"/>
                  </a:lnTo>
                  <a:lnTo>
                    <a:pt x="7" y="416"/>
                  </a:lnTo>
                  <a:lnTo>
                    <a:pt x="11" y="416"/>
                  </a:lnTo>
                  <a:lnTo>
                    <a:pt x="14" y="412"/>
                  </a:lnTo>
                  <a:lnTo>
                    <a:pt x="18" y="412"/>
                  </a:lnTo>
                  <a:lnTo>
                    <a:pt x="18" y="409"/>
                  </a:lnTo>
                  <a:lnTo>
                    <a:pt x="21" y="409"/>
                  </a:lnTo>
                  <a:lnTo>
                    <a:pt x="25" y="405"/>
                  </a:lnTo>
                  <a:lnTo>
                    <a:pt x="29" y="405"/>
                  </a:lnTo>
                  <a:lnTo>
                    <a:pt x="32" y="405"/>
                  </a:lnTo>
                  <a:lnTo>
                    <a:pt x="36" y="401"/>
                  </a:lnTo>
                  <a:lnTo>
                    <a:pt x="36" y="398"/>
                  </a:lnTo>
                  <a:lnTo>
                    <a:pt x="40" y="398"/>
                  </a:lnTo>
                  <a:lnTo>
                    <a:pt x="43" y="394"/>
                  </a:lnTo>
                  <a:lnTo>
                    <a:pt x="47" y="394"/>
                  </a:lnTo>
                  <a:lnTo>
                    <a:pt x="50" y="394"/>
                  </a:lnTo>
                  <a:lnTo>
                    <a:pt x="54" y="394"/>
                  </a:lnTo>
                  <a:lnTo>
                    <a:pt x="54" y="390"/>
                  </a:lnTo>
                  <a:lnTo>
                    <a:pt x="58" y="390"/>
                  </a:lnTo>
                  <a:lnTo>
                    <a:pt x="61" y="383"/>
                  </a:lnTo>
                  <a:lnTo>
                    <a:pt x="65" y="383"/>
                  </a:lnTo>
                  <a:lnTo>
                    <a:pt x="69" y="383"/>
                  </a:lnTo>
                  <a:lnTo>
                    <a:pt x="72" y="379"/>
                  </a:lnTo>
                  <a:lnTo>
                    <a:pt x="76" y="375"/>
                  </a:lnTo>
                  <a:lnTo>
                    <a:pt x="76" y="372"/>
                  </a:lnTo>
                  <a:lnTo>
                    <a:pt x="78" y="372"/>
                  </a:lnTo>
                  <a:lnTo>
                    <a:pt x="83" y="368"/>
                  </a:lnTo>
                  <a:lnTo>
                    <a:pt x="87" y="368"/>
                  </a:lnTo>
                  <a:lnTo>
                    <a:pt x="89" y="360"/>
                  </a:lnTo>
                  <a:lnTo>
                    <a:pt x="94" y="357"/>
                  </a:lnTo>
                  <a:lnTo>
                    <a:pt x="94" y="353"/>
                  </a:lnTo>
                  <a:lnTo>
                    <a:pt x="98" y="353"/>
                  </a:lnTo>
                  <a:lnTo>
                    <a:pt x="100" y="349"/>
                  </a:lnTo>
                  <a:lnTo>
                    <a:pt x="105" y="349"/>
                  </a:lnTo>
                  <a:lnTo>
                    <a:pt x="105" y="346"/>
                  </a:lnTo>
                  <a:lnTo>
                    <a:pt x="107" y="346"/>
                  </a:lnTo>
                  <a:lnTo>
                    <a:pt x="111" y="346"/>
                  </a:lnTo>
                  <a:lnTo>
                    <a:pt x="115" y="342"/>
                  </a:lnTo>
                  <a:lnTo>
                    <a:pt x="118" y="338"/>
                  </a:lnTo>
                  <a:lnTo>
                    <a:pt x="122" y="331"/>
                  </a:lnTo>
                  <a:lnTo>
                    <a:pt x="126" y="331"/>
                  </a:lnTo>
                  <a:lnTo>
                    <a:pt x="129" y="331"/>
                  </a:lnTo>
                  <a:lnTo>
                    <a:pt x="133" y="327"/>
                  </a:lnTo>
                  <a:lnTo>
                    <a:pt x="136" y="320"/>
                  </a:lnTo>
                  <a:lnTo>
                    <a:pt x="140" y="320"/>
                  </a:lnTo>
                  <a:lnTo>
                    <a:pt x="144" y="320"/>
                  </a:lnTo>
                  <a:lnTo>
                    <a:pt x="144" y="316"/>
                  </a:lnTo>
                  <a:lnTo>
                    <a:pt x="147" y="312"/>
                  </a:lnTo>
                  <a:lnTo>
                    <a:pt x="151" y="312"/>
                  </a:lnTo>
                  <a:lnTo>
                    <a:pt x="155" y="312"/>
                  </a:lnTo>
                  <a:lnTo>
                    <a:pt x="155" y="309"/>
                  </a:lnTo>
                  <a:lnTo>
                    <a:pt x="158" y="309"/>
                  </a:lnTo>
                  <a:lnTo>
                    <a:pt x="162" y="305"/>
                  </a:lnTo>
                  <a:lnTo>
                    <a:pt x="165" y="305"/>
                  </a:lnTo>
                  <a:lnTo>
                    <a:pt x="165" y="301"/>
                  </a:lnTo>
                  <a:lnTo>
                    <a:pt x="169" y="301"/>
                  </a:lnTo>
                  <a:lnTo>
                    <a:pt x="173" y="301"/>
                  </a:lnTo>
                  <a:lnTo>
                    <a:pt x="173" y="297"/>
                  </a:lnTo>
                  <a:lnTo>
                    <a:pt x="176" y="294"/>
                  </a:lnTo>
                  <a:lnTo>
                    <a:pt x="180" y="294"/>
                  </a:lnTo>
                  <a:lnTo>
                    <a:pt x="184" y="290"/>
                  </a:lnTo>
                  <a:lnTo>
                    <a:pt x="187" y="286"/>
                  </a:lnTo>
                  <a:lnTo>
                    <a:pt x="191" y="286"/>
                  </a:lnTo>
                  <a:lnTo>
                    <a:pt x="194" y="283"/>
                  </a:lnTo>
                  <a:lnTo>
                    <a:pt x="198" y="283"/>
                  </a:lnTo>
                  <a:lnTo>
                    <a:pt x="202" y="279"/>
                  </a:lnTo>
                  <a:lnTo>
                    <a:pt x="205" y="279"/>
                  </a:lnTo>
                  <a:lnTo>
                    <a:pt x="209" y="275"/>
                  </a:lnTo>
                  <a:lnTo>
                    <a:pt x="213" y="268"/>
                  </a:lnTo>
                  <a:lnTo>
                    <a:pt x="216" y="268"/>
                  </a:lnTo>
                  <a:lnTo>
                    <a:pt x="220" y="264"/>
                  </a:lnTo>
                  <a:lnTo>
                    <a:pt x="223" y="264"/>
                  </a:lnTo>
                  <a:lnTo>
                    <a:pt x="227" y="264"/>
                  </a:lnTo>
                  <a:lnTo>
                    <a:pt x="231" y="260"/>
                  </a:lnTo>
                  <a:lnTo>
                    <a:pt x="234" y="257"/>
                  </a:lnTo>
                  <a:lnTo>
                    <a:pt x="238" y="253"/>
                  </a:lnTo>
                  <a:lnTo>
                    <a:pt x="242" y="253"/>
                  </a:lnTo>
                  <a:lnTo>
                    <a:pt x="245" y="249"/>
                  </a:lnTo>
                  <a:lnTo>
                    <a:pt x="245" y="244"/>
                  </a:lnTo>
                  <a:lnTo>
                    <a:pt x="249" y="244"/>
                  </a:lnTo>
                  <a:lnTo>
                    <a:pt x="251" y="238"/>
                  </a:lnTo>
                  <a:lnTo>
                    <a:pt x="256" y="233"/>
                  </a:lnTo>
                  <a:lnTo>
                    <a:pt x="260" y="231"/>
                  </a:lnTo>
                  <a:lnTo>
                    <a:pt x="262" y="231"/>
                  </a:lnTo>
                  <a:lnTo>
                    <a:pt x="267" y="227"/>
                  </a:lnTo>
                  <a:lnTo>
                    <a:pt x="271" y="227"/>
                  </a:lnTo>
                  <a:lnTo>
                    <a:pt x="273" y="222"/>
                  </a:lnTo>
                  <a:lnTo>
                    <a:pt x="278" y="222"/>
                  </a:lnTo>
                  <a:lnTo>
                    <a:pt x="280" y="220"/>
                  </a:lnTo>
                  <a:lnTo>
                    <a:pt x="284" y="220"/>
                  </a:lnTo>
                  <a:lnTo>
                    <a:pt x="284" y="216"/>
                  </a:lnTo>
                  <a:lnTo>
                    <a:pt x="289" y="216"/>
                  </a:lnTo>
                  <a:lnTo>
                    <a:pt x="291" y="216"/>
                  </a:lnTo>
                  <a:lnTo>
                    <a:pt x="291" y="211"/>
                  </a:lnTo>
                  <a:lnTo>
                    <a:pt x="295" y="211"/>
                  </a:lnTo>
                  <a:lnTo>
                    <a:pt x="300" y="211"/>
                  </a:lnTo>
                  <a:lnTo>
                    <a:pt x="302" y="207"/>
                  </a:lnTo>
                  <a:lnTo>
                    <a:pt x="306" y="207"/>
                  </a:lnTo>
                  <a:lnTo>
                    <a:pt x="309" y="207"/>
                  </a:lnTo>
                  <a:lnTo>
                    <a:pt x="313" y="200"/>
                  </a:lnTo>
                  <a:lnTo>
                    <a:pt x="317" y="200"/>
                  </a:lnTo>
                  <a:lnTo>
                    <a:pt x="320" y="200"/>
                  </a:lnTo>
                  <a:lnTo>
                    <a:pt x="324" y="196"/>
                  </a:lnTo>
                  <a:lnTo>
                    <a:pt x="328" y="196"/>
                  </a:lnTo>
                  <a:lnTo>
                    <a:pt x="331" y="190"/>
                  </a:lnTo>
                  <a:lnTo>
                    <a:pt x="331" y="185"/>
                  </a:lnTo>
                  <a:lnTo>
                    <a:pt x="335" y="185"/>
                  </a:lnTo>
                  <a:lnTo>
                    <a:pt x="338" y="181"/>
                  </a:lnTo>
                  <a:lnTo>
                    <a:pt x="342" y="179"/>
                  </a:lnTo>
                  <a:lnTo>
                    <a:pt x="346" y="179"/>
                  </a:lnTo>
                  <a:lnTo>
                    <a:pt x="349" y="179"/>
                  </a:lnTo>
                  <a:lnTo>
                    <a:pt x="353" y="179"/>
                  </a:lnTo>
                  <a:lnTo>
                    <a:pt x="353" y="174"/>
                  </a:lnTo>
                  <a:lnTo>
                    <a:pt x="357" y="168"/>
                  </a:lnTo>
                  <a:lnTo>
                    <a:pt x="360" y="168"/>
                  </a:lnTo>
                  <a:lnTo>
                    <a:pt x="364" y="163"/>
                  </a:lnTo>
                  <a:lnTo>
                    <a:pt x="367" y="163"/>
                  </a:lnTo>
                  <a:lnTo>
                    <a:pt x="371" y="163"/>
                  </a:lnTo>
                  <a:lnTo>
                    <a:pt x="375" y="159"/>
                  </a:lnTo>
                  <a:lnTo>
                    <a:pt x="378" y="155"/>
                  </a:lnTo>
                  <a:lnTo>
                    <a:pt x="382" y="152"/>
                  </a:lnTo>
                  <a:lnTo>
                    <a:pt x="386" y="148"/>
                  </a:lnTo>
                  <a:lnTo>
                    <a:pt x="389" y="148"/>
                  </a:lnTo>
                  <a:lnTo>
                    <a:pt x="393" y="148"/>
                  </a:lnTo>
                  <a:lnTo>
                    <a:pt x="396" y="144"/>
                  </a:lnTo>
                  <a:lnTo>
                    <a:pt x="400" y="144"/>
                  </a:lnTo>
                  <a:lnTo>
                    <a:pt x="404" y="144"/>
                  </a:lnTo>
                  <a:lnTo>
                    <a:pt x="407" y="141"/>
                  </a:lnTo>
                  <a:lnTo>
                    <a:pt x="411" y="141"/>
                  </a:lnTo>
                  <a:lnTo>
                    <a:pt x="415" y="137"/>
                  </a:lnTo>
                  <a:lnTo>
                    <a:pt x="418" y="137"/>
                  </a:lnTo>
                  <a:lnTo>
                    <a:pt x="422" y="137"/>
                  </a:lnTo>
                  <a:lnTo>
                    <a:pt x="422" y="133"/>
                  </a:lnTo>
                  <a:lnTo>
                    <a:pt x="424" y="133"/>
                  </a:lnTo>
                  <a:lnTo>
                    <a:pt x="429" y="129"/>
                  </a:lnTo>
                  <a:lnTo>
                    <a:pt x="433" y="126"/>
                  </a:lnTo>
                  <a:lnTo>
                    <a:pt x="433" y="122"/>
                  </a:lnTo>
                  <a:lnTo>
                    <a:pt x="435" y="122"/>
                  </a:lnTo>
                  <a:lnTo>
                    <a:pt x="440" y="122"/>
                  </a:lnTo>
                  <a:lnTo>
                    <a:pt x="444" y="115"/>
                  </a:lnTo>
                  <a:lnTo>
                    <a:pt x="446" y="115"/>
                  </a:lnTo>
                  <a:lnTo>
                    <a:pt x="451" y="115"/>
                  </a:lnTo>
                  <a:lnTo>
                    <a:pt x="453" y="115"/>
                  </a:lnTo>
                  <a:lnTo>
                    <a:pt x="457" y="115"/>
                  </a:lnTo>
                  <a:lnTo>
                    <a:pt x="462" y="115"/>
                  </a:lnTo>
                  <a:lnTo>
                    <a:pt x="462" y="111"/>
                  </a:lnTo>
                  <a:lnTo>
                    <a:pt x="464" y="107"/>
                  </a:lnTo>
                  <a:lnTo>
                    <a:pt x="468" y="107"/>
                  </a:lnTo>
                  <a:lnTo>
                    <a:pt x="473" y="104"/>
                  </a:lnTo>
                  <a:lnTo>
                    <a:pt x="473" y="100"/>
                  </a:lnTo>
                  <a:lnTo>
                    <a:pt x="475" y="100"/>
                  </a:lnTo>
                  <a:lnTo>
                    <a:pt x="479" y="96"/>
                  </a:lnTo>
                  <a:lnTo>
                    <a:pt x="484" y="96"/>
                  </a:lnTo>
                  <a:lnTo>
                    <a:pt x="484" y="92"/>
                  </a:lnTo>
                  <a:lnTo>
                    <a:pt x="486" y="89"/>
                  </a:lnTo>
                  <a:lnTo>
                    <a:pt x="490" y="89"/>
                  </a:lnTo>
                  <a:lnTo>
                    <a:pt x="493" y="89"/>
                  </a:lnTo>
                  <a:lnTo>
                    <a:pt x="497" y="89"/>
                  </a:lnTo>
                  <a:lnTo>
                    <a:pt x="501" y="85"/>
                  </a:lnTo>
                  <a:lnTo>
                    <a:pt x="504" y="85"/>
                  </a:lnTo>
                  <a:lnTo>
                    <a:pt x="508" y="85"/>
                  </a:lnTo>
                  <a:lnTo>
                    <a:pt x="512" y="81"/>
                  </a:lnTo>
                  <a:lnTo>
                    <a:pt x="515" y="78"/>
                  </a:lnTo>
                  <a:lnTo>
                    <a:pt x="519" y="78"/>
                  </a:lnTo>
                  <a:lnTo>
                    <a:pt x="522" y="74"/>
                  </a:lnTo>
                  <a:lnTo>
                    <a:pt x="526" y="74"/>
                  </a:lnTo>
                  <a:lnTo>
                    <a:pt x="530" y="70"/>
                  </a:lnTo>
                  <a:lnTo>
                    <a:pt x="530" y="63"/>
                  </a:lnTo>
                  <a:lnTo>
                    <a:pt x="533" y="63"/>
                  </a:lnTo>
                  <a:lnTo>
                    <a:pt x="537" y="63"/>
                  </a:lnTo>
                  <a:lnTo>
                    <a:pt x="541" y="59"/>
                  </a:lnTo>
                  <a:lnTo>
                    <a:pt x="544" y="55"/>
                  </a:lnTo>
                  <a:lnTo>
                    <a:pt x="548" y="52"/>
                  </a:lnTo>
                  <a:lnTo>
                    <a:pt x="551" y="52"/>
                  </a:lnTo>
                  <a:lnTo>
                    <a:pt x="555" y="48"/>
                  </a:lnTo>
                  <a:lnTo>
                    <a:pt x="559" y="48"/>
                  </a:lnTo>
                  <a:lnTo>
                    <a:pt x="562" y="44"/>
                  </a:lnTo>
                  <a:lnTo>
                    <a:pt x="566" y="44"/>
                  </a:lnTo>
                  <a:lnTo>
                    <a:pt x="570" y="40"/>
                  </a:lnTo>
                  <a:lnTo>
                    <a:pt x="573" y="37"/>
                  </a:lnTo>
                  <a:lnTo>
                    <a:pt x="577" y="37"/>
                  </a:lnTo>
                  <a:lnTo>
                    <a:pt x="580" y="33"/>
                  </a:lnTo>
                  <a:lnTo>
                    <a:pt x="580" y="29"/>
                  </a:lnTo>
                  <a:lnTo>
                    <a:pt x="584" y="29"/>
                  </a:lnTo>
                  <a:lnTo>
                    <a:pt x="588" y="29"/>
                  </a:lnTo>
                  <a:lnTo>
                    <a:pt x="591" y="29"/>
                  </a:lnTo>
                  <a:lnTo>
                    <a:pt x="591" y="26"/>
                  </a:lnTo>
                  <a:lnTo>
                    <a:pt x="595" y="26"/>
                  </a:lnTo>
                  <a:lnTo>
                    <a:pt x="599" y="26"/>
                  </a:lnTo>
                  <a:lnTo>
                    <a:pt x="602" y="22"/>
                  </a:lnTo>
                  <a:lnTo>
                    <a:pt x="606" y="22"/>
                  </a:lnTo>
                  <a:lnTo>
                    <a:pt x="609" y="18"/>
                  </a:lnTo>
                  <a:lnTo>
                    <a:pt x="609" y="15"/>
                  </a:lnTo>
                  <a:lnTo>
                    <a:pt x="613" y="15"/>
                  </a:lnTo>
                  <a:lnTo>
                    <a:pt x="617" y="15"/>
                  </a:lnTo>
                  <a:lnTo>
                    <a:pt x="619" y="15"/>
                  </a:lnTo>
                  <a:lnTo>
                    <a:pt x="619" y="3"/>
                  </a:lnTo>
                  <a:lnTo>
                    <a:pt x="624" y="0"/>
                  </a:lnTo>
                  <a:lnTo>
                    <a:pt x="628" y="0"/>
                  </a:lnTo>
                </a:path>
              </a:pathLst>
            </a:custGeom>
            <a:noFill/>
            <a:ln w="2381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6" name="Freeform 185">
              <a:extLst>
                <a:ext uri="{FF2B5EF4-FFF2-40B4-BE49-F238E27FC236}">
                  <a16:creationId xmlns:a16="http://schemas.microsoft.com/office/drawing/2014/main" id="{3E273968-8392-40D9-A2E5-69937CB90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026" y="3520992"/>
              <a:ext cx="1017588" cy="549275"/>
            </a:xfrm>
            <a:custGeom>
              <a:avLst/>
              <a:gdLst>
                <a:gd name="T0" fmla="*/ 7 w 641"/>
                <a:gd name="T1" fmla="*/ 338 h 346"/>
                <a:gd name="T2" fmla="*/ 20 w 641"/>
                <a:gd name="T3" fmla="*/ 331 h 346"/>
                <a:gd name="T4" fmla="*/ 31 w 641"/>
                <a:gd name="T5" fmla="*/ 316 h 346"/>
                <a:gd name="T6" fmla="*/ 42 w 641"/>
                <a:gd name="T7" fmla="*/ 312 h 346"/>
                <a:gd name="T8" fmla="*/ 53 w 641"/>
                <a:gd name="T9" fmla="*/ 301 h 346"/>
                <a:gd name="T10" fmla="*/ 64 w 641"/>
                <a:gd name="T11" fmla="*/ 294 h 346"/>
                <a:gd name="T12" fmla="*/ 75 w 641"/>
                <a:gd name="T13" fmla="*/ 290 h 346"/>
                <a:gd name="T14" fmla="*/ 89 w 641"/>
                <a:gd name="T15" fmla="*/ 283 h 346"/>
                <a:gd name="T16" fmla="*/ 100 w 641"/>
                <a:gd name="T17" fmla="*/ 275 h 346"/>
                <a:gd name="T18" fmla="*/ 115 w 641"/>
                <a:gd name="T19" fmla="*/ 268 h 346"/>
                <a:gd name="T20" fmla="*/ 129 w 641"/>
                <a:gd name="T21" fmla="*/ 264 h 346"/>
                <a:gd name="T22" fmla="*/ 144 w 641"/>
                <a:gd name="T23" fmla="*/ 259 h 346"/>
                <a:gd name="T24" fmla="*/ 154 w 641"/>
                <a:gd name="T25" fmla="*/ 257 h 346"/>
                <a:gd name="T26" fmla="*/ 169 w 641"/>
                <a:gd name="T27" fmla="*/ 253 h 346"/>
                <a:gd name="T28" fmla="*/ 180 w 641"/>
                <a:gd name="T29" fmla="*/ 242 h 346"/>
                <a:gd name="T30" fmla="*/ 191 w 641"/>
                <a:gd name="T31" fmla="*/ 233 h 346"/>
                <a:gd name="T32" fmla="*/ 202 w 641"/>
                <a:gd name="T33" fmla="*/ 226 h 346"/>
                <a:gd name="T34" fmla="*/ 215 w 641"/>
                <a:gd name="T35" fmla="*/ 222 h 346"/>
                <a:gd name="T36" fmla="*/ 226 w 641"/>
                <a:gd name="T37" fmla="*/ 215 h 346"/>
                <a:gd name="T38" fmla="*/ 240 w 641"/>
                <a:gd name="T39" fmla="*/ 211 h 346"/>
                <a:gd name="T40" fmla="*/ 251 w 641"/>
                <a:gd name="T41" fmla="*/ 204 h 346"/>
                <a:gd name="T42" fmla="*/ 266 w 641"/>
                <a:gd name="T43" fmla="*/ 194 h 346"/>
                <a:gd name="T44" fmla="*/ 277 w 641"/>
                <a:gd name="T45" fmla="*/ 189 h 346"/>
                <a:gd name="T46" fmla="*/ 288 w 641"/>
                <a:gd name="T47" fmla="*/ 181 h 346"/>
                <a:gd name="T48" fmla="*/ 302 w 641"/>
                <a:gd name="T49" fmla="*/ 174 h 346"/>
                <a:gd name="T50" fmla="*/ 317 w 641"/>
                <a:gd name="T51" fmla="*/ 167 h 346"/>
                <a:gd name="T52" fmla="*/ 327 w 641"/>
                <a:gd name="T53" fmla="*/ 163 h 346"/>
                <a:gd name="T54" fmla="*/ 342 w 641"/>
                <a:gd name="T55" fmla="*/ 156 h 346"/>
                <a:gd name="T56" fmla="*/ 355 w 641"/>
                <a:gd name="T57" fmla="*/ 144 h 346"/>
                <a:gd name="T58" fmla="*/ 366 w 641"/>
                <a:gd name="T59" fmla="*/ 137 h 346"/>
                <a:gd name="T60" fmla="*/ 382 w 641"/>
                <a:gd name="T61" fmla="*/ 133 h 346"/>
                <a:gd name="T62" fmla="*/ 395 w 641"/>
                <a:gd name="T63" fmla="*/ 126 h 346"/>
                <a:gd name="T64" fmla="*/ 410 w 641"/>
                <a:gd name="T65" fmla="*/ 118 h 346"/>
                <a:gd name="T66" fmla="*/ 424 w 641"/>
                <a:gd name="T67" fmla="*/ 111 h 346"/>
                <a:gd name="T68" fmla="*/ 439 w 641"/>
                <a:gd name="T69" fmla="*/ 107 h 346"/>
                <a:gd name="T70" fmla="*/ 450 w 641"/>
                <a:gd name="T71" fmla="*/ 96 h 346"/>
                <a:gd name="T72" fmla="*/ 461 w 641"/>
                <a:gd name="T73" fmla="*/ 92 h 346"/>
                <a:gd name="T74" fmla="*/ 475 w 641"/>
                <a:gd name="T75" fmla="*/ 89 h 346"/>
                <a:gd name="T76" fmla="*/ 486 w 641"/>
                <a:gd name="T77" fmla="*/ 78 h 346"/>
                <a:gd name="T78" fmla="*/ 500 w 641"/>
                <a:gd name="T79" fmla="*/ 74 h 346"/>
                <a:gd name="T80" fmla="*/ 515 w 641"/>
                <a:gd name="T81" fmla="*/ 63 h 346"/>
                <a:gd name="T82" fmla="*/ 526 w 641"/>
                <a:gd name="T83" fmla="*/ 59 h 346"/>
                <a:gd name="T84" fmla="*/ 539 w 641"/>
                <a:gd name="T85" fmla="*/ 52 h 346"/>
                <a:gd name="T86" fmla="*/ 555 w 641"/>
                <a:gd name="T87" fmla="*/ 44 h 346"/>
                <a:gd name="T88" fmla="*/ 568 w 641"/>
                <a:gd name="T89" fmla="*/ 37 h 346"/>
                <a:gd name="T90" fmla="*/ 579 w 641"/>
                <a:gd name="T91" fmla="*/ 33 h 346"/>
                <a:gd name="T92" fmla="*/ 594 w 641"/>
                <a:gd name="T93" fmla="*/ 26 h 346"/>
                <a:gd name="T94" fmla="*/ 608 w 641"/>
                <a:gd name="T95" fmla="*/ 18 h 346"/>
                <a:gd name="T96" fmla="*/ 623 w 641"/>
                <a:gd name="T97" fmla="*/ 11 h 346"/>
                <a:gd name="T98" fmla="*/ 637 w 641"/>
                <a:gd name="T99" fmla="*/ 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1" h="346">
                  <a:moveTo>
                    <a:pt x="0" y="346"/>
                  </a:moveTo>
                  <a:lnTo>
                    <a:pt x="2" y="346"/>
                  </a:lnTo>
                  <a:lnTo>
                    <a:pt x="2" y="342"/>
                  </a:lnTo>
                  <a:lnTo>
                    <a:pt x="7" y="338"/>
                  </a:lnTo>
                  <a:lnTo>
                    <a:pt x="9" y="335"/>
                  </a:lnTo>
                  <a:lnTo>
                    <a:pt x="13" y="331"/>
                  </a:lnTo>
                  <a:lnTo>
                    <a:pt x="18" y="331"/>
                  </a:lnTo>
                  <a:lnTo>
                    <a:pt x="20" y="331"/>
                  </a:lnTo>
                  <a:lnTo>
                    <a:pt x="20" y="327"/>
                  </a:lnTo>
                  <a:lnTo>
                    <a:pt x="24" y="323"/>
                  </a:lnTo>
                  <a:lnTo>
                    <a:pt x="29" y="320"/>
                  </a:lnTo>
                  <a:lnTo>
                    <a:pt x="31" y="316"/>
                  </a:lnTo>
                  <a:lnTo>
                    <a:pt x="35" y="316"/>
                  </a:lnTo>
                  <a:lnTo>
                    <a:pt x="38" y="316"/>
                  </a:lnTo>
                  <a:lnTo>
                    <a:pt x="42" y="316"/>
                  </a:lnTo>
                  <a:lnTo>
                    <a:pt x="42" y="312"/>
                  </a:lnTo>
                  <a:lnTo>
                    <a:pt x="46" y="312"/>
                  </a:lnTo>
                  <a:lnTo>
                    <a:pt x="49" y="309"/>
                  </a:lnTo>
                  <a:lnTo>
                    <a:pt x="53" y="305"/>
                  </a:lnTo>
                  <a:lnTo>
                    <a:pt x="53" y="301"/>
                  </a:lnTo>
                  <a:lnTo>
                    <a:pt x="57" y="297"/>
                  </a:lnTo>
                  <a:lnTo>
                    <a:pt x="60" y="297"/>
                  </a:lnTo>
                  <a:lnTo>
                    <a:pt x="60" y="294"/>
                  </a:lnTo>
                  <a:lnTo>
                    <a:pt x="64" y="294"/>
                  </a:lnTo>
                  <a:lnTo>
                    <a:pt x="67" y="294"/>
                  </a:lnTo>
                  <a:lnTo>
                    <a:pt x="71" y="294"/>
                  </a:lnTo>
                  <a:lnTo>
                    <a:pt x="71" y="290"/>
                  </a:lnTo>
                  <a:lnTo>
                    <a:pt x="75" y="290"/>
                  </a:lnTo>
                  <a:lnTo>
                    <a:pt x="78" y="286"/>
                  </a:lnTo>
                  <a:lnTo>
                    <a:pt x="82" y="286"/>
                  </a:lnTo>
                  <a:lnTo>
                    <a:pt x="86" y="286"/>
                  </a:lnTo>
                  <a:lnTo>
                    <a:pt x="89" y="283"/>
                  </a:lnTo>
                  <a:lnTo>
                    <a:pt x="93" y="283"/>
                  </a:lnTo>
                  <a:lnTo>
                    <a:pt x="96" y="283"/>
                  </a:lnTo>
                  <a:lnTo>
                    <a:pt x="100" y="279"/>
                  </a:lnTo>
                  <a:lnTo>
                    <a:pt x="100" y="275"/>
                  </a:lnTo>
                  <a:lnTo>
                    <a:pt x="104" y="275"/>
                  </a:lnTo>
                  <a:lnTo>
                    <a:pt x="107" y="275"/>
                  </a:lnTo>
                  <a:lnTo>
                    <a:pt x="111" y="270"/>
                  </a:lnTo>
                  <a:lnTo>
                    <a:pt x="115" y="268"/>
                  </a:lnTo>
                  <a:lnTo>
                    <a:pt x="118" y="268"/>
                  </a:lnTo>
                  <a:lnTo>
                    <a:pt x="122" y="268"/>
                  </a:lnTo>
                  <a:lnTo>
                    <a:pt x="125" y="268"/>
                  </a:lnTo>
                  <a:lnTo>
                    <a:pt x="129" y="264"/>
                  </a:lnTo>
                  <a:lnTo>
                    <a:pt x="133" y="264"/>
                  </a:lnTo>
                  <a:lnTo>
                    <a:pt x="136" y="264"/>
                  </a:lnTo>
                  <a:lnTo>
                    <a:pt x="140" y="259"/>
                  </a:lnTo>
                  <a:lnTo>
                    <a:pt x="144" y="259"/>
                  </a:lnTo>
                  <a:lnTo>
                    <a:pt x="147" y="259"/>
                  </a:lnTo>
                  <a:lnTo>
                    <a:pt x="151" y="259"/>
                  </a:lnTo>
                  <a:lnTo>
                    <a:pt x="151" y="257"/>
                  </a:lnTo>
                  <a:lnTo>
                    <a:pt x="154" y="257"/>
                  </a:lnTo>
                  <a:lnTo>
                    <a:pt x="158" y="257"/>
                  </a:lnTo>
                  <a:lnTo>
                    <a:pt x="162" y="257"/>
                  </a:lnTo>
                  <a:lnTo>
                    <a:pt x="165" y="257"/>
                  </a:lnTo>
                  <a:lnTo>
                    <a:pt x="169" y="253"/>
                  </a:lnTo>
                  <a:lnTo>
                    <a:pt x="169" y="246"/>
                  </a:lnTo>
                  <a:lnTo>
                    <a:pt x="173" y="242"/>
                  </a:lnTo>
                  <a:lnTo>
                    <a:pt x="176" y="242"/>
                  </a:lnTo>
                  <a:lnTo>
                    <a:pt x="180" y="242"/>
                  </a:lnTo>
                  <a:lnTo>
                    <a:pt x="180" y="237"/>
                  </a:lnTo>
                  <a:lnTo>
                    <a:pt x="182" y="237"/>
                  </a:lnTo>
                  <a:lnTo>
                    <a:pt x="187" y="237"/>
                  </a:lnTo>
                  <a:lnTo>
                    <a:pt x="191" y="233"/>
                  </a:lnTo>
                  <a:lnTo>
                    <a:pt x="193" y="231"/>
                  </a:lnTo>
                  <a:lnTo>
                    <a:pt x="197" y="231"/>
                  </a:lnTo>
                  <a:lnTo>
                    <a:pt x="202" y="231"/>
                  </a:lnTo>
                  <a:lnTo>
                    <a:pt x="202" y="226"/>
                  </a:lnTo>
                  <a:lnTo>
                    <a:pt x="204" y="226"/>
                  </a:lnTo>
                  <a:lnTo>
                    <a:pt x="208" y="226"/>
                  </a:lnTo>
                  <a:lnTo>
                    <a:pt x="211" y="222"/>
                  </a:lnTo>
                  <a:lnTo>
                    <a:pt x="215" y="222"/>
                  </a:lnTo>
                  <a:lnTo>
                    <a:pt x="219" y="222"/>
                  </a:lnTo>
                  <a:lnTo>
                    <a:pt x="219" y="215"/>
                  </a:lnTo>
                  <a:lnTo>
                    <a:pt x="222" y="215"/>
                  </a:lnTo>
                  <a:lnTo>
                    <a:pt x="226" y="215"/>
                  </a:lnTo>
                  <a:lnTo>
                    <a:pt x="230" y="215"/>
                  </a:lnTo>
                  <a:lnTo>
                    <a:pt x="233" y="215"/>
                  </a:lnTo>
                  <a:lnTo>
                    <a:pt x="237" y="211"/>
                  </a:lnTo>
                  <a:lnTo>
                    <a:pt x="240" y="211"/>
                  </a:lnTo>
                  <a:lnTo>
                    <a:pt x="244" y="207"/>
                  </a:lnTo>
                  <a:lnTo>
                    <a:pt x="248" y="207"/>
                  </a:lnTo>
                  <a:lnTo>
                    <a:pt x="248" y="204"/>
                  </a:lnTo>
                  <a:lnTo>
                    <a:pt x="251" y="204"/>
                  </a:lnTo>
                  <a:lnTo>
                    <a:pt x="255" y="200"/>
                  </a:lnTo>
                  <a:lnTo>
                    <a:pt x="259" y="196"/>
                  </a:lnTo>
                  <a:lnTo>
                    <a:pt x="262" y="196"/>
                  </a:lnTo>
                  <a:lnTo>
                    <a:pt x="266" y="194"/>
                  </a:lnTo>
                  <a:lnTo>
                    <a:pt x="269" y="194"/>
                  </a:lnTo>
                  <a:lnTo>
                    <a:pt x="269" y="189"/>
                  </a:lnTo>
                  <a:lnTo>
                    <a:pt x="273" y="189"/>
                  </a:lnTo>
                  <a:lnTo>
                    <a:pt x="277" y="189"/>
                  </a:lnTo>
                  <a:lnTo>
                    <a:pt x="280" y="185"/>
                  </a:lnTo>
                  <a:lnTo>
                    <a:pt x="280" y="181"/>
                  </a:lnTo>
                  <a:lnTo>
                    <a:pt x="284" y="181"/>
                  </a:lnTo>
                  <a:lnTo>
                    <a:pt x="288" y="181"/>
                  </a:lnTo>
                  <a:lnTo>
                    <a:pt x="291" y="178"/>
                  </a:lnTo>
                  <a:lnTo>
                    <a:pt x="295" y="178"/>
                  </a:lnTo>
                  <a:lnTo>
                    <a:pt x="298" y="174"/>
                  </a:lnTo>
                  <a:lnTo>
                    <a:pt x="302" y="174"/>
                  </a:lnTo>
                  <a:lnTo>
                    <a:pt x="306" y="174"/>
                  </a:lnTo>
                  <a:lnTo>
                    <a:pt x="309" y="174"/>
                  </a:lnTo>
                  <a:lnTo>
                    <a:pt x="313" y="174"/>
                  </a:lnTo>
                  <a:lnTo>
                    <a:pt x="317" y="167"/>
                  </a:lnTo>
                  <a:lnTo>
                    <a:pt x="320" y="167"/>
                  </a:lnTo>
                  <a:lnTo>
                    <a:pt x="324" y="167"/>
                  </a:lnTo>
                  <a:lnTo>
                    <a:pt x="327" y="167"/>
                  </a:lnTo>
                  <a:lnTo>
                    <a:pt x="327" y="163"/>
                  </a:lnTo>
                  <a:lnTo>
                    <a:pt x="331" y="159"/>
                  </a:lnTo>
                  <a:lnTo>
                    <a:pt x="335" y="159"/>
                  </a:lnTo>
                  <a:lnTo>
                    <a:pt x="338" y="156"/>
                  </a:lnTo>
                  <a:lnTo>
                    <a:pt x="342" y="156"/>
                  </a:lnTo>
                  <a:lnTo>
                    <a:pt x="346" y="156"/>
                  </a:lnTo>
                  <a:lnTo>
                    <a:pt x="349" y="148"/>
                  </a:lnTo>
                  <a:lnTo>
                    <a:pt x="353" y="144"/>
                  </a:lnTo>
                  <a:lnTo>
                    <a:pt x="355" y="144"/>
                  </a:lnTo>
                  <a:lnTo>
                    <a:pt x="360" y="141"/>
                  </a:lnTo>
                  <a:lnTo>
                    <a:pt x="364" y="141"/>
                  </a:lnTo>
                  <a:lnTo>
                    <a:pt x="366" y="141"/>
                  </a:lnTo>
                  <a:lnTo>
                    <a:pt x="366" y="137"/>
                  </a:lnTo>
                  <a:lnTo>
                    <a:pt x="371" y="137"/>
                  </a:lnTo>
                  <a:lnTo>
                    <a:pt x="375" y="137"/>
                  </a:lnTo>
                  <a:lnTo>
                    <a:pt x="377" y="133"/>
                  </a:lnTo>
                  <a:lnTo>
                    <a:pt x="382" y="133"/>
                  </a:lnTo>
                  <a:lnTo>
                    <a:pt x="384" y="133"/>
                  </a:lnTo>
                  <a:lnTo>
                    <a:pt x="388" y="130"/>
                  </a:lnTo>
                  <a:lnTo>
                    <a:pt x="393" y="130"/>
                  </a:lnTo>
                  <a:lnTo>
                    <a:pt x="395" y="126"/>
                  </a:lnTo>
                  <a:lnTo>
                    <a:pt x="399" y="126"/>
                  </a:lnTo>
                  <a:lnTo>
                    <a:pt x="403" y="126"/>
                  </a:lnTo>
                  <a:lnTo>
                    <a:pt x="406" y="122"/>
                  </a:lnTo>
                  <a:lnTo>
                    <a:pt x="410" y="118"/>
                  </a:lnTo>
                  <a:lnTo>
                    <a:pt x="413" y="115"/>
                  </a:lnTo>
                  <a:lnTo>
                    <a:pt x="417" y="115"/>
                  </a:lnTo>
                  <a:lnTo>
                    <a:pt x="421" y="115"/>
                  </a:lnTo>
                  <a:lnTo>
                    <a:pt x="424" y="111"/>
                  </a:lnTo>
                  <a:lnTo>
                    <a:pt x="428" y="111"/>
                  </a:lnTo>
                  <a:lnTo>
                    <a:pt x="432" y="107"/>
                  </a:lnTo>
                  <a:lnTo>
                    <a:pt x="435" y="107"/>
                  </a:lnTo>
                  <a:lnTo>
                    <a:pt x="439" y="107"/>
                  </a:lnTo>
                  <a:lnTo>
                    <a:pt x="439" y="104"/>
                  </a:lnTo>
                  <a:lnTo>
                    <a:pt x="442" y="104"/>
                  </a:lnTo>
                  <a:lnTo>
                    <a:pt x="446" y="100"/>
                  </a:lnTo>
                  <a:lnTo>
                    <a:pt x="450" y="96"/>
                  </a:lnTo>
                  <a:lnTo>
                    <a:pt x="453" y="96"/>
                  </a:lnTo>
                  <a:lnTo>
                    <a:pt x="457" y="96"/>
                  </a:lnTo>
                  <a:lnTo>
                    <a:pt x="457" y="92"/>
                  </a:lnTo>
                  <a:lnTo>
                    <a:pt x="461" y="92"/>
                  </a:lnTo>
                  <a:lnTo>
                    <a:pt x="464" y="89"/>
                  </a:lnTo>
                  <a:lnTo>
                    <a:pt x="468" y="89"/>
                  </a:lnTo>
                  <a:lnTo>
                    <a:pt x="471" y="89"/>
                  </a:lnTo>
                  <a:lnTo>
                    <a:pt x="475" y="89"/>
                  </a:lnTo>
                  <a:lnTo>
                    <a:pt x="479" y="89"/>
                  </a:lnTo>
                  <a:lnTo>
                    <a:pt x="479" y="85"/>
                  </a:lnTo>
                  <a:lnTo>
                    <a:pt x="482" y="78"/>
                  </a:lnTo>
                  <a:lnTo>
                    <a:pt x="486" y="78"/>
                  </a:lnTo>
                  <a:lnTo>
                    <a:pt x="490" y="74"/>
                  </a:lnTo>
                  <a:lnTo>
                    <a:pt x="493" y="74"/>
                  </a:lnTo>
                  <a:lnTo>
                    <a:pt x="497" y="74"/>
                  </a:lnTo>
                  <a:lnTo>
                    <a:pt x="500" y="74"/>
                  </a:lnTo>
                  <a:lnTo>
                    <a:pt x="504" y="70"/>
                  </a:lnTo>
                  <a:lnTo>
                    <a:pt x="508" y="70"/>
                  </a:lnTo>
                  <a:lnTo>
                    <a:pt x="511" y="66"/>
                  </a:lnTo>
                  <a:lnTo>
                    <a:pt x="515" y="63"/>
                  </a:lnTo>
                  <a:lnTo>
                    <a:pt x="519" y="63"/>
                  </a:lnTo>
                  <a:lnTo>
                    <a:pt x="522" y="63"/>
                  </a:lnTo>
                  <a:lnTo>
                    <a:pt x="526" y="63"/>
                  </a:lnTo>
                  <a:lnTo>
                    <a:pt x="526" y="59"/>
                  </a:lnTo>
                  <a:lnTo>
                    <a:pt x="528" y="55"/>
                  </a:lnTo>
                  <a:lnTo>
                    <a:pt x="533" y="55"/>
                  </a:lnTo>
                  <a:lnTo>
                    <a:pt x="537" y="55"/>
                  </a:lnTo>
                  <a:lnTo>
                    <a:pt x="539" y="52"/>
                  </a:lnTo>
                  <a:lnTo>
                    <a:pt x="544" y="48"/>
                  </a:lnTo>
                  <a:lnTo>
                    <a:pt x="548" y="48"/>
                  </a:lnTo>
                  <a:lnTo>
                    <a:pt x="550" y="48"/>
                  </a:lnTo>
                  <a:lnTo>
                    <a:pt x="555" y="44"/>
                  </a:lnTo>
                  <a:lnTo>
                    <a:pt x="559" y="44"/>
                  </a:lnTo>
                  <a:lnTo>
                    <a:pt x="561" y="44"/>
                  </a:lnTo>
                  <a:lnTo>
                    <a:pt x="566" y="41"/>
                  </a:lnTo>
                  <a:lnTo>
                    <a:pt x="568" y="37"/>
                  </a:lnTo>
                  <a:lnTo>
                    <a:pt x="572" y="37"/>
                  </a:lnTo>
                  <a:lnTo>
                    <a:pt x="577" y="37"/>
                  </a:lnTo>
                  <a:lnTo>
                    <a:pt x="577" y="33"/>
                  </a:lnTo>
                  <a:lnTo>
                    <a:pt x="579" y="33"/>
                  </a:lnTo>
                  <a:lnTo>
                    <a:pt x="583" y="29"/>
                  </a:lnTo>
                  <a:lnTo>
                    <a:pt x="588" y="29"/>
                  </a:lnTo>
                  <a:lnTo>
                    <a:pt x="590" y="26"/>
                  </a:lnTo>
                  <a:lnTo>
                    <a:pt x="594" y="26"/>
                  </a:lnTo>
                  <a:lnTo>
                    <a:pt x="597" y="22"/>
                  </a:lnTo>
                  <a:lnTo>
                    <a:pt x="601" y="18"/>
                  </a:lnTo>
                  <a:lnTo>
                    <a:pt x="605" y="18"/>
                  </a:lnTo>
                  <a:lnTo>
                    <a:pt x="608" y="18"/>
                  </a:lnTo>
                  <a:lnTo>
                    <a:pt x="612" y="18"/>
                  </a:lnTo>
                  <a:lnTo>
                    <a:pt x="616" y="18"/>
                  </a:lnTo>
                  <a:lnTo>
                    <a:pt x="619" y="15"/>
                  </a:lnTo>
                  <a:lnTo>
                    <a:pt x="623" y="11"/>
                  </a:lnTo>
                  <a:lnTo>
                    <a:pt x="626" y="11"/>
                  </a:lnTo>
                  <a:lnTo>
                    <a:pt x="630" y="11"/>
                  </a:lnTo>
                  <a:lnTo>
                    <a:pt x="634" y="11"/>
                  </a:lnTo>
                  <a:lnTo>
                    <a:pt x="637" y="3"/>
                  </a:lnTo>
                  <a:lnTo>
                    <a:pt x="641" y="0"/>
                  </a:lnTo>
                </a:path>
              </a:pathLst>
            </a:custGeom>
            <a:noFill/>
            <a:ln w="2381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7" name="Freeform 186">
              <a:extLst>
                <a:ext uri="{FF2B5EF4-FFF2-40B4-BE49-F238E27FC236}">
                  <a16:creationId xmlns:a16="http://schemas.microsoft.com/office/drawing/2014/main" id="{238C26C4-E282-484C-B363-0CBCFFB52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2613" y="3054267"/>
              <a:ext cx="1017588" cy="466725"/>
            </a:xfrm>
            <a:custGeom>
              <a:avLst/>
              <a:gdLst>
                <a:gd name="T0" fmla="*/ 7 w 641"/>
                <a:gd name="T1" fmla="*/ 290 h 294"/>
                <a:gd name="T2" fmla="*/ 22 w 641"/>
                <a:gd name="T3" fmla="*/ 286 h 294"/>
                <a:gd name="T4" fmla="*/ 36 w 641"/>
                <a:gd name="T5" fmla="*/ 279 h 294"/>
                <a:gd name="T6" fmla="*/ 51 w 641"/>
                <a:gd name="T7" fmla="*/ 275 h 294"/>
                <a:gd name="T8" fmla="*/ 65 w 641"/>
                <a:gd name="T9" fmla="*/ 268 h 294"/>
                <a:gd name="T10" fmla="*/ 80 w 641"/>
                <a:gd name="T11" fmla="*/ 264 h 294"/>
                <a:gd name="T12" fmla="*/ 91 w 641"/>
                <a:gd name="T13" fmla="*/ 257 h 294"/>
                <a:gd name="T14" fmla="*/ 104 w 641"/>
                <a:gd name="T15" fmla="*/ 253 h 294"/>
                <a:gd name="T16" fmla="*/ 115 w 641"/>
                <a:gd name="T17" fmla="*/ 246 h 294"/>
                <a:gd name="T18" fmla="*/ 126 w 641"/>
                <a:gd name="T19" fmla="*/ 238 h 294"/>
                <a:gd name="T20" fmla="*/ 140 w 641"/>
                <a:gd name="T21" fmla="*/ 233 h 294"/>
                <a:gd name="T22" fmla="*/ 151 w 641"/>
                <a:gd name="T23" fmla="*/ 231 h 294"/>
                <a:gd name="T24" fmla="*/ 162 w 641"/>
                <a:gd name="T25" fmla="*/ 222 h 294"/>
                <a:gd name="T26" fmla="*/ 177 w 641"/>
                <a:gd name="T27" fmla="*/ 220 h 294"/>
                <a:gd name="T28" fmla="*/ 187 w 641"/>
                <a:gd name="T29" fmla="*/ 211 h 294"/>
                <a:gd name="T30" fmla="*/ 202 w 641"/>
                <a:gd name="T31" fmla="*/ 205 h 294"/>
                <a:gd name="T32" fmla="*/ 216 w 641"/>
                <a:gd name="T33" fmla="*/ 196 h 294"/>
                <a:gd name="T34" fmla="*/ 227 w 641"/>
                <a:gd name="T35" fmla="*/ 189 h 294"/>
                <a:gd name="T36" fmla="*/ 242 w 641"/>
                <a:gd name="T37" fmla="*/ 181 h 294"/>
                <a:gd name="T38" fmla="*/ 253 w 641"/>
                <a:gd name="T39" fmla="*/ 174 h 294"/>
                <a:gd name="T40" fmla="*/ 266 w 641"/>
                <a:gd name="T41" fmla="*/ 170 h 294"/>
                <a:gd name="T42" fmla="*/ 277 w 641"/>
                <a:gd name="T43" fmla="*/ 167 h 294"/>
                <a:gd name="T44" fmla="*/ 293 w 641"/>
                <a:gd name="T45" fmla="*/ 159 h 294"/>
                <a:gd name="T46" fmla="*/ 302 w 641"/>
                <a:gd name="T47" fmla="*/ 144 h 294"/>
                <a:gd name="T48" fmla="*/ 317 w 641"/>
                <a:gd name="T49" fmla="*/ 137 h 294"/>
                <a:gd name="T50" fmla="*/ 331 w 641"/>
                <a:gd name="T51" fmla="*/ 133 h 294"/>
                <a:gd name="T52" fmla="*/ 346 w 641"/>
                <a:gd name="T53" fmla="*/ 126 h 294"/>
                <a:gd name="T54" fmla="*/ 357 w 641"/>
                <a:gd name="T55" fmla="*/ 118 h 294"/>
                <a:gd name="T56" fmla="*/ 371 w 641"/>
                <a:gd name="T57" fmla="*/ 111 h 294"/>
                <a:gd name="T58" fmla="*/ 382 w 641"/>
                <a:gd name="T59" fmla="*/ 104 h 294"/>
                <a:gd name="T60" fmla="*/ 393 w 641"/>
                <a:gd name="T61" fmla="*/ 92 h 294"/>
                <a:gd name="T62" fmla="*/ 408 w 641"/>
                <a:gd name="T63" fmla="*/ 92 h 294"/>
                <a:gd name="T64" fmla="*/ 422 w 641"/>
                <a:gd name="T65" fmla="*/ 89 h 294"/>
                <a:gd name="T66" fmla="*/ 433 w 641"/>
                <a:gd name="T67" fmla="*/ 78 h 294"/>
                <a:gd name="T68" fmla="*/ 444 w 641"/>
                <a:gd name="T69" fmla="*/ 74 h 294"/>
                <a:gd name="T70" fmla="*/ 457 w 641"/>
                <a:gd name="T71" fmla="*/ 63 h 294"/>
                <a:gd name="T72" fmla="*/ 468 w 641"/>
                <a:gd name="T73" fmla="*/ 59 h 294"/>
                <a:gd name="T74" fmla="*/ 483 w 641"/>
                <a:gd name="T75" fmla="*/ 55 h 294"/>
                <a:gd name="T76" fmla="*/ 494 w 641"/>
                <a:gd name="T77" fmla="*/ 48 h 294"/>
                <a:gd name="T78" fmla="*/ 508 w 641"/>
                <a:gd name="T79" fmla="*/ 44 h 294"/>
                <a:gd name="T80" fmla="*/ 523 w 641"/>
                <a:gd name="T81" fmla="*/ 44 h 294"/>
                <a:gd name="T82" fmla="*/ 537 w 641"/>
                <a:gd name="T83" fmla="*/ 41 h 294"/>
                <a:gd name="T84" fmla="*/ 552 w 641"/>
                <a:gd name="T85" fmla="*/ 37 h 294"/>
                <a:gd name="T86" fmla="*/ 566 w 641"/>
                <a:gd name="T87" fmla="*/ 33 h 294"/>
                <a:gd name="T88" fmla="*/ 577 w 641"/>
                <a:gd name="T89" fmla="*/ 29 h 294"/>
                <a:gd name="T90" fmla="*/ 588 w 641"/>
                <a:gd name="T91" fmla="*/ 26 h 294"/>
                <a:gd name="T92" fmla="*/ 602 w 641"/>
                <a:gd name="T93" fmla="*/ 18 h 294"/>
                <a:gd name="T94" fmla="*/ 617 w 641"/>
                <a:gd name="T95" fmla="*/ 18 h 294"/>
                <a:gd name="T96" fmla="*/ 628 w 641"/>
                <a:gd name="T97" fmla="*/ 11 h 294"/>
                <a:gd name="T98" fmla="*/ 639 w 641"/>
                <a:gd name="T99" fmla="*/ 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1" h="294">
                  <a:moveTo>
                    <a:pt x="0" y="294"/>
                  </a:moveTo>
                  <a:lnTo>
                    <a:pt x="4" y="294"/>
                  </a:lnTo>
                  <a:lnTo>
                    <a:pt x="4" y="290"/>
                  </a:lnTo>
                  <a:lnTo>
                    <a:pt x="7" y="290"/>
                  </a:lnTo>
                  <a:lnTo>
                    <a:pt x="11" y="290"/>
                  </a:lnTo>
                  <a:lnTo>
                    <a:pt x="14" y="290"/>
                  </a:lnTo>
                  <a:lnTo>
                    <a:pt x="18" y="286"/>
                  </a:lnTo>
                  <a:lnTo>
                    <a:pt x="22" y="286"/>
                  </a:lnTo>
                  <a:lnTo>
                    <a:pt x="25" y="283"/>
                  </a:lnTo>
                  <a:lnTo>
                    <a:pt x="29" y="283"/>
                  </a:lnTo>
                  <a:lnTo>
                    <a:pt x="33" y="279"/>
                  </a:lnTo>
                  <a:lnTo>
                    <a:pt x="36" y="279"/>
                  </a:lnTo>
                  <a:lnTo>
                    <a:pt x="40" y="279"/>
                  </a:lnTo>
                  <a:lnTo>
                    <a:pt x="43" y="275"/>
                  </a:lnTo>
                  <a:lnTo>
                    <a:pt x="47" y="275"/>
                  </a:lnTo>
                  <a:lnTo>
                    <a:pt x="51" y="275"/>
                  </a:lnTo>
                  <a:lnTo>
                    <a:pt x="54" y="270"/>
                  </a:lnTo>
                  <a:lnTo>
                    <a:pt x="58" y="268"/>
                  </a:lnTo>
                  <a:lnTo>
                    <a:pt x="62" y="268"/>
                  </a:lnTo>
                  <a:lnTo>
                    <a:pt x="65" y="268"/>
                  </a:lnTo>
                  <a:lnTo>
                    <a:pt x="69" y="268"/>
                  </a:lnTo>
                  <a:lnTo>
                    <a:pt x="71" y="264"/>
                  </a:lnTo>
                  <a:lnTo>
                    <a:pt x="76" y="264"/>
                  </a:lnTo>
                  <a:lnTo>
                    <a:pt x="80" y="264"/>
                  </a:lnTo>
                  <a:lnTo>
                    <a:pt x="82" y="264"/>
                  </a:lnTo>
                  <a:lnTo>
                    <a:pt x="82" y="257"/>
                  </a:lnTo>
                  <a:lnTo>
                    <a:pt x="87" y="257"/>
                  </a:lnTo>
                  <a:lnTo>
                    <a:pt x="91" y="257"/>
                  </a:lnTo>
                  <a:lnTo>
                    <a:pt x="93" y="257"/>
                  </a:lnTo>
                  <a:lnTo>
                    <a:pt x="98" y="253"/>
                  </a:lnTo>
                  <a:lnTo>
                    <a:pt x="100" y="253"/>
                  </a:lnTo>
                  <a:lnTo>
                    <a:pt x="104" y="253"/>
                  </a:lnTo>
                  <a:lnTo>
                    <a:pt x="109" y="249"/>
                  </a:lnTo>
                  <a:lnTo>
                    <a:pt x="111" y="249"/>
                  </a:lnTo>
                  <a:lnTo>
                    <a:pt x="115" y="249"/>
                  </a:lnTo>
                  <a:lnTo>
                    <a:pt x="115" y="246"/>
                  </a:lnTo>
                  <a:lnTo>
                    <a:pt x="120" y="246"/>
                  </a:lnTo>
                  <a:lnTo>
                    <a:pt x="122" y="246"/>
                  </a:lnTo>
                  <a:lnTo>
                    <a:pt x="122" y="242"/>
                  </a:lnTo>
                  <a:lnTo>
                    <a:pt x="126" y="238"/>
                  </a:lnTo>
                  <a:lnTo>
                    <a:pt x="129" y="238"/>
                  </a:lnTo>
                  <a:lnTo>
                    <a:pt x="133" y="238"/>
                  </a:lnTo>
                  <a:lnTo>
                    <a:pt x="137" y="238"/>
                  </a:lnTo>
                  <a:lnTo>
                    <a:pt x="140" y="233"/>
                  </a:lnTo>
                  <a:lnTo>
                    <a:pt x="144" y="233"/>
                  </a:lnTo>
                  <a:lnTo>
                    <a:pt x="144" y="231"/>
                  </a:lnTo>
                  <a:lnTo>
                    <a:pt x="148" y="231"/>
                  </a:lnTo>
                  <a:lnTo>
                    <a:pt x="151" y="231"/>
                  </a:lnTo>
                  <a:lnTo>
                    <a:pt x="155" y="231"/>
                  </a:lnTo>
                  <a:lnTo>
                    <a:pt x="158" y="227"/>
                  </a:lnTo>
                  <a:lnTo>
                    <a:pt x="162" y="227"/>
                  </a:lnTo>
                  <a:lnTo>
                    <a:pt x="162" y="222"/>
                  </a:lnTo>
                  <a:lnTo>
                    <a:pt x="166" y="220"/>
                  </a:lnTo>
                  <a:lnTo>
                    <a:pt x="169" y="220"/>
                  </a:lnTo>
                  <a:lnTo>
                    <a:pt x="173" y="220"/>
                  </a:lnTo>
                  <a:lnTo>
                    <a:pt x="177" y="220"/>
                  </a:lnTo>
                  <a:lnTo>
                    <a:pt x="180" y="216"/>
                  </a:lnTo>
                  <a:lnTo>
                    <a:pt x="184" y="216"/>
                  </a:lnTo>
                  <a:lnTo>
                    <a:pt x="184" y="211"/>
                  </a:lnTo>
                  <a:lnTo>
                    <a:pt x="187" y="211"/>
                  </a:lnTo>
                  <a:lnTo>
                    <a:pt x="191" y="211"/>
                  </a:lnTo>
                  <a:lnTo>
                    <a:pt x="195" y="207"/>
                  </a:lnTo>
                  <a:lnTo>
                    <a:pt x="198" y="205"/>
                  </a:lnTo>
                  <a:lnTo>
                    <a:pt x="202" y="205"/>
                  </a:lnTo>
                  <a:lnTo>
                    <a:pt x="206" y="205"/>
                  </a:lnTo>
                  <a:lnTo>
                    <a:pt x="209" y="200"/>
                  </a:lnTo>
                  <a:lnTo>
                    <a:pt x="213" y="196"/>
                  </a:lnTo>
                  <a:lnTo>
                    <a:pt x="216" y="196"/>
                  </a:lnTo>
                  <a:lnTo>
                    <a:pt x="220" y="196"/>
                  </a:lnTo>
                  <a:lnTo>
                    <a:pt x="224" y="196"/>
                  </a:lnTo>
                  <a:lnTo>
                    <a:pt x="224" y="194"/>
                  </a:lnTo>
                  <a:lnTo>
                    <a:pt x="227" y="189"/>
                  </a:lnTo>
                  <a:lnTo>
                    <a:pt x="231" y="185"/>
                  </a:lnTo>
                  <a:lnTo>
                    <a:pt x="235" y="185"/>
                  </a:lnTo>
                  <a:lnTo>
                    <a:pt x="238" y="185"/>
                  </a:lnTo>
                  <a:lnTo>
                    <a:pt x="242" y="181"/>
                  </a:lnTo>
                  <a:lnTo>
                    <a:pt x="245" y="181"/>
                  </a:lnTo>
                  <a:lnTo>
                    <a:pt x="249" y="178"/>
                  </a:lnTo>
                  <a:lnTo>
                    <a:pt x="253" y="178"/>
                  </a:lnTo>
                  <a:lnTo>
                    <a:pt x="253" y="174"/>
                  </a:lnTo>
                  <a:lnTo>
                    <a:pt x="256" y="174"/>
                  </a:lnTo>
                  <a:lnTo>
                    <a:pt x="260" y="170"/>
                  </a:lnTo>
                  <a:lnTo>
                    <a:pt x="264" y="170"/>
                  </a:lnTo>
                  <a:lnTo>
                    <a:pt x="266" y="170"/>
                  </a:lnTo>
                  <a:lnTo>
                    <a:pt x="271" y="170"/>
                  </a:lnTo>
                  <a:lnTo>
                    <a:pt x="271" y="167"/>
                  </a:lnTo>
                  <a:lnTo>
                    <a:pt x="273" y="167"/>
                  </a:lnTo>
                  <a:lnTo>
                    <a:pt x="277" y="167"/>
                  </a:lnTo>
                  <a:lnTo>
                    <a:pt x="282" y="163"/>
                  </a:lnTo>
                  <a:lnTo>
                    <a:pt x="284" y="159"/>
                  </a:lnTo>
                  <a:lnTo>
                    <a:pt x="288" y="159"/>
                  </a:lnTo>
                  <a:lnTo>
                    <a:pt x="293" y="159"/>
                  </a:lnTo>
                  <a:lnTo>
                    <a:pt x="295" y="155"/>
                  </a:lnTo>
                  <a:lnTo>
                    <a:pt x="299" y="152"/>
                  </a:lnTo>
                  <a:lnTo>
                    <a:pt x="302" y="152"/>
                  </a:lnTo>
                  <a:lnTo>
                    <a:pt x="302" y="144"/>
                  </a:lnTo>
                  <a:lnTo>
                    <a:pt x="306" y="137"/>
                  </a:lnTo>
                  <a:lnTo>
                    <a:pt x="310" y="137"/>
                  </a:lnTo>
                  <a:lnTo>
                    <a:pt x="313" y="137"/>
                  </a:lnTo>
                  <a:lnTo>
                    <a:pt x="317" y="137"/>
                  </a:lnTo>
                  <a:lnTo>
                    <a:pt x="321" y="133"/>
                  </a:lnTo>
                  <a:lnTo>
                    <a:pt x="324" y="133"/>
                  </a:lnTo>
                  <a:lnTo>
                    <a:pt x="328" y="133"/>
                  </a:lnTo>
                  <a:lnTo>
                    <a:pt x="331" y="133"/>
                  </a:lnTo>
                  <a:lnTo>
                    <a:pt x="335" y="133"/>
                  </a:lnTo>
                  <a:lnTo>
                    <a:pt x="339" y="130"/>
                  </a:lnTo>
                  <a:lnTo>
                    <a:pt x="342" y="130"/>
                  </a:lnTo>
                  <a:lnTo>
                    <a:pt x="346" y="126"/>
                  </a:lnTo>
                  <a:lnTo>
                    <a:pt x="350" y="126"/>
                  </a:lnTo>
                  <a:lnTo>
                    <a:pt x="350" y="122"/>
                  </a:lnTo>
                  <a:lnTo>
                    <a:pt x="353" y="122"/>
                  </a:lnTo>
                  <a:lnTo>
                    <a:pt x="357" y="118"/>
                  </a:lnTo>
                  <a:lnTo>
                    <a:pt x="360" y="118"/>
                  </a:lnTo>
                  <a:lnTo>
                    <a:pt x="364" y="118"/>
                  </a:lnTo>
                  <a:lnTo>
                    <a:pt x="368" y="115"/>
                  </a:lnTo>
                  <a:lnTo>
                    <a:pt x="371" y="111"/>
                  </a:lnTo>
                  <a:lnTo>
                    <a:pt x="371" y="107"/>
                  </a:lnTo>
                  <a:lnTo>
                    <a:pt x="375" y="107"/>
                  </a:lnTo>
                  <a:lnTo>
                    <a:pt x="379" y="107"/>
                  </a:lnTo>
                  <a:lnTo>
                    <a:pt x="382" y="104"/>
                  </a:lnTo>
                  <a:lnTo>
                    <a:pt x="386" y="100"/>
                  </a:lnTo>
                  <a:lnTo>
                    <a:pt x="389" y="100"/>
                  </a:lnTo>
                  <a:lnTo>
                    <a:pt x="389" y="96"/>
                  </a:lnTo>
                  <a:lnTo>
                    <a:pt x="393" y="92"/>
                  </a:lnTo>
                  <a:lnTo>
                    <a:pt x="397" y="92"/>
                  </a:lnTo>
                  <a:lnTo>
                    <a:pt x="400" y="92"/>
                  </a:lnTo>
                  <a:lnTo>
                    <a:pt x="404" y="92"/>
                  </a:lnTo>
                  <a:lnTo>
                    <a:pt x="408" y="92"/>
                  </a:lnTo>
                  <a:lnTo>
                    <a:pt x="411" y="89"/>
                  </a:lnTo>
                  <a:lnTo>
                    <a:pt x="415" y="89"/>
                  </a:lnTo>
                  <a:lnTo>
                    <a:pt x="418" y="89"/>
                  </a:lnTo>
                  <a:lnTo>
                    <a:pt x="422" y="89"/>
                  </a:lnTo>
                  <a:lnTo>
                    <a:pt x="422" y="85"/>
                  </a:lnTo>
                  <a:lnTo>
                    <a:pt x="426" y="81"/>
                  </a:lnTo>
                  <a:lnTo>
                    <a:pt x="429" y="78"/>
                  </a:lnTo>
                  <a:lnTo>
                    <a:pt x="433" y="78"/>
                  </a:lnTo>
                  <a:lnTo>
                    <a:pt x="437" y="78"/>
                  </a:lnTo>
                  <a:lnTo>
                    <a:pt x="440" y="78"/>
                  </a:lnTo>
                  <a:lnTo>
                    <a:pt x="440" y="74"/>
                  </a:lnTo>
                  <a:lnTo>
                    <a:pt x="444" y="74"/>
                  </a:lnTo>
                  <a:lnTo>
                    <a:pt x="446" y="66"/>
                  </a:lnTo>
                  <a:lnTo>
                    <a:pt x="451" y="66"/>
                  </a:lnTo>
                  <a:lnTo>
                    <a:pt x="455" y="66"/>
                  </a:lnTo>
                  <a:lnTo>
                    <a:pt x="457" y="63"/>
                  </a:lnTo>
                  <a:lnTo>
                    <a:pt x="462" y="63"/>
                  </a:lnTo>
                  <a:lnTo>
                    <a:pt x="466" y="63"/>
                  </a:lnTo>
                  <a:lnTo>
                    <a:pt x="468" y="63"/>
                  </a:lnTo>
                  <a:lnTo>
                    <a:pt x="468" y="59"/>
                  </a:lnTo>
                  <a:lnTo>
                    <a:pt x="472" y="59"/>
                  </a:lnTo>
                  <a:lnTo>
                    <a:pt x="475" y="59"/>
                  </a:lnTo>
                  <a:lnTo>
                    <a:pt x="479" y="55"/>
                  </a:lnTo>
                  <a:lnTo>
                    <a:pt x="483" y="55"/>
                  </a:lnTo>
                  <a:lnTo>
                    <a:pt x="486" y="52"/>
                  </a:lnTo>
                  <a:lnTo>
                    <a:pt x="490" y="52"/>
                  </a:lnTo>
                  <a:lnTo>
                    <a:pt x="490" y="48"/>
                  </a:lnTo>
                  <a:lnTo>
                    <a:pt x="494" y="48"/>
                  </a:lnTo>
                  <a:lnTo>
                    <a:pt x="497" y="48"/>
                  </a:lnTo>
                  <a:lnTo>
                    <a:pt x="501" y="44"/>
                  </a:lnTo>
                  <a:lnTo>
                    <a:pt x="504" y="44"/>
                  </a:lnTo>
                  <a:lnTo>
                    <a:pt x="508" y="44"/>
                  </a:lnTo>
                  <a:lnTo>
                    <a:pt x="512" y="44"/>
                  </a:lnTo>
                  <a:lnTo>
                    <a:pt x="515" y="44"/>
                  </a:lnTo>
                  <a:lnTo>
                    <a:pt x="519" y="44"/>
                  </a:lnTo>
                  <a:lnTo>
                    <a:pt x="523" y="44"/>
                  </a:lnTo>
                  <a:lnTo>
                    <a:pt x="526" y="44"/>
                  </a:lnTo>
                  <a:lnTo>
                    <a:pt x="530" y="44"/>
                  </a:lnTo>
                  <a:lnTo>
                    <a:pt x="533" y="44"/>
                  </a:lnTo>
                  <a:lnTo>
                    <a:pt x="537" y="41"/>
                  </a:lnTo>
                  <a:lnTo>
                    <a:pt x="541" y="41"/>
                  </a:lnTo>
                  <a:lnTo>
                    <a:pt x="544" y="41"/>
                  </a:lnTo>
                  <a:lnTo>
                    <a:pt x="548" y="37"/>
                  </a:lnTo>
                  <a:lnTo>
                    <a:pt x="552" y="37"/>
                  </a:lnTo>
                  <a:lnTo>
                    <a:pt x="555" y="33"/>
                  </a:lnTo>
                  <a:lnTo>
                    <a:pt x="559" y="33"/>
                  </a:lnTo>
                  <a:lnTo>
                    <a:pt x="562" y="33"/>
                  </a:lnTo>
                  <a:lnTo>
                    <a:pt x="566" y="33"/>
                  </a:lnTo>
                  <a:lnTo>
                    <a:pt x="570" y="33"/>
                  </a:lnTo>
                  <a:lnTo>
                    <a:pt x="570" y="29"/>
                  </a:lnTo>
                  <a:lnTo>
                    <a:pt x="573" y="29"/>
                  </a:lnTo>
                  <a:lnTo>
                    <a:pt x="577" y="29"/>
                  </a:lnTo>
                  <a:lnTo>
                    <a:pt x="581" y="29"/>
                  </a:lnTo>
                  <a:lnTo>
                    <a:pt x="584" y="29"/>
                  </a:lnTo>
                  <a:lnTo>
                    <a:pt x="588" y="29"/>
                  </a:lnTo>
                  <a:lnTo>
                    <a:pt x="588" y="26"/>
                  </a:lnTo>
                  <a:lnTo>
                    <a:pt x="592" y="22"/>
                  </a:lnTo>
                  <a:lnTo>
                    <a:pt x="595" y="22"/>
                  </a:lnTo>
                  <a:lnTo>
                    <a:pt x="599" y="22"/>
                  </a:lnTo>
                  <a:lnTo>
                    <a:pt x="602" y="18"/>
                  </a:lnTo>
                  <a:lnTo>
                    <a:pt x="606" y="18"/>
                  </a:lnTo>
                  <a:lnTo>
                    <a:pt x="610" y="18"/>
                  </a:lnTo>
                  <a:lnTo>
                    <a:pt x="613" y="18"/>
                  </a:lnTo>
                  <a:lnTo>
                    <a:pt x="617" y="18"/>
                  </a:lnTo>
                  <a:lnTo>
                    <a:pt x="621" y="15"/>
                  </a:lnTo>
                  <a:lnTo>
                    <a:pt x="621" y="11"/>
                  </a:lnTo>
                  <a:lnTo>
                    <a:pt x="624" y="11"/>
                  </a:lnTo>
                  <a:lnTo>
                    <a:pt x="628" y="11"/>
                  </a:lnTo>
                  <a:lnTo>
                    <a:pt x="630" y="7"/>
                  </a:lnTo>
                  <a:lnTo>
                    <a:pt x="635" y="7"/>
                  </a:lnTo>
                  <a:lnTo>
                    <a:pt x="639" y="7"/>
                  </a:lnTo>
                  <a:lnTo>
                    <a:pt x="639" y="3"/>
                  </a:lnTo>
                  <a:lnTo>
                    <a:pt x="641" y="0"/>
                  </a:lnTo>
                </a:path>
              </a:pathLst>
            </a:custGeom>
            <a:noFill/>
            <a:ln w="2381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8" name="Freeform 187">
              <a:extLst>
                <a:ext uri="{FF2B5EF4-FFF2-40B4-BE49-F238E27FC236}">
                  <a16:creationId xmlns:a16="http://schemas.microsoft.com/office/drawing/2014/main" id="{3C09D736-6D6D-4D38-8A58-47FAAA4A1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01" y="2551030"/>
              <a:ext cx="1025525" cy="503238"/>
            </a:xfrm>
            <a:custGeom>
              <a:avLst/>
              <a:gdLst>
                <a:gd name="T0" fmla="*/ 9 w 646"/>
                <a:gd name="T1" fmla="*/ 309 h 317"/>
                <a:gd name="T2" fmla="*/ 18 w 646"/>
                <a:gd name="T3" fmla="*/ 298 h 317"/>
                <a:gd name="T4" fmla="*/ 33 w 646"/>
                <a:gd name="T5" fmla="*/ 291 h 317"/>
                <a:gd name="T6" fmla="*/ 47 w 646"/>
                <a:gd name="T7" fmla="*/ 291 h 317"/>
                <a:gd name="T8" fmla="*/ 62 w 646"/>
                <a:gd name="T9" fmla="*/ 283 h 317"/>
                <a:gd name="T10" fmla="*/ 76 w 646"/>
                <a:gd name="T11" fmla="*/ 276 h 317"/>
                <a:gd name="T12" fmla="*/ 87 w 646"/>
                <a:gd name="T13" fmla="*/ 265 h 317"/>
                <a:gd name="T14" fmla="*/ 98 w 646"/>
                <a:gd name="T15" fmla="*/ 256 h 317"/>
                <a:gd name="T16" fmla="*/ 113 w 646"/>
                <a:gd name="T17" fmla="*/ 256 h 317"/>
                <a:gd name="T18" fmla="*/ 124 w 646"/>
                <a:gd name="T19" fmla="*/ 254 h 317"/>
                <a:gd name="T20" fmla="*/ 138 w 646"/>
                <a:gd name="T21" fmla="*/ 254 h 317"/>
                <a:gd name="T22" fmla="*/ 149 w 646"/>
                <a:gd name="T23" fmla="*/ 245 h 317"/>
                <a:gd name="T24" fmla="*/ 162 w 646"/>
                <a:gd name="T25" fmla="*/ 235 h 317"/>
                <a:gd name="T26" fmla="*/ 173 w 646"/>
                <a:gd name="T27" fmla="*/ 224 h 317"/>
                <a:gd name="T28" fmla="*/ 189 w 646"/>
                <a:gd name="T29" fmla="*/ 219 h 317"/>
                <a:gd name="T30" fmla="*/ 202 w 646"/>
                <a:gd name="T31" fmla="*/ 208 h 317"/>
                <a:gd name="T32" fmla="*/ 217 w 646"/>
                <a:gd name="T33" fmla="*/ 208 h 317"/>
                <a:gd name="T34" fmla="*/ 228 w 646"/>
                <a:gd name="T35" fmla="*/ 202 h 317"/>
                <a:gd name="T36" fmla="*/ 242 w 646"/>
                <a:gd name="T37" fmla="*/ 193 h 317"/>
                <a:gd name="T38" fmla="*/ 253 w 646"/>
                <a:gd name="T39" fmla="*/ 191 h 317"/>
                <a:gd name="T40" fmla="*/ 264 w 646"/>
                <a:gd name="T41" fmla="*/ 182 h 317"/>
                <a:gd name="T42" fmla="*/ 278 w 646"/>
                <a:gd name="T43" fmla="*/ 182 h 317"/>
                <a:gd name="T44" fmla="*/ 293 w 646"/>
                <a:gd name="T45" fmla="*/ 175 h 317"/>
                <a:gd name="T46" fmla="*/ 307 w 646"/>
                <a:gd name="T47" fmla="*/ 171 h 317"/>
                <a:gd name="T48" fmla="*/ 318 w 646"/>
                <a:gd name="T49" fmla="*/ 164 h 317"/>
                <a:gd name="T50" fmla="*/ 333 w 646"/>
                <a:gd name="T51" fmla="*/ 160 h 317"/>
                <a:gd name="T52" fmla="*/ 344 w 646"/>
                <a:gd name="T53" fmla="*/ 145 h 317"/>
                <a:gd name="T54" fmla="*/ 355 w 646"/>
                <a:gd name="T55" fmla="*/ 138 h 317"/>
                <a:gd name="T56" fmla="*/ 364 w 646"/>
                <a:gd name="T57" fmla="*/ 123 h 317"/>
                <a:gd name="T58" fmla="*/ 379 w 646"/>
                <a:gd name="T59" fmla="*/ 119 h 317"/>
                <a:gd name="T60" fmla="*/ 393 w 646"/>
                <a:gd name="T61" fmla="*/ 115 h 317"/>
                <a:gd name="T62" fmla="*/ 408 w 646"/>
                <a:gd name="T63" fmla="*/ 112 h 317"/>
                <a:gd name="T64" fmla="*/ 422 w 646"/>
                <a:gd name="T65" fmla="*/ 101 h 317"/>
                <a:gd name="T66" fmla="*/ 437 w 646"/>
                <a:gd name="T67" fmla="*/ 97 h 317"/>
                <a:gd name="T68" fmla="*/ 448 w 646"/>
                <a:gd name="T69" fmla="*/ 82 h 317"/>
                <a:gd name="T70" fmla="*/ 459 w 646"/>
                <a:gd name="T71" fmla="*/ 75 h 317"/>
                <a:gd name="T72" fmla="*/ 473 w 646"/>
                <a:gd name="T73" fmla="*/ 71 h 317"/>
                <a:gd name="T74" fmla="*/ 484 w 646"/>
                <a:gd name="T75" fmla="*/ 67 h 317"/>
                <a:gd name="T76" fmla="*/ 499 w 646"/>
                <a:gd name="T77" fmla="*/ 67 h 317"/>
                <a:gd name="T78" fmla="*/ 513 w 646"/>
                <a:gd name="T79" fmla="*/ 67 h 317"/>
                <a:gd name="T80" fmla="*/ 528 w 646"/>
                <a:gd name="T81" fmla="*/ 60 h 317"/>
                <a:gd name="T82" fmla="*/ 541 w 646"/>
                <a:gd name="T83" fmla="*/ 52 h 317"/>
                <a:gd name="T84" fmla="*/ 552 w 646"/>
                <a:gd name="T85" fmla="*/ 45 h 317"/>
                <a:gd name="T86" fmla="*/ 566 w 646"/>
                <a:gd name="T87" fmla="*/ 45 h 317"/>
                <a:gd name="T88" fmla="*/ 577 w 646"/>
                <a:gd name="T89" fmla="*/ 30 h 317"/>
                <a:gd name="T90" fmla="*/ 592 w 646"/>
                <a:gd name="T91" fmla="*/ 30 h 317"/>
                <a:gd name="T92" fmla="*/ 603 w 646"/>
                <a:gd name="T93" fmla="*/ 19 h 317"/>
                <a:gd name="T94" fmla="*/ 614 w 646"/>
                <a:gd name="T95" fmla="*/ 12 h 317"/>
                <a:gd name="T96" fmla="*/ 628 w 646"/>
                <a:gd name="T97" fmla="*/ 0 h 317"/>
                <a:gd name="T98" fmla="*/ 643 w 646"/>
                <a:gd name="T9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46" h="317">
                  <a:moveTo>
                    <a:pt x="0" y="317"/>
                  </a:moveTo>
                  <a:lnTo>
                    <a:pt x="5" y="313"/>
                  </a:lnTo>
                  <a:lnTo>
                    <a:pt x="9" y="313"/>
                  </a:lnTo>
                  <a:lnTo>
                    <a:pt x="9" y="309"/>
                  </a:lnTo>
                  <a:lnTo>
                    <a:pt x="11" y="306"/>
                  </a:lnTo>
                  <a:lnTo>
                    <a:pt x="16" y="306"/>
                  </a:lnTo>
                  <a:lnTo>
                    <a:pt x="18" y="302"/>
                  </a:lnTo>
                  <a:lnTo>
                    <a:pt x="18" y="298"/>
                  </a:lnTo>
                  <a:lnTo>
                    <a:pt x="22" y="294"/>
                  </a:lnTo>
                  <a:lnTo>
                    <a:pt x="26" y="294"/>
                  </a:lnTo>
                  <a:lnTo>
                    <a:pt x="29" y="294"/>
                  </a:lnTo>
                  <a:lnTo>
                    <a:pt x="33" y="291"/>
                  </a:lnTo>
                  <a:lnTo>
                    <a:pt x="37" y="291"/>
                  </a:lnTo>
                  <a:lnTo>
                    <a:pt x="40" y="291"/>
                  </a:lnTo>
                  <a:lnTo>
                    <a:pt x="44" y="291"/>
                  </a:lnTo>
                  <a:lnTo>
                    <a:pt x="47" y="291"/>
                  </a:lnTo>
                  <a:lnTo>
                    <a:pt x="51" y="291"/>
                  </a:lnTo>
                  <a:lnTo>
                    <a:pt x="55" y="291"/>
                  </a:lnTo>
                  <a:lnTo>
                    <a:pt x="58" y="283"/>
                  </a:lnTo>
                  <a:lnTo>
                    <a:pt x="62" y="283"/>
                  </a:lnTo>
                  <a:lnTo>
                    <a:pt x="66" y="283"/>
                  </a:lnTo>
                  <a:lnTo>
                    <a:pt x="69" y="280"/>
                  </a:lnTo>
                  <a:lnTo>
                    <a:pt x="73" y="280"/>
                  </a:lnTo>
                  <a:lnTo>
                    <a:pt x="76" y="276"/>
                  </a:lnTo>
                  <a:lnTo>
                    <a:pt x="76" y="272"/>
                  </a:lnTo>
                  <a:lnTo>
                    <a:pt x="80" y="272"/>
                  </a:lnTo>
                  <a:lnTo>
                    <a:pt x="84" y="265"/>
                  </a:lnTo>
                  <a:lnTo>
                    <a:pt x="87" y="265"/>
                  </a:lnTo>
                  <a:lnTo>
                    <a:pt x="91" y="261"/>
                  </a:lnTo>
                  <a:lnTo>
                    <a:pt x="95" y="261"/>
                  </a:lnTo>
                  <a:lnTo>
                    <a:pt x="98" y="261"/>
                  </a:lnTo>
                  <a:lnTo>
                    <a:pt x="98" y="256"/>
                  </a:lnTo>
                  <a:lnTo>
                    <a:pt x="102" y="256"/>
                  </a:lnTo>
                  <a:lnTo>
                    <a:pt x="105" y="256"/>
                  </a:lnTo>
                  <a:lnTo>
                    <a:pt x="109" y="256"/>
                  </a:lnTo>
                  <a:lnTo>
                    <a:pt x="113" y="256"/>
                  </a:lnTo>
                  <a:lnTo>
                    <a:pt x="116" y="256"/>
                  </a:lnTo>
                  <a:lnTo>
                    <a:pt x="116" y="254"/>
                  </a:lnTo>
                  <a:lnTo>
                    <a:pt x="120" y="254"/>
                  </a:lnTo>
                  <a:lnTo>
                    <a:pt x="124" y="254"/>
                  </a:lnTo>
                  <a:lnTo>
                    <a:pt x="127" y="254"/>
                  </a:lnTo>
                  <a:lnTo>
                    <a:pt x="131" y="254"/>
                  </a:lnTo>
                  <a:lnTo>
                    <a:pt x="134" y="254"/>
                  </a:lnTo>
                  <a:lnTo>
                    <a:pt x="138" y="254"/>
                  </a:lnTo>
                  <a:lnTo>
                    <a:pt x="142" y="250"/>
                  </a:lnTo>
                  <a:lnTo>
                    <a:pt x="145" y="250"/>
                  </a:lnTo>
                  <a:lnTo>
                    <a:pt x="145" y="245"/>
                  </a:lnTo>
                  <a:lnTo>
                    <a:pt x="149" y="245"/>
                  </a:lnTo>
                  <a:lnTo>
                    <a:pt x="153" y="245"/>
                  </a:lnTo>
                  <a:lnTo>
                    <a:pt x="156" y="243"/>
                  </a:lnTo>
                  <a:lnTo>
                    <a:pt x="160" y="243"/>
                  </a:lnTo>
                  <a:lnTo>
                    <a:pt x="162" y="235"/>
                  </a:lnTo>
                  <a:lnTo>
                    <a:pt x="167" y="235"/>
                  </a:lnTo>
                  <a:lnTo>
                    <a:pt x="171" y="228"/>
                  </a:lnTo>
                  <a:lnTo>
                    <a:pt x="173" y="228"/>
                  </a:lnTo>
                  <a:lnTo>
                    <a:pt x="173" y="224"/>
                  </a:lnTo>
                  <a:lnTo>
                    <a:pt x="178" y="224"/>
                  </a:lnTo>
                  <a:lnTo>
                    <a:pt x="182" y="224"/>
                  </a:lnTo>
                  <a:lnTo>
                    <a:pt x="184" y="219"/>
                  </a:lnTo>
                  <a:lnTo>
                    <a:pt x="189" y="219"/>
                  </a:lnTo>
                  <a:lnTo>
                    <a:pt x="191" y="219"/>
                  </a:lnTo>
                  <a:lnTo>
                    <a:pt x="195" y="217"/>
                  </a:lnTo>
                  <a:lnTo>
                    <a:pt x="200" y="213"/>
                  </a:lnTo>
                  <a:lnTo>
                    <a:pt x="202" y="208"/>
                  </a:lnTo>
                  <a:lnTo>
                    <a:pt x="206" y="208"/>
                  </a:lnTo>
                  <a:lnTo>
                    <a:pt x="211" y="208"/>
                  </a:lnTo>
                  <a:lnTo>
                    <a:pt x="213" y="208"/>
                  </a:lnTo>
                  <a:lnTo>
                    <a:pt x="217" y="208"/>
                  </a:lnTo>
                  <a:lnTo>
                    <a:pt x="220" y="208"/>
                  </a:lnTo>
                  <a:lnTo>
                    <a:pt x="224" y="208"/>
                  </a:lnTo>
                  <a:lnTo>
                    <a:pt x="224" y="204"/>
                  </a:lnTo>
                  <a:lnTo>
                    <a:pt x="228" y="202"/>
                  </a:lnTo>
                  <a:lnTo>
                    <a:pt x="231" y="202"/>
                  </a:lnTo>
                  <a:lnTo>
                    <a:pt x="235" y="197"/>
                  </a:lnTo>
                  <a:lnTo>
                    <a:pt x="239" y="197"/>
                  </a:lnTo>
                  <a:lnTo>
                    <a:pt x="242" y="193"/>
                  </a:lnTo>
                  <a:lnTo>
                    <a:pt x="246" y="193"/>
                  </a:lnTo>
                  <a:lnTo>
                    <a:pt x="249" y="193"/>
                  </a:lnTo>
                  <a:lnTo>
                    <a:pt x="253" y="193"/>
                  </a:lnTo>
                  <a:lnTo>
                    <a:pt x="253" y="191"/>
                  </a:lnTo>
                  <a:lnTo>
                    <a:pt x="257" y="191"/>
                  </a:lnTo>
                  <a:lnTo>
                    <a:pt x="260" y="191"/>
                  </a:lnTo>
                  <a:lnTo>
                    <a:pt x="264" y="186"/>
                  </a:lnTo>
                  <a:lnTo>
                    <a:pt x="264" y="182"/>
                  </a:lnTo>
                  <a:lnTo>
                    <a:pt x="268" y="182"/>
                  </a:lnTo>
                  <a:lnTo>
                    <a:pt x="271" y="182"/>
                  </a:lnTo>
                  <a:lnTo>
                    <a:pt x="275" y="182"/>
                  </a:lnTo>
                  <a:lnTo>
                    <a:pt x="278" y="182"/>
                  </a:lnTo>
                  <a:lnTo>
                    <a:pt x="282" y="178"/>
                  </a:lnTo>
                  <a:lnTo>
                    <a:pt x="286" y="178"/>
                  </a:lnTo>
                  <a:lnTo>
                    <a:pt x="289" y="178"/>
                  </a:lnTo>
                  <a:lnTo>
                    <a:pt x="293" y="175"/>
                  </a:lnTo>
                  <a:lnTo>
                    <a:pt x="297" y="175"/>
                  </a:lnTo>
                  <a:lnTo>
                    <a:pt x="300" y="175"/>
                  </a:lnTo>
                  <a:lnTo>
                    <a:pt x="304" y="175"/>
                  </a:lnTo>
                  <a:lnTo>
                    <a:pt x="307" y="171"/>
                  </a:lnTo>
                  <a:lnTo>
                    <a:pt x="311" y="171"/>
                  </a:lnTo>
                  <a:lnTo>
                    <a:pt x="315" y="171"/>
                  </a:lnTo>
                  <a:lnTo>
                    <a:pt x="315" y="164"/>
                  </a:lnTo>
                  <a:lnTo>
                    <a:pt x="318" y="164"/>
                  </a:lnTo>
                  <a:lnTo>
                    <a:pt x="322" y="164"/>
                  </a:lnTo>
                  <a:lnTo>
                    <a:pt x="326" y="160"/>
                  </a:lnTo>
                  <a:lnTo>
                    <a:pt x="329" y="160"/>
                  </a:lnTo>
                  <a:lnTo>
                    <a:pt x="333" y="160"/>
                  </a:lnTo>
                  <a:lnTo>
                    <a:pt x="333" y="156"/>
                  </a:lnTo>
                  <a:lnTo>
                    <a:pt x="335" y="156"/>
                  </a:lnTo>
                  <a:lnTo>
                    <a:pt x="340" y="153"/>
                  </a:lnTo>
                  <a:lnTo>
                    <a:pt x="344" y="145"/>
                  </a:lnTo>
                  <a:lnTo>
                    <a:pt x="344" y="141"/>
                  </a:lnTo>
                  <a:lnTo>
                    <a:pt x="346" y="141"/>
                  </a:lnTo>
                  <a:lnTo>
                    <a:pt x="351" y="138"/>
                  </a:lnTo>
                  <a:lnTo>
                    <a:pt x="355" y="138"/>
                  </a:lnTo>
                  <a:lnTo>
                    <a:pt x="355" y="127"/>
                  </a:lnTo>
                  <a:lnTo>
                    <a:pt x="357" y="123"/>
                  </a:lnTo>
                  <a:lnTo>
                    <a:pt x="362" y="123"/>
                  </a:lnTo>
                  <a:lnTo>
                    <a:pt x="364" y="123"/>
                  </a:lnTo>
                  <a:lnTo>
                    <a:pt x="368" y="123"/>
                  </a:lnTo>
                  <a:lnTo>
                    <a:pt x="373" y="119"/>
                  </a:lnTo>
                  <a:lnTo>
                    <a:pt x="375" y="119"/>
                  </a:lnTo>
                  <a:lnTo>
                    <a:pt x="379" y="119"/>
                  </a:lnTo>
                  <a:lnTo>
                    <a:pt x="384" y="119"/>
                  </a:lnTo>
                  <a:lnTo>
                    <a:pt x="386" y="119"/>
                  </a:lnTo>
                  <a:lnTo>
                    <a:pt x="390" y="119"/>
                  </a:lnTo>
                  <a:lnTo>
                    <a:pt x="393" y="115"/>
                  </a:lnTo>
                  <a:lnTo>
                    <a:pt x="397" y="115"/>
                  </a:lnTo>
                  <a:lnTo>
                    <a:pt x="401" y="115"/>
                  </a:lnTo>
                  <a:lnTo>
                    <a:pt x="404" y="112"/>
                  </a:lnTo>
                  <a:lnTo>
                    <a:pt x="408" y="112"/>
                  </a:lnTo>
                  <a:lnTo>
                    <a:pt x="412" y="112"/>
                  </a:lnTo>
                  <a:lnTo>
                    <a:pt x="415" y="112"/>
                  </a:lnTo>
                  <a:lnTo>
                    <a:pt x="419" y="101"/>
                  </a:lnTo>
                  <a:lnTo>
                    <a:pt x="422" y="101"/>
                  </a:lnTo>
                  <a:lnTo>
                    <a:pt x="426" y="101"/>
                  </a:lnTo>
                  <a:lnTo>
                    <a:pt x="430" y="97"/>
                  </a:lnTo>
                  <a:lnTo>
                    <a:pt x="433" y="97"/>
                  </a:lnTo>
                  <a:lnTo>
                    <a:pt x="437" y="97"/>
                  </a:lnTo>
                  <a:lnTo>
                    <a:pt x="441" y="93"/>
                  </a:lnTo>
                  <a:lnTo>
                    <a:pt x="444" y="89"/>
                  </a:lnTo>
                  <a:lnTo>
                    <a:pt x="444" y="82"/>
                  </a:lnTo>
                  <a:lnTo>
                    <a:pt x="448" y="82"/>
                  </a:lnTo>
                  <a:lnTo>
                    <a:pt x="451" y="82"/>
                  </a:lnTo>
                  <a:lnTo>
                    <a:pt x="451" y="75"/>
                  </a:lnTo>
                  <a:lnTo>
                    <a:pt x="455" y="75"/>
                  </a:lnTo>
                  <a:lnTo>
                    <a:pt x="459" y="75"/>
                  </a:lnTo>
                  <a:lnTo>
                    <a:pt x="462" y="71"/>
                  </a:lnTo>
                  <a:lnTo>
                    <a:pt x="466" y="71"/>
                  </a:lnTo>
                  <a:lnTo>
                    <a:pt x="470" y="71"/>
                  </a:lnTo>
                  <a:lnTo>
                    <a:pt x="473" y="71"/>
                  </a:lnTo>
                  <a:lnTo>
                    <a:pt x="477" y="71"/>
                  </a:lnTo>
                  <a:lnTo>
                    <a:pt x="480" y="71"/>
                  </a:lnTo>
                  <a:lnTo>
                    <a:pt x="484" y="71"/>
                  </a:lnTo>
                  <a:lnTo>
                    <a:pt x="484" y="67"/>
                  </a:lnTo>
                  <a:lnTo>
                    <a:pt x="488" y="67"/>
                  </a:lnTo>
                  <a:lnTo>
                    <a:pt x="491" y="67"/>
                  </a:lnTo>
                  <a:lnTo>
                    <a:pt x="495" y="67"/>
                  </a:lnTo>
                  <a:lnTo>
                    <a:pt x="499" y="67"/>
                  </a:lnTo>
                  <a:lnTo>
                    <a:pt x="502" y="67"/>
                  </a:lnTo>
                  <a:lnTo>
                    <a:pt x="506" y="67"/>
                  </a:lnTo>
                  <a:lnTo>
                    <a:pt x="509" y="67"/>
                  </a:lnTo>
                  <a:lnTo>
                    <a:pt x="513" y="67"/>
                  </a:lnTo>
                  <a:lnTo>
                    <a:pt x="517" y="67"/>
                  </a:lnTo>
                  <a:lnTo>
                    <a:pt x="520" y="67"/>
                  </a:lnTo>
                  <a:lnTo>
                    <a:pt x="524" y="60"/>
                  </a:lnTo>
                  <a:lnTo>
                    <a:pt x="528" y="60"/>
                  </a:lnTo>
                  <a:lnTo>
                    <a:pt x="531" y="60"/>
                  </a:lnTo>
                  <a:lnTo>
                    <a:pt x="535" y="60"/>
                  </a:lnTo>
                  <a:lnTo>
                    <a:pt x="537" y="56"/>
                  </a:lnTo>
                  <a:lnTo>
                    <a:pt x="541" y="52"/>
                  </a:lnTo>
                  <a:lnTo>
                    <a:pt x="546" y="52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2" y="45"/>
                  </a:lnTo>
                  <a:lnTo>
                    <a:pt x="557" y="45"/>
                  </a:lnTo>
                  <a:lnTo>
                    <a:pt x="559" y="45"/>
                  </a:lnTo>
                  <a:lnTo>
                    <a:pt x="563" y="45"/>
                  </a:lnTo>
                  <a:lnTo>
                    <a:pt x="566" y="45"/>
                  </a:lnTo>
                  <a:lnTo>
                    <a:pt x="570" y="45"/>
                  </a:lnTo>
                  <a:lnTo>
                    <a:pt x="570" y="38"/>
                  </a:lnTo>
                  <a:lnTo>
                    <a:pt x="574" y="30"/>
                  </a:lnTo>
                  <a:lnTo>
                    <a:pt x="577" y="30"/>
                  </a:lnTo>
                  <a:lnTo>
                    <a:pt x="581" y="30"/>
                  </a:lnTo>
                  <a:lnTo>
                    <a:pt x="585" y="30"/>
                  </a:lnTo>
                  <a:lnTo>
                    <a:pt x="588" y="30"/>
                  </a:lnTo>
                  <a:lnTo>
                    <a:pt x="592" y="30"/>
                  </a:lnTo>
                  <a:lnTo>
                    <a:pt x="592" y="19"/>
                  </a:lnTo>
                  <a:lnTo>
                    <a:pt x="595" y="19"/>
                  </a:lnTo>
                  <a:lnTo>
                    <a:pt x="599" y="19"/>
                  </a:lnTo>
                  <a:lnTo>
                    <a:pt x="603" y="19"/>
                  </a:lnTo>
                  <a:lnTo>
                    <a:pt x="603" y="12"/>
                  </a:lnTo>
                  <a:lnTo>
                    <a:pt x="606" y="12"/>
                  </a:lnTo>
                  <a:lnTo>
                    <a:pt x="610" y="12"/>
                  </a:lnTo>
                  <a:lnTo>
                    <a:pt x="614" y="12"/>
                  </a:lnTo>
                  <a:lnTo>
                    <a:pt x="617" y="8"/>
                  </a:lnTo>
                  <a:lnTo>
                    <a:pt x="621" y="8"/>
                  </a:lnTo>
                  <a:lnTo>
                    <a:pt x="624" y="8"/>
                  </a:lnTo>
                  <a:lnTo>
                    <a:pt x="628" y="0"/>
                  </a:lnTo>
                  <a:lnTo>
                    <a:pt x="632" y="0"/>
                  </a:lnTo>
                  <a:lnTo>
                    <a:pt x="635" y="0"/>
                  </a:lnTo>
                  <a:lnTo>
                    <a:pt x="639" y="0"/>
                  </a:lnTo>
                  <a:lnTo>
                    <a:pt x="643" y="0"/>
                  </a:lnTo>
                  <a:lnTo>
                    <a:pt x="646" y="0"/>
                  </a:lnTo>
                </a:path>
              </a:pathLst>
            </a:custGeom>
            <a:noFill/>
            <a:ln w="2381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9" name="Freeform 188">
              <a:extLst>
                <a:ext uri="{FF2B5EF4-FFF2-40B4-BE49-F238E27FC236}">
                  <a16:creationId xmlns:a16="http://schemas.microsoft.com/office/drawing/2014/main" id="{141AA878-D738-42BE-9B98-3E2C4643F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6" y="2266867"/>
              <a:ext cx="538163" cy="284163"/>
            </a:xfrm>
            <a:custGeom>
              <a:avLst/>
              <a:gdLst>
                <a:gd name="T0" fmla="*/ 4 w 339"/>
                <a:gd name="T1" fmla="*/ 179 h 179"/>
                <a:gd name="T2" fmla="*/ 11 w 339"/>
                <a:gd name="T3" fmla="*/ 179 h 179"/>
                <a:gd name="T4" fmla="*/ 18 w 339"/>
                <a:gd name="T5" fmla="*/ 179 h 179"/>
                <a:gd name="T6" fmla="*/ 26 w 339"/>
                <a:gd name="T7" fmla="*/ 179 h 179"/>
                <a:gd name="T8" fmla="*/ 33 w 339"/>
                <a:gd name="T9" fmla="*/ 179 h 179"/>
                <a:gd name="T10" fmla="*/ 40 w 339"/>
                <a:gd name="T11" fmla="*/ 179 h 179"/>
                <a:gd name="T12" fmla="*/ 47 w 339"/>
                <a:gd name="T13" fmla="*/ 179 h 179"/>
                <a:gd name="T14" fmla="*/ 55 w 339"/>
                <a:gd name="T15" fmla="*/ 168 h 179"/>
                <a:gd name="T16" fmla="*/ 62 w 339"/>
                <a:gd name="T17" fmla="*/ 168 h 179"/>
                <a:gd name="T18" fmla="*/ 69 w 339"/>
                <a:gd name="T19" fmla="*/ 168 h 179"/>
                <a:gd name="T20" fmla="*/ 75 w 339"/>
                <a:gd name="T21" fmla="*/ 168 h 179"/>
                <a:gd name="T22" fmla="*/ 84 w 339"/>
                <a:gd name="T23" fmla="*/ 168 h 179"/>
                <a:gd name="T24" fmla="*/ 90 w 339"/>
                <a:gd name="T25" fmla="*/ 168 h 179"/>
                <a:gd name="T26" fmla="*/ 97 w 339"/>
                <a:gd name="T27" fmla="*/ 168 h 179"/>
                <a:gd name="T28" fmla="*/ 104 w 339"/>
                <a:gd name="T29" fmla="*/ 168 h 179"/>
                <a:gd name="T30" fmla="*/ 108 w 339"/>
                <a:gd name="T31" fmla="*/ 161 h 179"/>
                <a:gd name="T32" fmla="*/ 115 w 339"/>
                <a:gd name="T33" fmla="*/ 150 h 179"/>
                <a:gd name="T34" fmla="*/ 123 w 339"/>
                <a:gd name="T35" fmla="*/ 150 h 179"/>
                <a:gd name="T36" fmla="*/ 130 w 339"/>
                <a:gd name="T37" fmla="*/ 150 h 179"/>
                <a:gd name="T38" fmla="*/ 137 w 339"/>
                <a:gd name="T39" fmla="*/ 150 h 179"/>
                <a:gd name="T40" fmla="*/ 144 w 339"/>
                <a:gd name="T41" fmla="*/ 150 h 179"/>
                <a:gd name="T42" fmla="*/ 152 w 339"/>
                <a:gd name="T43" fmla="*/ 150 h 179"/>
                <a:gd name="T44" fmla="*/ 159 w 339"/>
                <a:gd name="T45" fmla="*/ 139 h 179"/>
                <a:gd name="T46" fmla="*/ 166 w 339"/>
                <a:gd name="T47" fmla="*/ 139 h 179"/>
                <a:gd name="T48" fmla="*/ 173 w 339"/>
                <a:gd name="T49" fmla="*/ 139 h 179"/>
                <a:gd name="T50" fmla="*/ 181 w 339"/>
                <a:gd name="T51" fmla="*/ 139 h 179"/>
                <a:gd name="T52" fmla="*/ 184 w 339"/>
                <a:gd name="T53" fmla="*/ 124 h 179"/>
                <a:gd name="T54" fmla="*/ 191 w 339"/>
                <a:gd name="T55" fmla="*/ 124 h 179"/>
                <a:gd name="T56" fmla="*/ 199 w 339"/>
                <a:gd name="T57" fmla="*/ 124 h 179"/>
                <a:gd name="T58" fmla="*/ 206 w 339"/>
                <a:gd name="T59" fmla="*/ 124 h 179"/>
                <a:gd name="T60" fmla="*/ 213 w 339"/>
                <a:gd name="T61" fmla="*/ 124 h 179"/>
                <a:gd name="T62" fmla="*/ 220 w 339"/>
                <a:gd name="T63" fmla="*/ 109 h 179"/>
                <a:gd name="T64" fmla="*/ 228 w 339"/>
                <a:gd name="T65" fmla="*/ 109 h 179"/>
                <a:gd name="T66" fmla="*/ 231 w 339"/>
                <a:gd name="T67" fmla="*/ 78 h 179"/>
                <a:gd name="T68" fmla="*/ 239 w 339"/>
                <a:gd name="T69" fmla="*/ 78 h 179"/>
                <a:gd name="T70" fmla="*/ 246 w 339"/>
                <a:gd name="T71" fmla="*/ 78 h 179"/>
                <a:gd name="T72" fmla="*/ 253 w 339"/>
                <a:gd name="T73" fmla="*/ 78 h 179"/>
                <a:gd name="T74" fmla="*/ 259 w 339"/>
                <a:gd name="T75" fmla="*/ 78 h 179"/>
                <a:gd name="T76" fmla="*/ 268 w 339"/>
                <a:gd name="T77" fmla="*/ 78 h 179"/>
                <a:gd name="T78" fmla="*/ 275 w 339"/>
                <a:gd name="T79" fmla="*/ 78 h 179"/>
                <a:gd name="T80" fmla="*/ 281 w 339"/>
                <a:gd name="T81" fmla="*/ 61 h 179"/>
                <a:gd name="T82" fmla="*/ 288 w 339"/>
                <a:gd name="T83" fmla="*/ 41 h 179"/>
                <a:gd name="T84" fmla="*/ 296 w 339"/>
                <a:gd name="T85" fmla="*/ 41 h 179"/>
                <a:gd name="T86" fmla="*/ 303 w 339"/>
                <a:gd name="T87" fmla="*/ 41 h 179"/>
                <a:gd name="T88" fmla="*/ 310 w 339"/>
                <a:gd name="T89" fmla="*/ 23 h 179"/>
                <a:gd name="T90" fmla="*/ 314 w 339"/>
                <a:gd name="T91" fmla="*/ 0 h 179"/>
                <a:gd name="T92" fmla="*/ 321 w 339"/>
                <a:gd name="T93" fmla="*/ 0 h 179"/>
                <a:gd name="T94" fmla="*/ 328 w 339"/>
                <a:gd name="T95" fmla="*/ 0 h 179"/>
                <a:gd name="T96" fmla="*/ 335 w 339"/>
                <a:gd name="T9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9" h="179">
                  <a:moveTo>
                    <a:pt x="0" y="179"/>
                  </a:moveTo>
                  <a:lnTo>
                    <a:pt x="4" y="179"/>
                  </a:lnTo>
                  <a:lnTo>
                    <a:pt x="8" y="179"/>
                  </a:lnTo>
                  <a:lnTo>
                    <a:pt x="11" y="179"/>
                  </a:lnTo>
                  <a:lnTo>
                    <a:pt x="15" y="179"/>
                  </a:lnTo>
                  <a:lnTo>
                    <a:pt x="18" y="179"/>
                  </a:lnTo>
                  <a:lnTo>
                    <a:pt x="22" y="179"/>
                  </a:lnTo>
                  <a:lnTo>
                    <a:pt x="26" y="179"/>
                  </a:lnTo>
                  <a:lnTo>
                    <a:pt x="29" y="179"/>
                  </a:lnTo>
                  <a:lnTo>
                    <a:pt x="33" y="179"/>
                  </a:lnTo>
                  <a:lnTo>
                    <a:pt x="37" y="179"/>
                  </a:lnTo>
                  <a:lnTo>
                    <a:pt x="40" y="179"/>
                  </a:lnTo>
                  <a:lnTo>
                    <a:pt x="44" y="179"/>
                  </a:lnTo>
                  <a:lnTo>
                    <a:pt x="47" y="179"/>
                  </a:lnTo>
                  <a:lnTo>
                    <a:pt x="51" y="168"/>
                  </a:lnTo>
                  <a:lnTo>
                    <a:pt x="55" y="168"/>
                  </a:lnTo>
                  <a:lnTo>
                    <a:pt x="58" y="168"/>
                  </a:lnTo>
                  <a:lnTo>
                    <a:pt x="62" y="168"/>
                  </a:lnTo>
                  <a:lnTo>
                    <a:pt x="66" y="168"/>
                  </a:lnTo>
                  <a:lnTo>
                    <a:pt x="69" y="168"/>
                  </a:lnTo>
                  <a:lnTo>
                    <a:pt x="73" y="168"/>
                  </a:lnTo>
                  <a:lnTo>
                    <a:pt x="75" y="168"/>
                  </a:lnTo>
                  <a:lnTo>
                    <a:pt x="80" y="168"/>
                  </a:lnTo>
                  <a:lnTo>
                    <a:pt x="84" y="168"/>
                  </a:lnTo>
                  <a:lnTo>
                    <a:pt x="86" y="168"/>
                  </a:lnTo>
                  <a:lnTo>
                    <a:pt x="90" y="168"/>
                  </a:lnTo>
                  <a:lnTo>
                    <a:pt x="95" y="168"/>
                  </a:lnTo>
                  <a:lnTo>
                    <a:pt x="97" y="168"/>
                  </a:lnTo>
                  <a:lnTo>
                    <a:pt x="101" y="168"/>
                  </a:lnTo>
                  <a:lnTo>
                    <a:pt x="104" y="168"/>
                  </a:lnTo>
                  <a:lnTo>
                    <a:pt x="104" y="161"/>
                  </a:lnTo>
                  <a:lnTo>
                    <a:pt x="108" y="161"/>
                  </a:lnTo>
                  <a:lnTo>
                    <a:pt x="112" y="161"/>
                  </a:lnTo>
                  <a:lnTo>
                    <a:pt x="115" y="150"/>
                  </a:lnTo>
                  <a:lnTo>
                    <a:pt x="119" y="150"/>
                  </a:lnTo>
                  <a:lnTo>
                    <a:pt x="123" y="150"/>
                  </a:lnTo>
                  <a:lnTo>
                    <a:pt x="126" y="150"/>
                  </a:lnTo>
                  <a:lnTo>
                    <a:pt x="130" y="150"/>
                  </a:lnTo>
                  <a:lnTo>
                    <a:pt x="133" y="150"/>
                  </a:lnTo>
                  <a:lnTo>
                    <a:pt x="137" y="150"/>
                  </a:lnTo>
                  <a:lnTo>
                    <a:pt x="141" y="150"/>
                  </a:lnTo>
                  <a:lnTo>
                    <a:pt x="144" y="150"/>
                  </a:lnTo>
                  <a:lnTo>
                    <a:pt x="148" y="150"/>
                  </a:lnTo>
                  <a:lnTo>
                    <a:pt x="152" y="150"/>
                  </a:lnTo>
                  <a:lnTo>
                    <a:pt x="155" y="139"/>
                  </a:lnTo>
                  <a:lnTo>
                    <a:pt x="159" y="139"/>
                  </a:lnTo>
                  <a:lnTo>
                    <a:pt x="162" y="139"/>
                  </a:lnTo>
                  <a:lnTo>
                    <a:pt x="166" y="139"/>
                  </a:lnTo>
                  <a:lnTo>
                    <a:pt x="170" y="139"/>
                  </a:lnTo>
                  <a:lnTo>
                    <a:pt x="173" y="139"/>
                  </a:lnTo>
                  <a:lnTo>
                    <a:pt x="177" y="139"/>
                  </a:lnTo>
                  <a:lnTo>
                    <a:pt x="181" y="139"/>
                  </a:lnTo>
                  <a:lnTo>
                    <a:pt x="184" y="139"/>
                  </a:lnTo>
                  <a:lnTo>
                    <a:pt x="184" y="124"/>
                  </a:lnTo>
                  <a:lnTo>
                    <a:pt x="188" y="124"/>
                  </a:lnTo>
                  <a:lnTo>
                    <a:pt x="191" y="124"/>
                  </a:lnTo>
                  <a:lnTo>
                    <a:pt x="195" y="124"/>
                  </a:lnTo>
                  <a:lnTo>
                    <a:pt x="199" y="124"/>
                  </a:lnTo>
                  <a:lnTo>
                    <a:pt x="202" y="124"/>
                  </a:lnTo>
                  <a:lnTo>
                    <a:pt x="206" y="124"/>
                  </a:lnTo>
                  <a:lnTo>
                    <a:pt x="210" y="124"/>
                  </a:lnTo>
                  <a:lnTo>
                    <a:pt x="213" y="124"/>
                  </a:lnTo>
                  <a:lnTo>
                    <a:pt x="217" y="124"/>
                  </a:lnTo>
                  <a:lnTo>
                    <a:pt x="220" y="109"/>
                  </a:lnTo>
                  <a:lnTo>
                    <a:pt x="224" y="109"/>
                  </a:lnTo>
                  <a:lnTo>
                    <a:pt x="228" y="109"/>
                  </a:lnTo>
                  <a:lnTo>
                    <a:pt x="231" y="93"/>
                  </a:lnTo>
                  <a:lnTo>
                    <a:pt x="231" y="78"/>
                  </a:lnTo>
                  <a:lnTo>
                    <a:pt x="235" y="78"/>
                  </a:lnTo>
                  <a:lnTo>
                    <a:pt x="239" y="78"/>
                  </a:lnTo>
                  <a:lnTo>
                    <a:pt x="242" y="78"/>
                  </a:lnTo>
                  <a:lnTo>
                    <a:pt x="246" y="78"/>
                  </a:lnTo>
                  <a:lnTo>
                    <a:pt x="248" y="78"/>
                  </a:lnTo>
                  <a:lnTo>
                    <a:pt x="253" y="78"/>
                  </a:lnTo>
                  <a:lnTo>
                    <a:pt x="257" y="78"/>
                  </a:lnTo>
                  <a:lnTo>
                    <a:pt x="259" y="78"/>
                  </a:lnTo>
                  <a:lnTo>
                    <a:pt x="264" y="78"/>
                  </a:lnTo>
                  <a:lnTo>
                    <a:pt x="268" y="78"/>
                  </a:lnTo>
                  <a:lnTo>
                    <a:pt x="270" y="78"/>
                  </a:lnTo>
                  <a:lnTo>
                    <a:pt x="275" y="78"/>
                  </a:lnTo>
                  <a:lnTo>
                    <a:pt x="277" y="78"/>
                  </a:lnTo>
                  <a:lnTo>
                    <a:pt x="281" y="61"/>
                  </a:lnTo>
                  <a:lnTo>
                    <a:pt x="286" y="41"/>
                  </a:lnTo>
                  <a:lnTo>
                    <a:pt x="288" y="41"/>
                  </a:lnTo>
                  <a:lnTo>
                    <a:pt x="292" y="41"/>
                  </a:lnTo>
                  <a:lnTo>
                    <a:pt x="296" y="41"/>
                  </a:lnTo>
                  <a:lnTo>
                    <a:pt x="299" y="41"/>
                  </a:lnTo>
                  <a:lnTo>
                    <a:pt x="303" y="41"/>
                  </a:lnTo>
                  <a:lnTo>
                    <a:pt x="306" y="41"/>
                  </a:lnTo>
                  <a:lnTo>
                    <a:pt x="310" y="23"/>
                  </a:lnTo>
                  <a:lnTo>
                    <a:pt x="310" y="0"/>
                  </a:lnTo>
                  <a:lnTo>
                    <a:pt x="314" y="0"/>
                  </a:lnTo>
                  <a:lnTo>
                    <a:pt x="317" y="0"/>
                  </a:lnTo>
                  <a:lnTo>
                    <a:pt x="321" y="0"/>
                  </a:lnTo>
                  <a:lnTo>
                    <a:pt x="325" y="0"/>
                  </a:lnTo>
                  <a:lnTo>
                    <a:pt x="328" y="0"/>
                  </a:lnTo>
                  <a:lnTo>
                    <a:pt x="332" y="0"/>
                  </a:lnTo>
                  <a:lnTo>
                    <a:pt x="335" y="0"/>
                  </a:lnTo>
                  <a:lnTo>
                    <a:pt x="339" y="0"/>
                  </a:lnTo>
                </a:path>
              </a:pathLst>
            </a:custGeom>
            <a:noFill/>
            <a:ln w="23813" cap="rnd">
              <a:solidFill>
                <a:srgbClr val="5111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dirty="0">
                <a:solidFill>
                  <a:srgbClr val="000000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DB8E2880-A91B-4610-B9F6-70AE798CA00E}"/>
              </a:ext>
            </a:extLst>
          </p:cNvPr>
          <p:cNvGrpSpPr/>
          <p:nvPr/>
        </p:nvGrpSpPr>
        <p:grpSpPr>
          <a:xfrm>
            <a:off x="4014850" y="2775864"/>
            <a:ext cx="3245679" cy="1564203"/>
            <a:chOff x="3842130" y="2555792"/>
            <a:chExt cx="3245679" cy="1564203"/>
          </a:xfrm>
        </p:grpSpPr>
        <p:sp>
          <p:nvSpPr>
            <p:cNvPr id="461" name="Rectangle 215">
              <a:extLst>
                <a:ext uri="{FF2B5EF4-FFF2-40B4-BE49-F238E27FC236}">
                  <a16:creationId xmlns:a16="http://schemas.microsoft.com/office/drawing/2014/main" id="{6FF49713-EB79-4510-ADA3-AB58839F6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130" y="3935329"/>
              <a:ext cx="1754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3.1</a:t>
              </a:r>
              <a:endParaRPr lang="en-US" altLang="en-US" sz="2000" b="1" dirty="0">
                <a:solidFill>
                  <a:srgbClr val="451C6A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62" name="Rectangle 216">
              <a:extLst>
                <a:ext uri="{FF2B5EF4-FFF2-40B4-BE49-F238E27FC236}">
                  <a16:creationId xmlns:a16="http://schemas.microsoft.com/office/drawing/2014/main" id="{B8030849-3770-4CD1-964F-88AE25E29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242" y="3224129"/>
              <a:ext cx="1754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5.5</a:t>
              </a:r>
              <a:endParaRPr lang="en-US" altLang="en-US" sz="2000" b="1" dirty="0">
                <a:solidFill>
                  <a:srgbClr val="451C6A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63" name="Rectangle 217">
              <a:extLst>
                <a:ext uri="{FF2B5EF4-FFF2-40B4-BE49-F238E27FC236}">
                  <a16:creationId xmlns:a16="http://schemas.microsoft.com/office/drawing/2014/main" id="{B4F4A0D5-8C4B-481F-82EE-0B7144064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2355" y="2555792"/>
              <a:ext cx="1754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/>
              <a:r>
                <a:rPr lang="en-US" altLang="en-US" sz="1200" b="1" dirty="0">
                  <a:solidFill>
                    <a:srgbClr val="451C6A"/>
                  </a:solidFill>
                  <a:latin typeface="Arial Narrow"/>
                  <a:cs typeface="Arial Narrow"/>
                </a:rPr>
                <a:t>7.9</a:t>
              </a:r>
              <a:endParaRPr lang="en-US" altLang="en-US" sz="2000" b="1" dirty="0">
                <a:solidFill>
                  <a:srgbClr val="451C6A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C90DFCF4-4D05-4494-A2CA-304A13E33B74}"/>
              </a:ext>
            </a:extLst>
          </p:cNvPr>
          <p:cNvSpPr txBox="1"/>
          <p:nvPr/>
        </p:nvSpPr>
        <p:spPr>
          <a:xfrm>
            <a:off x="2557552" y="144325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cs typeface="Arial Narrow"/>
              </a:rPr>
              <a:t>Key Secondary Endpoint</a:t>
            </a:r>
            <a:endParaRPr lang="en-CA" sz="2000" b="1" dirty="0">
              <a:solidFill>
                <a:schemeClr val="tx1">
                  <a:lumMod val="85000"/>
                  <a:lumOff val="1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34018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-18797" y="85064"/>
            <a:ext cx="916279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FOURIER</a:t>
            </a:r>
          </a:p>
          <a:p>
            <a:pPr lvl="0" algn="ctr" defTabSz="342991">
              <a:defRPr/>
            </a:pPr>
            <a:r>
              <a:rPr lang="en-CA" sz="2600" b="1" dirty="0">
                <a:solidFill>
                  <a:prstClr val="white"/>
                </a:solidFill>
                <a:latin typeface="Arial Narrow" panose="020B0606020202030204" pitchFamily="34" charset="0"/>
              </a:rPr>
              <a:t>Adverse Events and Laboratory Measures in the Safety Population*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C2AA142-CE9D-44FC-BA1A-B657787BC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80254"/>
              </p:ext>
            </p:extLst>
          </p:nvPr>
        </p:nvGraphicFramePr>
        <p:xfrm>
          <a:off x="375476" y="1383053"/>
          <a:ext cx="8321040" cy="3654552"/>
        </p:xfrm>
        <a:graphic>
          <a:graphicData uri="http://schemas.openxmlformats.org/drawingml/2006/table">
            <a:tbl>
              <a:tblPr firstRow="1" firstCol="1" bandRow="1"/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538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 Narrow"/>
                        </a:rPr>
                        <a:t>Adverse Events, n (%)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 Narrow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1C6A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 Narrow"/>
                        </a:rPr>
                        <a:t>Evolocumab</a:t>
                      </a:r>
                    </a:p>
                    <a:p>
                      <a:pPr marL="0" marR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 Narrow"/>
                        </a:rPr>
                        <a:t>(N = 13,769)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 Narrow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1C6A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 Narrow"/>
                        </a:rPr>
                        <a:t>Placebo</a:t>
                      </a:r>
                      <a:b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 Narrow"/>
                        </a:rPr>
                      </a:b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cs typeface="Arial Narrow"/>
                        </a:rPr>
                        <a:t>(N = 13,756)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 Narrow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1C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Injection-site reaction**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 Narrow"/>
                        </a:rPr>
                        <a:t>296 (2.1)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219 (1.6)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Allergic reactions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 Narrow"/>
                        </a:rPr>
                        <a:t>420 (3.1)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393 (2.9)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Muscle-related event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 Narrow"/>
                        </a:rPr>
                        <a:t>682 (5.0)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656 (4.8)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Rhabdomyolysis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 Narrow"/>
                        </a:rPr>
                        <a:t>8 (0.1)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11 (0.1)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Cataract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 Narrow"/>
                        </a:rPr>
                        <a:t>228 (1.7)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242 (1.8)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Adjudicated case of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new-onset diabetes</a:t>
                      </a:r>
                      <a:r>
                        <a:rPr lang="en-US" sz="1400" b="1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cs typeface="Arial Narrow"/>
                        </a:rPr>
                        <a:t>†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 Narrow"/>
                        </a:rPr>
                        <a:t>677 (8.1)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644 (7.7)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Neurocognitive event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 Narrow"/>
                        </a:rPr>
                        <a:t>217 (1.6)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202 (1.5)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   Laboratory results - n/total n (%)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1C6A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 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1C6A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 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1C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489067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Aminotransferase &gt;3x ULN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 Narrow"/>
                        </a:rPr>
                        <a:t>240/13,543 (1.8)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242/13,523 (1.8)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493605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>
                        <a:lnSpc>
                          <a:spcPct val="8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Creatinine kinase &gt;5x ULN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FF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Arial Narrow"/>
                        </a:rPr>
                        <a:t>95/13,543 (0.7)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42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84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726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967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210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451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693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935" algn="l" defTabSz="914484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MS Mincho" panose="02020609040205080304" pitchFamily="49" charset="-128"/>
                          <a:cs typeface="Arial Narrow"/>
                        </a:rPr>
                        <a:t>99/13,523 (0.7)</a:t>
                      </a:r>
                      <a:endParaRPr lang="en-US" sz="1400" dirty="0">
                        <a:effectLst/>
                        <a:latin typeface="Arial Narrow" panose="020B0606020202030204" pitchFamily="34" charset="0"/>
                        <a:ea typeface="MS Mincho" panose="02020609040205080304" pitchFamily="49" charset="-128"/>
                        <a:cs typeface="Arial Narrow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027402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8760BE4-4248-4D81-92DE-BABBCEC92879}"/>
              </a:ext>
            </a:extLst>
          </p:cNvPr>
          <p:cNvSpPr/>
          <p:nvPr/>
        </p:nvSpPr>
        <p:spPr>
          <a:xfrm>
            <a:off x="362900" y="5062126"/>
            <a:ext cx="846174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Arial Narrow"/>
                <a:cs typeface="Arial Narrow"/>
              </a:rPr>
              <a:t>*Safety evaluations included all randomized patients who received at least one dose of study treatment and for whom post-dose data are available. **The between-group difference was nominally significant (P&lt;0.001). </a:t>
            </a:r>
            <a:r>
              <a:rPr lang="en-US" sz="1200" baseline="30000" dirty="0">
                <a:solidFill>
                  <a:srgbClr val="000000"/>
                </a:solidFill>
                <a:latin typeface="Arial Narrow"/>
                <a:cs typeface="Arial Narrow"/>
              </a:rPr>
              <a:t>†</a:t>
            </a:r>
            <a:r>
              <a:rPr lang="en-US" sz="1200" dirty="0">
                <a:solidFill>
                  <a:srgbClr val="000000"/>
                </a:solidFill>
                <a:latin typeface="Arial Narrow"/>
                <a:cs typeface="Arial Narrow"/>
              </a:rPr>
              <a:t>HR 1.05 (95% CI 0.94-1.17); denominators of 8337 (evolocumab) and 8339 (placebo) because patients with prevalent diabetes at the start of the trial were excluded. </a:t>
            </a:r>
            <a:br>
              <a:rPr lang="en-US" sz="1200" dirty="0">
                <a:solidFill>
                  <a:srgbClr val="000000"/>
                </a:solidFill>
                <a:latin typeface="Arial Narrow"/>
                <a:cs typeface="Arial Narrow"/>
              </a:rPr>
            </a:br>
            <a:endParaRPr lang="en-US" sz="12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E8D905-54F1-4AE5-86F8-9F49E5E6EEEA}"/>
              </a:ext>
            </a:extLst>
          </p:cNvPr>
          <p:cNvSpPr/>
          <p:nvPr/>
        </p:nvSpPr>
        <p:spPr>
          <a:xfrm>
            <a:off x="-9399" y="5640498"/>
            <a:ext cx="9144000" cy="587853"/>
          </a:xfrm>
          <a:prstGeom prst="rect">
            <a:avLst/>
          </a:prstGeom>
          <a:solidFill>
            <a:srgbClr val="51118E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al Narrow"/>
                <a:cs typeface="Arial Narrow"/>
              </a:rPr>
              <a:t>Incidence of neurocognitive events, cataracts, and new-onset diabetes were similar between the two arms</a:t>
            </a:r>
          </a:p>
          <a:p>
            <a:pPr marL="285750" indent="-285750">
              <a:lnSpc>
                <a:spcPct val="85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al Narrow"/>
                <a:cs typeface="Arial Narrow"/>
              </a:rPr>
              <a:t>Post-baseline anti-evolocumab antibodies were detected in 0.3%, with no neutralizing antibodies detected </a:t>
            </a:r>
            <a:endParaRPr lang="en-US" sz="1600" b="1" dirty="0">
              <a:solidFill>
                <a:srgbClr val="FFFFFF"/>
              </a:solidFill>
              <a:latin typeface="Arial Narrow"/>
              <a:ea typeface="Times New Roman" panose="02020603050405020304" pitchFamily="18" charset="0"/>
              <a:cs typeface="Arial Narrow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9DC1E-33AC-4686-AF54-2A8D6E743205}"/>
              </a:ext>
            </a:extLst>
          </p:cNvPr>
          <p:cNvSpPr/>
          <p:nvPr/>
        </p:nvSpPr>
        <p:spPr>
          <a:xfrm>
            <a:off x="114300" y="6431564"/>
            <a:ext cx="7101509" cy="371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</a:pPr>
            <a:r>
              <a:rPr lang="en-US" sz="1000" dirty="0">
                <a:solidFill>
                  <a:srgbClr val="FFFFFF"/>
                </a:solidFill>
                <a:latin typeface="Arial Narrow"/>
                <a:cs typeface="Arial Narrow"/>
              </a:rPr>
              <a:t>ULN = Upper Limit of Normal</a:t>
            </a:r>
            <a:br>
              <a:rPr lang="en-US" sz="1000" dirty="0">
                <a:solidFill>
                  <a:srgbClr val="FFFFFF"/>
                </a:solidFill>
                <a:latin typeface="Arial Narrow"/>
                <a:cs typeface="Arial Narrow"/>
              </a:rPr>
            </a:br>
            <a:r>
              <a:rPr lang="en-GB" sz="1000" dirty="0">
                <a:solidFill>
                  <a:srgbClr val="FFFFFF"/>
                </a:solidFill>
                <a:latin typeface="Arial Narrow"/>
                <a:cs typeface="Arial Narrow"/>
              </a:rPr>
              <a:t>Sabatine MS, et al . </a:t>
            </a:r>
            <a:r>
              <a:rPr lang="fr-FR" sz="1000" i="1" dirty="0">
                <a:solidFill>
                  <a:srgbClr val="FFFFFF"/>
                </a:solidFill>
                <a:latin typeface="Arial Narrow"/>
                <a:cs typeface="Arial Narrow"/>
              </a:rPr>
              <a:t>NEJM</a:t>
            </a:r>
            <a:r>
              <a:rPr lang="fr-FR" sz="1000" dirty="0">
                <a:solidFill>
                  <a:srgbClr val="FFFFFF"/>
                </a:solidFill>
                <a:latin typeface="Arial Narrow"/>
                <a:cs typeface="Arial Narrow"/>
              </a:rPr>
              <a:t>. </a:t>
            </a:r>
            <a:r>
              <a:rPr lang="en-US" sz="1000" dirty="0">
                <a:solidFill>
                  <a:srgbClr val="FFFFFF"/>
                </a:solidFill>
                <a:latin typeface="Arial Narrow"/>
                <a:cs typeface="Arial Narrow"/>
              </a:rPr>
              <a:t>[published online ahead of print March 17, 2017]. doi: 10.1056/NEJMoa1615664</a:t>
            </a:r>
            <a:endParaRPr lang="it-IT" sz="1000" dirty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94192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5569" y="-1"/>
            <a:ext cx="9162797" cy="1389129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8" y="-69135"/>
            <a:ext cx="84394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EBBINGHAUS</a:t>
            </a:r>
          </a:p>
          <a:p>
            <a:pPr algn="ctr"/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E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valuating PCSK9 </a:t>
            </a:r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B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inding Anti</a:t>
            </a:r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b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ody </a:t>
            </a:r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I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nfluence O</a:t>
            </a:r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 Co</a:t>
            </a:r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g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nitive </a:t>
            </a:r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H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e</a:t>
            </a:r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a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lth in High Cardiovasc</a:t>
            </a:r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u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lar Risk </a:t>
            </a:r>
            <a:r>
              <a:rPr lang="en-US" sz="2800" b="1" u="sng" dirty="0">
                <a:solidFill>
                  <a:srgbClr val="FFFFFF"/>
                </a:solidFill>
                <a:latin typeface="Arial Narrow" panose="020B0606020202030204" pitchFamily="34" charset="0"/>
              </a:rPr>
              <a:t>S</a:t>
            </a:r>
            <a:r>
              <a:rPr lang="en-US" sz="2800" b="1" dirty="0">
                <a:solidFill>
                  <a:srgbClr val="FFFFFF"/>
                </a:solidFill>
                <a:latin typeface="Arial Narrow" panose="020B0606020202030204" pitchFamily="34" charset="0"/>
              </a:rPr>
              <a:t>ubject</a:t>
            </a: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10284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900" dirty="0">
                <a:solidFill>
                  <a:srgbClr val="FFFFFF"/>
                </a:solidFill>
                <a:latin typeface="Arial Narrow"/>
                <a:ea typeface="ＭＳ 明朝"/>
                <a:cs typeface="Arial Narrow"/>
              </a:rPr>
              <a:t>Q2W, every 2 weeks; QM, every month; SC, subcutaneous.</a:t>
            </a:r>
          </a:p>
          <a:p>
            <a:pPr>
              <a:spcAft>
                <a:spcPts val="0"/>
              </a:spcAft>
            </a:pPr>
            <a:r>
              <a:rPr lang="en-US" sz="900" dirty="0">
                <a:solidFill>
                  <a:srgbClr val="FFFFFF"/>
                </a:solidFill>
                <a:latin typeface="Arial Narrow"/>
                <a:ea typeface="ＭＳ 明朝"/>
                <a:cs typeface="Arial Narrow"/>
              </a:rPr>
              <a:t>ClinicalTrials.gov. </a:t>
            </a:r>
            <a:r>
              <a:rPr lang="en-US" sz="900" u="sng" dirty="0">
                <a:solidFill>
                  <a:srgbClr val="FFFFFF"/>
                </a:solidFill>
                <a:latin typeface="Arial Narrow"/>
                <a:ea typeface="ＭＳ 明朝"/>
                <a:cs typeface="Arial Narrow"/>
              </a:rPr>
              <a:t>https://clinicaltrials.gov/ct2/show/NCT022007634. Accesses February 2, 2016</a:t>
            </a:r>
            <a:endParaRPr lang="en-US" sz="900" dirty="0">
              <a:solidFill>
                <a:srgbClr val="FFFFFF"/>
              </a:solidFill>
              <a:latin typeface="Arial Narrow"/>
              <a:ea typeface="ＭＳ 明朝"/>
              <a:cs typeface="Arial Narro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1DC2A9-7B2A-4D1E-B115-A3E2E2B30512}"/>
              </a:ext>
            </a:extLst>
          </p:cNvPr>
          <p:cNvSpPr/>
          <p:nvPr/>
        </p:nvSpPr>
        <p:spPr>
          <a:xfrm>
            <a:off x="199898" y="2291316"/>
            <a:ext cx="2966484" cy="2732567"/>
          </a:xfrm>
          <a:prstGeom prst="rect">
            <a:avLst/>
          </a:prstGeom>
          <a:solidFill>
            <a:srgbClr val="451C6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Arial Narrow" panose="020B0606020202030204" pitchFamily="34" charset="0"/>
              </a:rPr>
              <a:t>Subset of Patients Randomized in FOURIER</a:t>
            </a:r>
          </a:p>
          <a:p>
            <a:pPr algn="ctr"/>
            <a:endParaRPr lang="en-CA" sz="1000" b="1" dirty="0">
              <a:latin typeface="Arial Narrow" panose="020B0606020202030204" pitchFamily="34" charset="0"/>
            </a:endParaRPr>
          </a:p>
          <a:p>
            <a:r>
              <a:rPr lang="en-CA" sz="1400" b="1" dirty="0">
                <a:latin typeface="Arial Narrow" panose="020B0606020202030204" pitchFamily="34" charset="0"/>
              </a:rPr>
              <a:t>N = 1,972</a:t>
            </a:r>
          </a:p>
          <a:p>
            <a:endParaRPr lang="en-CA" sz="900" b="1" dirty="0">
              <a:latin typeface="Arial Narrow" panose="020B0606020202030204" pitchFamily="34" charset="0"/>
            </a:endParaRPr>
          </a:p>
          <a:p>
            <a:r>
              <a:rPr lang="en-CA" sz="1400" b="1" dirty="0">
                <a:latin typeface="Arial Narrow" panose="020B0606020202030204" pitchFamily="34" charset="0"/>
              </a:rPr>
              <a:t>Inclusion Criteria: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400" dirty="0">
                <a:latin typeface="Arial Narrow" panose="020B0606020202030204" pitchFamily="34" charset="0"/>
              </a:rPr>
              <a:t>Male or female ≥ 40 to ≤ 85 years old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400" dirty="0">
                <a:latin typeface="Arial Narrow" panose="020B0606020202030204" pitchFamily="34" charset="0"/>
              </a:rPr>
              <a:t>Randomized into FOURIER </a:t>
            </a:r>
          </a:p>
          <a:p>
            <a:endParaRPr lang="en-CA" sz="900" dirty="0">
              <a:latin typeface="Arial Narrow" panose="020B0606020202030204" pitchFamily="34" charset="0"/>
            </a:endParaRPr>
          </a:p>
          <a:p>
            <a:r>
              <a:rPr lang="en-CA" sz="1400" b="1" dirty="0">
                <a:latin typeface="Arial Narrow" panose="020B0606020202030204" pitchFamily="34" charset="0"/>
              </a:rPr>
              <a:t>Exclusion Criteria: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400" dirty="0">
                <a:latin typeface="Arial Narrow" panose="020B0606020202030204" pitchFamily="34" charset="0"/>
              </a:rPr>
              <a:t>Current or known past diagnosis of dementia or mild cognitive impairment </a:t>
            </a:r>
            <a:endParaRPr lang="en-CA" sz="1400" b="1" dirty="0">
              <a:latin typeface="Arial Narrow" panose="020B0606020202030204" pitchFamily="34" charset="0"/>
            </a:endParaRPr>
          </a:p>
          <a:p>
            <a:endParaRPr lang="en-CA" sz="100" b="1" dirty="0">
              <a:latin typeface="Arial Narrow" panose="020B0606020202030204" pitchFamily="34" charset="0"/>
            </a:endParaRPr>
          </a:p>
          <a:p>
            <a:pPr algn="ctr"/>
            <a:endParaRPr lang="en-CA" sz="1400" b="1" dirty="0">
              <a:latin typeface="Arial Narrow" panose="020B060602020203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E9A41E-0958-4DF4-91DB-391969A06E5C}"/>
              </a:ext>
            </a:extLst>
          </p:cNvPr>
          <p:cNvCxnSpPr>
            <a:stCxn id="2" idx="3"/>
          </p:cNvCxnSpPr>
          <p:nvPr/>
        </p:nvCxnSpPr>
        <p:spPr>
          <a:xfrm flipV="1">
            <a:off x="3166382" y="3657599"/>
            <a:ext cx="36576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1E361C7-CDBE-4D19-90FD-3FFDCF4EA6BE}"/>
              </a:ext>
            </a:extLst>
          </p:cNvPr>
          <p:cNvSpPr/>
          <p:nvPr/>
        </p:nvSpPr>
        <p:spPr>
          <a:xfrm>
            <a:off x="3532142" y="2291315"/>
            <a:ext cx="451523" cy="2732567"/>
          </a:xfrm>
          <a:prstGeom prst="rect">
            <a:avLst/>
          </a:prstGeom>
          <a:solidFill>
            <a:srgbClr val="0422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Randomization 1:1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384873-B309-409B-8C71-770FA2AB7EBD}"/>
              </a:ext>
            </a:extLst>
          </p:cNvPr>
          <p:cNvCxnSpPr>
            <a:stCxn id="23" idx="3"/>
          </p:cNvCxnSpPr>
          <p:nvPr/>
        </p:nvCxnSpPr>
        <p:spPr>
          <a:xfrm>
            <a:off x="3983665" y="3657599"/>
            <a:ext cx="2743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B62E0E-C7B3-45A8-B705-22C3AD995143}"/>
              </a:ext>
            </a:extLst>
          </p:cNvPr>
          <p:cNvCxnSpPr>
            <a:cxnSpLocks/>
          </p:cNvCxnSpPr>
          <p:nvPr/>
        </p:nvCxnSpPr>
        <p:spPr>
          <a:xfrm rot="5400000">
            <a:off x="3572185" y="3665043"/>
            <a:ext cx="13716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F3039E-7384-40B2-A56D-9EFB74EDEC8D}"/>
              </a:ext>
            </a:extLst>
          </p:cNvPr>
          <p:cNvCxnSpPr/>
          <p:nvPr/>
        </p:nvCxnSpPr>
        <p:spPr>
          <a:xfrm flipV="1">
            <a:off x="4245618" y="4346028"/>
            <a:ext cx="36576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32ACC9-DC5F-4012-B1D5-380AADF7E6A7}"/>
              </a:ext>
            </a:extLst>
          </p:cNvPr>
          <p:cNvCxnSpPr/>
          <p:nvPr/>
        </p:nvCxnSpPr>
        <p:spPr>
          <a:xfrm flipV="1">
            <a:off x="4257985" y="2988659"/>
            <a:ext cx="36576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2633070-0F7B-4978-B53A-EEA6552C1C41}"/>
              </a:ext>
            </a:extLst>
          </p:cNvPr>
          <p:cNvSpPr/>
          <p:nvPr/>
        </p:nvSpPr>
        <p:spPr>
          <a:xfrm>
            <a:off x="4632644" y="2370693"/>
            <a:ext cx="2560320" cy="1280160"/>
          </a:xfrm>
          <a:prstGeom prst="rect">
            <a:avLst/>
          </a:prstGeom>
          <a:solidFill>
            <a:srgbClr val="935DBB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14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CA" sz="1400" b="1" dirty="0" err="1">
                <a:solidFill>
                  <a:srgbClr val="451C6A"/>
                </a:solidFill>
                <a:latin typeface="Arial Narrow" panose="020B0606020202030204" pitchFamily="34" charset="0"/>
              </a:rPr>
              <a:t>Evolocumab</a:t>
            </a:r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 SC</a:t>
            </a:r>
          </a:p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Q2W or QM</a:t>
            </a:r>
          </a:p>
          <a:p>
            <a:pPr algn="ctr"/>
            <a:r>
              <a:rPr lang="en-CA" sz="1400" b="1" dirty="0">
                <a:solidFill>
                  <a:srgbClr val="451C6A"/>
                </a:solidFill>
                <a:latin typeface="Arial Narrow" panose="020B0606020202030204" pitchFamily="34" charset="0"/>
              </a:rPr>
              <a:t>+ effective statin dose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238EF2-9E61-4CC2-B4F5-BCBAB3287355}"/>
              </a:ext>
            </a:extLst>
          </p:cNvPr>
          <p:cNvSpPr/>
          <p:nvPr/>
        </p:nvSpPr>
        <p:spPr>
          <a:xfrm>
            <a:off x="4623745" y="3817670"/>
            <a:ext cx="2560320" cy="12801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Placebo 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Q2W or QM</a:t>
            </a:r>
          </a:p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+ effective statin dose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6FCE2DD-D611-4358-8B88-4BF537E3FE78}"/>
              </a:ext>
            </a:extLst>
          </p:cNvPr>
          <p:cNvCxnSpPr/>
          <p:nvPr/>
        </p:nvCxnSpPr>
        <p:spPr>
          <a:xfrm>
            <a:off x="7169395" y="2956205"/>
            <a:ext cx="2743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3B97F0-9D50-4989-B4DB-FB64902E6BAA}"/>
              </a:ext>
            </a:extLst>
          </p:cNvPr>
          <p:cNvCxnSpPr>
            <a:cxnSpLocks/>
          </p:cNvCxnSpPr>
          <p:nvPr/>
        </p:nvCxnSpPr>
        <p:spPr>
          <a:xfrm>
            <a:off x="7169395" y="4319802"/>
            <a:ext cx="2743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1DE02F1-8EC2-4165-9E55-A9725F3BA8B9}"/>
              </a:ext>
            </a:extLst>
          </p:cNvPr>
          <p:cNvCxnSpPr>
            <a:cxnSpLocks/>
          </p:cNvCxnSpPr>
          <p:nvPr/>
        </p:nvCxnSpPr>
        <p:spPr>
          <a:xfrm rot="5400000">
            <a:off x="6750827" y="3634917"/>
            <a:ext cx="13716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A62A67-9FA6-432B-B735-985494D9DF2B}"/>
              </a:ext>
            </a:extLst>
          </p:cNvPr>
          <p:cNvCxnSpPr/>
          <p:nvPr/>
        </p:nvCxnSpPr>
        <p:spPr>
          <a:xfrm flipV="1">
            <a:off x="7449394" y="3634917"/>
            <a:ext cx="18288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1BE722F-DF2E-411D-8042-2F9CEC977581}"/>
              </a:ext>
            </a:extLst>
          </p:cNvPr>
          <p:cNvSpPr/>
          <p:nvPr/>
        </p:nvSpPr>
        <p:spPr>
          <a:xfrm>
            <a:off x="7633343" y="2298759"/>
            <a:ext cx="451523" cy="2732567"/>
          </a:xfrm>
          <a:prstGeom prst="rect">
            <a:avLst/>
          </a:prstGeom>
          <a:solidFill>
            <a:srgbClr val="0422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1400" b="1" dirty="0">
                <a:latin typeface="Arial Narrow" panose="020B0606020202030204" pitchFamily="34" charset="0"/>
              </a:rPr>
              <a:t>Total Follow-Up 4 years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C91FF4FA-7CA3-4FC0-8BE4-BF7A545DA3B2}"/>
              </a:ext>
            </a:extLst>
          </p:cNvPr>
          <p:cNvSpPr txBox="1">
            <a:spLocks noChangeArrowheads="1"/>
          </p:cNvSpPr>
          <p:nvPr/>
        </p:nvSpPr>
        <p:spPr>
          <a:xfrm>
            <a:off x="-18797" y="1214221"/>
            <a:ext cx="9087733" cy="1079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algn="ctr">
              <a:spcBef>
                <a:spcPts val="0"/>
              </a:spcBef>
              <a:buClr>
                <a:srgbClr val="0A5C7E"/>
              </a:buClr>
              <a:buFont typeface="Wingdings" panose="05000000000000000000" pitchFamily="2" charset="2"/>
              <a:buChar char="§"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Purpose: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Evaluate change over time in neurocognitive testing in subjects receiving statin therapy in combination with evolocumab, compared with subjects receiving statin therapy in combination with placebo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46A4B-7990-4584-9205-A50C528471E7}"/>
              </a:ext>
            </a:extLst>
          </p:cNvPr>
          <p:cNvSpPr txBox="1"/>
          <p:nvPr/>
        </p:nvSpPr>
        <p:spPr>
          <a:xfrm>
            <a:off x="8118756" y="3216384"/>
            <a:ext cx="102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latin typeface="Arial Narrow" panose="020B0606020202030204" pitchFamily="34" charset="0"/>
              </a:rPr>
              <a:t>Results before 2017</a:t>
            </a:r>
            <a:endParaRPr lang="en-US" sz="1600" b="1" dirty="0">
              <a:latin typeface="Arial Narrow" panose="020B0606020202030204" pitchFamily="34" charset="0"/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A4F93149-851B-4956-A0C8-6056465659C4}"/>
              </a:ext>
            </a:extLst>
          </p:cNvPr>
          <p:cNvSpPr txBox="1">
            <a:spLocks noChangeArrowheads="1"/>
          </p:cNvSpPr>
          <p:nvPr/>
        </p:nvSpPr>
        <p:spPr>
          <a:xfrm>
            <a:off x="-7234" y="5011608"/>
            <a:ext cx="9162793" cy="1585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1" indent="0" algn="ctr" defTabSz="4572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R="0" lvl="0">
              <a:lnSpc>
                <a:spcPct val="120000"/>
              </a:lnSpc>
              <a:spcBef>
                <a:spcPts val="0"/>
              </a:spcBef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600" b="1" dirty="0">
                <a:solidFill>
                  <a:sysClr val="windowText" lastClr="000000"/>
                </a:solidFill>
              </a:rPr>
              <a:t>Primary endpoint: </a:t>
            </a:r>
            <a:r>
              <a:rPr lang="en-US" sz="2600" dirty="0">
                <a:solidFill>
                  <a:sysClr val="windowText" lastClr="000000"/>
                </a:solidFill>
              </a:rPr>
              <a:t>Mean change from baseline over time in Spatial Working Memory index of executive function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</a:pPr>
            <a:r>
              <a:rPr lang="en-CA" sz="2600" b="1" dirty="0">
                <a:solidFill>
                  <a:sysClr val="windowText" lastClr="000000"/>
                </a:solidFill>
              </a:rPr>
              <a:t>Secondary </a:t>
            </a:r>
            <a:r>
              <a:rPr lang="en-US" sz="2600" b="1" dirty="0">
                <a:solidFill>
                  <a:sysClr val="windowText" lastClr="000000"/>
                </a:solidFill>
              </a:rPr>
              <a:t>endpoints: </a:t>
            </a:r>
            <a:r>
              <a:rPr lang="en-US" sz="2600" dirty="0">
                <a:solidFill>
                  <a:sysClr val="windowText" lastClr="000000"/>
                </a:solidFill>
              </a:rPr>
              <a:t>Mean change from baseline over time in Spatial Working Memory between-errors score, mean change from baseline over time in paired associated learning total errors adjusted, and mean change from baseline over time in reaction time median 5-choice reaction time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514350" marR="0" lvl="0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782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8797" y="0"/>
            <a:ext cx="1313601" cy="685800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8797" y="962012"/>
            <a:ext cx="9162797" cy="897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19800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447800" y="-97974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GOAL International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41C6D4-ECCE-44E8-9741-5C1D03E3EF60}"/>
              </a:ext>
            </a:extLst>
          </p:cNvPr>
          <p:cNvSpPr txBox="1">
            <a:spLocks/>
          </p:cNvSpPr>
          <p:nvPr/>
        </p:nvSpPr>
        <p:spPr>
          <a:xfrm>
            <a:off x="1269441" y="1012371"/>
            <a:ext cx="7874560" cy="38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Calibri"/>
              <a:cs typeface="Lato"/>
            </a:endParaRPr>
          </a:p>
        </p:txBody>
      </p:sp>
      <p:pic>
        <p:nvPicPr>
          <p:cNvPr id="10" name="Picture 9" descr="CHRC logo_with text.psd">
            <a:extLst>
              <a:ext uri="{FF2B5EF4-FFF2-40B4-BE49-F238E27FC236}">
                <a16:creationId xmlns:a16="http://schemas.microsoft.com/office/drawing/2014/main" id="{D46F1773-B21D-4285-99EC-2E92D334E4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01" y="5857853"/>
            <a:ext cx="1565355" cy="100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0714" y="1077686"/>
            <a:ext cx="778328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STEERING COMMITTEE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Anatoly Langer, MD (Chair)					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Khalid Al Faraidy, MD (Saudi Arabia)	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Mousa Akbar, MD (Kuwait)	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4.  Wael Almahmeed, MD (Abu Dhabi)	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5.  Marco Antonio Alcocer-Gamba, MD (Mexico)  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6.  Otavio Berwanger, MD (Brazil)		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                          				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COORDINATING CENTRE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Canadian Heart Research Centre, Toronto, Canada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		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INVESTIGATOR SPONSORED STUDY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				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Anatoly Langer, MD, M.Sc, FRCP(C,) FACC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</a:t>
            </a: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 416-999-6264; Fax 866-562-9769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Wingdings" pitchFamily="2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E-mail: </a:t>
            </a:r>
            <a:r>
              <a:rPr kumimoji="0" lang="fr-C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  <a:hlinkClick r:id="rId6"/>
              </a:rPr>
              <a:t>langera@chrc.net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 </a:t>
            </a: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  <a:sym typeface="Wingdings" pitchFamily="2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Times New Roman" pitchFamily="18" charset="0"/>
              <a:cs typeface="Arial" pitchFamily="34" charset="0"/>
              <a:sym typeface="Wingdings" pitchFamily="2" charset="2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SUPPORT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	Amgen Inc.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40972" y="477521"/>
            <a:ext cx="7903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 bmk="OLE_LINK2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rPr>
              <a:t>Guidelines Oriented Approach to Lipid lowering International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471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42899" y="-2668"/>
            <a:ext cx="843940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Arial Narrow" panose="020B0606020202030204" pitchFamily="34" charset="0"/>
              </a:rPr>
              <a:t>EBBINGHAUS</a:t>
            </a:r>
          </a:p>
          <a:p>
            <a:pPr lvl="0" algn="ctr" defTabSz="342991">
              <a:defRPr/>
            </a:pPr>
            <a:r>
              <a:rPr lang="en-CA" sz="4000" b="1" dirty="0">
                <a:solidFill>
                  <a:prstClr val="white"/>
                </a:solidFill>
                <a:latin typeface="Arial Narrow" panose="020B0606020202030204" pitchFamily="34" charset="0"/>
              </a:rPr>
              <a:t>Results and Conclusions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D37D36C-E544-4629-A030-AA43F6993F69}"/>
              </a:ext>
            </a:extLst>
          </p:cNvPr>
          <p:cNvSpPr txBox="1">
            <a:spLocks noChangeArrowheads="1"/>
          </p:cNvSpPr>
          <p:nvPr/>
        </p:nvSpPr>
        <p:spPr>
          <a:xfrm>
            <a:off x="439614" y="1434332"/>
            <a:ext cx="8308731" cy="4946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51C6A"/>
                </a:solidFill>
                <a:effectLst/>
                <a:uLnTx/>
                <a:uFillTx/>
                <a:latin typeface="Arial Narrow"/>
                <a:ea typeface="+mn-ea"/>
              </a:rPr>
              <a:t>In patients with known cardiovascular disease on background statin followed for 20 months</a:t>
            </a:r>
          </a:p>
          <a:p>
            <a:pPr marL="400050" marR="0" lvl="1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514350" marR="0" lvl="0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No differences between evolocumab vs placebo</a:t>
            </a:r>
          </a:p>
          <a:p>
            <a:pPr marL="1314450" marR="0" lvl="2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A battery of cognitive tests</a:t>
            </a:r>
          </a:p>
          <a:p>
            <a:pPr marL="1314450" marR="0" lvl="2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Patient-reported everyday cognition</a:t>
            </a:r>
          </a:p>
          <a:p>
            <a:pPr marL="1314450" marR="0" lvl="2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Adverse cognitive events reported by MD</a:t>
            </a:r>
          </a:p>
          <a:p>
            <a:pPr marL="914400" marR="0" lvl="1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514350" marR="0" lvl="0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No evidence of differences in cognitive tests by achieved nadir LDL-C, even 0.65 mmol/L</a:t>
            </a:r>
          </a:p>
          <a:p>
            <a:pPr marL="514350" marR="0" lvl="0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514350" marR="0" lvl="0" indent="-5143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773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5569" y="62582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5569" y="-1270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645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254595" y="224461"/>
            <a:ext cx="86553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 ODYSSEY Outcomes Study Design</a:t>
            </a: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C49010FE-EF7F-4504-AEA6-3294902FF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66" y="1295359"/>
            <a:ext cx="8842022" cy="912814"/>
          </a:xfrm>
          <a:prstGeom prst="rect">
            <a:avLst/>
          </a:prstGeom>
          <a:solidFill>
            <a:srgbClr val="451C6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Post-ACS (4-52 weeks) patients</a:t>
            </a:r>
            <a:r>
              <a:rPr kumimoji="0" lang="en-US" sz="1333" b="1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1</a:t>
            </a: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 age ≥40 yrs (n~18,000)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with </a:t>
            </a:r>
            <a:r>
              <a:rPr kumimoji="0" lang="en-US" sz="1333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LDL-C ≥1.81 mmol/L, or ApoB ≥ 0.8 g/L, or Non-HDL-C ≥ 2.59 mmol/L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despite high-intensity (or maximally tolerated) statin (atorvastatin 40-80 mg or rosuvastatin 20-40 mg/daily) x ≥2 wks ± other lipid-modifying therapy (e.g., ezetimibe, fenofibrate)</a:t>
            </a:r>
            <a:r>
              <a:rPr kumimoji="0" lang="en-US" sz="1333" b="1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rPr>
              <a:t>2</a:t>
            </a:r>
            <a:endParaRPr kumimoji="0" lang="en-US" sz="1333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ＭＳ Ｐゴシック" pitchFamily="34" charset="-128"/>
              <a:cs typeface="Arial Narrow"/>
            </a:endParaRPr>
          </a:p>
        </p:txBody>
      </p:sp>
      <p:grpSp>
        <p:nvGrpSpPr>
          <p:cNvPr id="21" name="Group 111">
            <a:extLst>
              <a:ext uri="{FF2B5EF4-FFF2-40B4-BE49-F238E27FC236}">
                <a16:creationId xmlns:a16="http://schemas.microsoft.com/office/drawing/2014/main" id="{F1B0F778-FB90-4B48-AB31-BE16BEC54C4D}"/>
              </a:ext>
            </a:extLst>
          </p:cNvPr>
          <p:cNvGrpSpPr>
            <a:grpSpLocks/>
          </p:cNvGrpSpPr>
          <p:nvPr/>
        </p:nvGrpSpPr>
        <p:grpSpPr bwMode="auto">
          <a:xfrm>
            <a:off x="1207610" y="2287371"/>
            <a:ext cx="6350000" cy="1207764"/>
            <a:chOff x="1155031" y="2032882"/>
            <a:chExt cx="6351281" cy="1359542"/>
          </a:xfrm>
        </p:grpSpPr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BFBC3AA6-2432-4140-AC0A-5BE579857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5031" y="2456997"/>
              <a:ext cx="3369001" cy="935427"/>
            </a:xfrm>
            <a:prstGeom prst="rect">
              <a:avLst/>
            </a:prstGeom>
            <a:solidFill>
              <a:srgbClr val="6B4487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Alirocumab 75 mg SC Q2wks x 2 months → 150 mg SC Q2wks based upon Month 1 </a:t>
              </a: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LDL-C ≥ 1.3 mmol/L</a:t>
              </a:r>
              <a:r>
                <a:rPr kumimoji="0" lang="en-US" sz="1200" b="1" i="0" u="none" strike="noStrike" kern="0" cap="none" spc="0" normalizeH="0" baseline="30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4  </a:t>
              </a:r>
              <a:r>
                <a:rPr lang="en-US" sz="1200" b="1" kern="0" dirty="0">
                  <a:solidFill>
                    <a:schemeClr val="bg1"/>
                  </a:solidFill>
                  <a:latin typeface="Arial Narrow"/>
                  <a:ea typeface="ＭＳ Ｐゴシック" pitchFamily="34" charset="-128"/>
                </a:rPr>
                <a:t>with dose titrated to maintain LDL-C in the 0.6-1.3 mmol/L target range</a:t>
              </a:r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0017754A-216A-42B1-8C51-509A062A90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90838" y="2032882"/>
              <a:ext cx="1760011" cy="354223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4775B481-4F45-4C20-BAF0-4ED4C692D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8471" y="2456996"/>
              <a:ext cx="2407841" cy="350280"/>
            </a:xfrm>
            <a:prstGeom prst="rect">
              <a:avLst/>
            </a:prstGeom>
            <a:solidFill>
              <a:srgbClr val="6B4487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Placebo SC Q2wks</a:t>
              </a:r>
              <a:endParaRPr kumimoji="0" lang="en-CA" sz="1422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78A6F1C9-5BA1-456D-AA18-337EA1126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6495" y="2032882"/>
              <a:ext cx="1760010" cy="363753"/>
            </a:xfrm>
            <a:prstGeom prst="line">
              <a:avLst/>
            </a:prstGeom>
            <a:solidFill>
              <a:srgbClr val="3F7FFF"/>
            </a:solidFill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F3D2F096-C78D-4685-A0D2-00EA99F31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834" y="2152015"/>
              <a:ext cx="2606848" cy="350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Randomization</a:t>
              </a:r>
              <a:r>
                <a:rPr kumimoji="0" lang="en-US" sz="1422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3</a:t>
              </a:r>
              <a:endParaRPr kumimoji="0" lang="en-US" sz="142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</p:grpSp>
      <p:grpSp>
        <p:nvGrpSpPr>
          <p:cNvPr id="27" name="Group 112">
            <a:extLst>
              <a:ext uri="{FF2B5EF4-FFF2-40B4-BE49-F238E27FC236}">
                <a16:creationId xmlns:a16="http://schemas.microsoft.com/office/drawing/2014/main" id="{2A716A6E-6948-4638-9A4D-05A4128935EE}"/>
              </a:ext>
            </a:extLst>
          </p:cNvPr>
          <p:cNvGrpSpPr>
            <a:grpSpLocks/>
          </p:cNvGrpSpPr>
          <p:nvPr/>
        </p:nvGrpSpPr>
        <p:grpSpPr bwMode="auto">
          <a:xfrm>
            <a:off x="439970" y="2971758"/>
            <a:ext cx="8367889" cy="1865167"/>
            <a:chOff x="387458" y="2803391"/>
            <a:chExt cx="8369084" cy="2098824"/>
          </a:xfrm>
          <a:solidFill>
            <a:srgbClr val="935DBB"/>
          </a:solidFill>
        </p:grpSpPr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F34CAFE4-6AAA-4875-8F47-1E029A75D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58" y="3813286"/>
              <a:ext cx="8369084" cy="10889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Primary Endpoint: Time to first CHD death/non-fatal MI/fatal and non-fatal ischemic stroke/unstable angina requiring hospitalization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2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 Narrow"/>
                  <a:ea typeface="ＭＳ Ｐゴシック" pitchFamily="34" charset="-128"/>
                  <a:cs typeface="Arial Narrow"/>
                </a:rPr>
                <a:t>Follow-Up: Minimum 24 months or target number of events (~1600) → estimated 11.4% rate at 4 yrs, 15% risk reduction; 90% power, 1-sided p=0.025, 1% lost</a:t>
              </a:r>
            </a:p>
          </p:txBody>
        </p:sp>
        <p:sp>
          <p:nvSpPr>
            <p:cNvPr id="29" name="Line 33">
              <a:extLst>
                <a:ext uri="{FF2B5EF4-FFF2-40B4-BE49-F238E27FC236}">
                  <a16:creationId xmlns:a16="http://schemas.microsoft.com/office/drawing/2014/main" id="{6B4B4F9D-9BF9-46C7-B78E-8DE206A1E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8908" y="3460230"/>
              <a:ext cx="0" cy="227068"/>
            </a:xfrm>
            <a:prstGeom prst="line">
              <a:avLst/>
            </a:prstGeom>
            <a:grp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  <p:sp>
          <p:nvSpPr>
            <p:cNvPr id="30" name="Line 20">
              <a:extLst>
                <a:ext uri="{FF2B5EF4-FFF2-40B4-BE49-F238E27FC236}">
                  <a16:creationId xmlns:a16="http://schemas.microsoft.com/office/drawing/2014/main" id="{3EF9E694-24E0-4F55-9F0D-3D1722FBEB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99446" y="2803391"/>
              <a:ext cx="1412" cy="974962"/>
            </a:xfrm>
            <a:prstGeom prst="line">
              <a:avLst/>
            </a:prstGeom>
            <a:grp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rgbClr val="EEECE1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/>
                <a:ea typeface="ＭＳ Ｐゴシック" pitchFamily="34" charset="-128"/>
                <a:cs typeface="Arial Narrow"/>
              </a:endParaRPr>
            </a:p>
          </p:txBody>
        </p:sp>
      </p:grpSp>
      <p:sp>
        <p:nvSpPr>
          <p:cNvPr id="32" name="TextBox 109">
            <a:extLst>
              <a:ext uri="{FF2B5EF4-FFF2-40B4-BE49-F238E27FC236}">
                <a16:creationId xmlns:a16="http://schemas.microsoft.com/office/drawing/2014/main" id="{06E88CF7-DE02-402D-9B0B-44A52BB00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42" y="5005136"/>
            <a:ext cx="873866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 Elevated troponin or CK-MB or resting ECG changes + obstructive coronary disease (new/presumed new ischemia/infarction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by perfusion imaging, regional wall motion abnormality, coronary stenosis ≥70% by angiography)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2 </a:t>
            </a: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Key exclusion criteria: Uncontrolled hypertension; NYHA III-IV or LVEF&lt;25%;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prior hemorrhagic stroke; TG&gt;4.52 mmol/L; hepatitis; eGFR&lt;30 ml/min</a:t>
            </a: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2 </a:t>
            </a: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Following ≥2 wk (+ 5 days) run-in period with placebo (1 mL volume in an autoinjector) SC Q2wks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baseline="30000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3</a:t>
            </a:r>
            <a:r>
              <a:rPr lang="en-US" sz="1200" b="1" dirty="0">
                <a:solidFill>
                  <a:srgbClr val="000000"/>
                </a:solidFill>
                <a:latin typeface="Arial Narrow"/>
                <a:ea typeface="ＭＳ Ｐゴシック" pitchFamily="34" charset="-128"/>
                <a:cs typeface="Arial Narrow"/>
              </a:rPr>
              <a:t> Titration downwards for very low LDL</a:t>
            </a:r>
            <a:endParaRPr lang="en-US" sz="1200" b="1" baseline="30000" dirty="0">
              <a:solidFill>
                <a:srgbClr val="000000"/>
              </a:solidFill>
              <a:latin typeface="Arial Narrow"/>
              <a:ea typeface="ＭＳ Ｐゴシック" pitchFamily="34" charset="-128"/>
              <a:cs typeface="Arial Narrow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511B4A-A0F0-42BA-B012-CE0A587FDF88}"/>
              </a:ext>
            </a:extLst>
          </p:cNvPr>
          <p:cNvSpPr/>
          <p:nvPr/>
        </p:nvSpPr>
        <p:spPr>
          <a:xfrm>
            <a:off x="251520" y="6512644"/>
            <a:ext cx="5510103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  <a:ea typeface="ＭＳ Ｐゴシック" pitchFamily="34" charset="-128"/>
                <a:cs typeface="Arial Narrow"/>
              </a:rPr>
              <a:t>Schwartz et al Am Heart J 2014;168:682-689.e1</a:t>
            </a:r>
          </a:p>
        </p:txBody>
      </p:sp>
    </p:spTree>
    <p:extLst>
      <p:ext uri="{BB962C8B-B14F-4D97-AF65-F5344CB8AC3E}">
        <p14:creationId xmlns:p14="http://schemas.microsoft.com/office/powerpoint/2010/main" val="392455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5569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64521" y="-45095"/>
            <a:ext cx="865530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4000" b="1" dirty="0">
                <a:solidFill>
                  <a:prstClr val="white"/>
                </a:solidFill>
                <a:latin typeface="Arial Narrow" panose="020B0606020202030204" pitchFamily="34" charset="0"/>
              </a:rPr>
              <a:t> </a:t>
            </a: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ODYSSEY Outcomes </a:t>
            </a:r>
          </a:p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Primary Efficacy Endpoint: MACE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2F40D2-FAB1-492E-B9BE-B9CDF2C8F3BA}"/>
              </a:ext>
            </a:extLst>
          </p:cNvPr>
          <p:cNvSpPr txBox="1"/>
          <p:nvPr/>
        </p:nvSpPr>
        <p:spPr>
          <a:xfrm>
            <a:off x="7206069" y="1878563"/>
            <a:ext cx="902803" cy="30007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ARR* 1.6%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495177-8313-437C-B9D3-F4132A8BD81F}"/>
              </a:ext>
            </a:extLst>
          </p:cNvPr>
          <p:cNvSpPr txBox="1"/>
          <p:nvPr/>
        </p:nvSpPr>
        <p:spPr>
          <a:xfrm>
            <a:off x="269117" y="6019526"/>
            <a:ext cx="3258403" cy="27699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*Based on cumulative incidence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2C953A-4843-4CE3-B576-B685E6436EAF}"/>
              </a:ext>
            </a:extLst>
          </p:cNvPr>
          <p:cNvSpPr/>
          <p:nvPr/>
        </p:nvSpPr>
        <p:spPr>
          <a:xfrm>
            <a:off x="251520" y="6461844"/>
            <a:ext cx="7409149" cy="230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defTabSz="914355"/>
            <a:r>
              <a:rPr lang="en-GB" sz="900" dirty="0">
                <a:solidFill>
                  <a:schemeClr val="bg1"/>
                </a:solidFill>
                <a:latin typeface="Arial Narrow" panose="020B0606020202030204" pitchFamily="34" charset="0"/>
              </a:rPr>
              <a:t>Steg G. et al; </a:t>
            </a:r>
            <a:r>
              <a:rPr lang="en-CA" sz="900" dirty="0">
                <a:solidFill>
                  <a:schemeClr val="bg1"/>
                </a:solidFill>
                <a:latin typeface="Arial Narrow" panose="020B0606020202030204" pitchFamily="34" charset="0"/>
              </a:rPr>
              <a:t>On behalf of the ODYSSEY OUTCOMES Investigators and Committees - American College of Cardiology – 67th Scientific Sessions - March 10, 2018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70F2DC-FCB7-483F-BC61-0DE848EAAD65}"/>
              </a:ext>
            </a:extLst>
          </p:cNvPr>
          <p:cNvSpPr txBox="1"/>
          <p:nvPr/>
        </p:nvSpPr>
        <p:spPr>
          <a:xfrm>
            <a:off x="0" y="1323439"/>
            <a:ext cx="9144000" cy="34079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1" indent="9525" algn="ctr" defTabSz="914355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</a:rPr>
              <a:t>MACE: CHD death, non-fatal MI, ischemic stroke, or  unstable angina requiring hospitalization</a:t>
            </a:r>
          </a:p>
        </p:txBody>
      </p:sp>
      <p:pic>
        <p:nvPicPr>
          <p:cNvPr id="14" name="Picture 13" descr="chart-redraw-April9'18-2.jpg">
            <a:extLst>
              <a:ext uri="{FF2B5EF4-FFF2-40B4-BE49-F238E27FC236}">
                <a16:creationId xmlns:a16="http://schemas.microsoft.com/office/drawing/2014/main" id="{115CB0F1-D921-4D79-8D50-6FE55B4D7B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14" y="1706296"/>
            <a:ext cx="6091987" cy="42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9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1218987">
              <a:defRPr/>
            </a:pPr>
            <a:r>
              <a:rPr lang="en-CA" sz="1000" b="1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         MACE = Major Adverse Cardiovascular Events   </a:t>
            </a:r>
            <a:endParaRPr lang="en-US" sz="1000" b="1" dirty="0">
              <a:solidFill>
                <a:prstClr val="white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69" y="0"/>
            <a:ext cx="9162797" cy="1045029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05380" y="210119"/>
            <a:ext cx="9038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Summary: PCSK9 inhibitor CVOT Data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2F30AF-98BB-490A-9BED-AABB89170A6D}"/>
              </a:ext>
            </a:extLst>
          </p:cNvPr>
          <p:cNvSpPr txBox="1">
            <a:spLocks/>
          </p:cNvSpPr>
          <p:nvPr/>
        </p:nvSpPr>
        <p:spPr>
          <a:xfrm>
            <a:off x="283029" y="1099457"/>
            <a:ext cx="8860971" cy="5138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PCSK9i represent the most effective way of lowering LDL-C in a broad cross-section of patients with clinical cardio-vascular disease or those with familial hypercholesterolemia.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/>
                <a:ea typeface="+mn-ea"/>
              </a:rPr>
              <a:t>Clinical trials with PCSK9i demonstrate efficacy and safety of LDL-C lowering by an additional 60% on top of statin ± ezetimibe therapy resulting in further reductions in MACE.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2800" dirty="0">
                <a:solidFill>
                  <a:sysClr val="windowText" lastClr="000000"/>
                </a:solidFill>
              </a:rPr>
              <a:t>The use of PCSK9i is recommended on top of statin therapy in high risk cardio-vascular patients to enable lowering of the LDL-C to recommended levels.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charset="2"/>
              <a:buChar char="§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185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anada Ma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148424" y="1052737"/>
            <a:ext cx="7182556" cy="567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81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476" y="274428"/>
            <a:ext cx="6701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Physician and Patient Distribution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/>
              <a:ea typeface="+mn-ea"/>
              <a:cs typeface="Agency F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77185" y="6418409"/>
            <a:ext cx="28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Data as of Apr 04, 2019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453" y="1224841"/>
            <a:ext cx="3684730" cy="2059642"/>
          </a:xfrm>
          <a:prstGeom prst="round2SameRect">
            <a:avLst/>
          </a:prstGeom>
          <a:noFill/>
          <a:ln w="158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5988" rtl="0" eaLnBrk="1" fontAlgn="auto" latinLnBrk="0" hangingPunct="1">
              <a:lnSpc>
                <a:spcPts val="22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  <a:tab pos="969963" algn="l"/>
                <a:tab pos="2398713" algn="l"/>
                <a:tab pos="4621213" algn="l"/>
                <a:tab pos="6737350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  <a:sym typeface="CommonBullets" pitchFamily="34" charset="2"/>
              </a:rPr>
              <a:t>n = 2,024 high risk with/for CVD:</a:t>
            </a:r>
          </a:p>
          <a:p>
            <a:pPr marL="342900" marR="0" lvl="0" indent="-342900" algn="l" defTabSz="915988" rtl="0" eaLnBrk="1" fontAlgn="auto" latinLnBrk="0" hangingPunct="1">
              <a:lnSpc>
                <a:spcPts val="22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635000" algn="l"/>
                <a:tab pos="969963" algn="l"/>
                <a:tab pos="2398713" algn="l"/>
                <a:tab pos="4621213" algn="l"/>
                <a:tab pos="6737350" algn="l"/>
              </a:tabLst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  <a:sym typeface="CommonBullets" pitchFamily="34" charset="2"/>
              </a:rPr>
              <a:t>on maximally tolerated statin ≥ 3 months </a:t>
            </a:r>
          </a:p>
          <a:p>
            <a:pPr marL="342900" marR="0" lvl="0" indent="-342900" algn="l" defTabSz="915988" rtl="0" eaLnBrk="1" fontAlgn="auto" latinLnBrk="0" hangingPunct="1">
              <a:lnSpc>
                <a:spcPts val="22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635000" algn="l"/>
                <a:tab pos="969963" algn="l"/>
                <a:tab pos="2398713" algn="l"/>
                <a:tab pos="4621213" algn="l"/>
                <a:tab pos="6737350" algn="l"/>
              </a:tabLst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  <a:sym typeface="CommonBullets" pitchFamily="34" charset="2"/>
              </a:rPr>
              <a:t>LDL-C ≥ 2 mmol/L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charset="0"/>
              <a:sym typeface="CommonBullets" pitchFamily="34" charset="2"/>
            </a:endParaRPr>
          </a:p>
          <a:p>
            <a:pPr marL="0" marR="0" lvl="0" indent="0" algn="l" defTabSz="915988" rtl="0" eaLnBrk="1" fontAlgn="auto" latinLnBrk="0" hangingPunct="1">
              <a:lnSpc>
                <a:spcPts val="22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  <a:tab pos="969963" algn="l"/>
                <a:tab pos="2398713" algn="l"/>
                <a:tab pos="4621213" algn="l"/>
                <a:tab pos="6737350" algn="l"/>
              </a:tabLst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charset="0"/>
              <a:sym typeface="CommonBullets" pitchFamily="34" charset="2"/>
            </a:endParaRPr>
          </a:p>
        </p:txBody>
      </p:sp>
      <p:pic>
        <p:nvPicPr>
          <p:cNvPr id="11" name="Picture 2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360315" y="4564063"/>
            <a:ext cx="1233311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British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Columbia     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N=21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n=169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754215" y="4905375"/>
            <a:ext cx="9396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Ontario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N=115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n=1545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693896" y="4232276"/>
            <a:ext cx="9396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Quebec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N=14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n=105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429267" y="4742161"/>
            <a:ext cx="83708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Alberta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N=13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n=90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6303437" y="4905375"/>
            <a:ext cx="1385711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New Brunswick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N=5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n=41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738183" y="4613065"/>
            <a:ext cx="101502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Manitoba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N=5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n=49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7239000" y="4724400"/>
            <a:ext cx="1484489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Nova Scotia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N=1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46849" y="1312183"/>
            <a:ext cx="41648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Patients with: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ASCVD: CAD, AAA, PAD, CeVD or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FH </a:t>
            </a: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7626611" y="4724400"/>
            <a:ext cx="13857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Nova Scotia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N=2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n=19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207053" y="5023713"/>
            <a:ext cx="68159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Sask.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N=3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+mn-ea"/>
                <a:cs typeface="Arial" charset="0"/>
              </a:rPr>
              <a:t>n=6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FD04F-8656-4E89-AF38-B25B4FB66AD5}"/>
              </a:ext>
            </a:extLst>
          </p:cNvPr>
          <p:cNvSpPr txBox="1"/>
          <p:nvPr/>
        </p:nvSpPr>
        <p:spPr>
          <a:xfrm>
            <a:off x="2133600" y="6324600"/>
            <a:ext cx="1810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 = 248 MDs</a:t>
            </a:r>
          </a:p>
        </p:txBody>
      </p:sp>
    </p:spTree>
    <p:extLst>
      <p:ext uri="{BB962C8B-B14F-4D97-AF65-F5344CB8AC3E}">
        <p14:creationId xmlns:p14="http://schemas.microsoft.com/office/powerpoint/2010/main" val="1935090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81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486" y="274428"/>
            <a:ext cx="67015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CVD vs FH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7185" y="6418409"/>
            <a:ext cx="28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as of Apr 04, 2019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2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58CF973-AC55-4BD0-B9BB-FF7299463B49}"/>
              </a:ext>
            </a:extLst>
          </p:cNvPr>
          <p:cNvGraphicFramePr/>
          <p:nvPr/>
        </p:nvGraphicFramePr>
        <p:xfrm>
          <a:off x="1588655" y="1465957"/>
          <a:ext cx="6456218" cy="3999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FD2A09-0DD3-4B22-A1B3-C9333F75E270}"/>
              </a:ext>
            </a:extLst>
          </p:cNvPr>
          <p:cNvSpPr txBox="1"/>
          <p:nvPr/>
        </p:nvSpPr>
        <p:spPr>
          <a:xfrm>
            <a:off x="4350326" y="3109986"/>
            <a:ext cx="1289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Both CVD and FH (17%)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20849-E663-4ACF-9CF3-AB28D142E24A}"/>
              </a:ext>
            </a:extLst>
          </p:cNvPr>
          <p:cNvSpPr txBox="1"/>
          <p:nvPr/>
        </p:nvSpPr>
        <p:spPr>
          <a:xfrm>
            <a:off x="5639808" y="3802714"/>
            <a:ext cx="2405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Familial Hypercholesterolemia (30%)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3C0F7-4899-4AA9-8D2B-E6E79447F3CE}"/>
              </a:ext>
            </a:extLst>
          </p:cNvPr>
          <p:cNvSpPr txBox="1"/>
          <p:nvPr/>
        </p:nvSpPr>
        <p:spPr>
          <a:xfrm>
            <a:off x="1801035" y="2546783"/>
            <a:ext cx="240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Cardiovascular Disease (53%)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2AA09-623F-49F2-83BD-1459A24834D6}"/>
              </a:ext>
            </a:extLst>
          </p:cNvPr>
          <p:cNvSpPr txBox="1"/>
          <p:nvPr/>
        </p:nvSpPr>
        <p:spPr>
          <a:xfrm>
            <a:off x="890189" y="5778013"/>
            <a:ext cx="457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CVD include CAD, CeVD, AAA, PAD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Overall CVD = 70%, FH = 47%</a:t>
            </a:r>
          </a:p>
        </p:txBody>
      </p:sp>
    </p:spTree>
    <p:extLst>
      <p:ext uri="{BB962C8B-B14F-4D97-AF65-F5344CB8AC3E}">
        <p14:creationId xmlns:p14="http://schemas.microsoft.com/office/powerpoint/2010/main" val="2877692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81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476" y="274428"/>
            <a:ext cx="67015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Demographic and Physical Assessment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endParaRPr lang="en-US" sz="3200" b="1" dirty="0">
              <a:solidFill>
                <a:prstClr val="black"/>
              </a:solidFill>
              <a:latin typeface="Agency FB"/>
              <a:cs typeface="Agency FB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055825"/>
              </p:ext>
            </p:extLst>
          </p:nvPr>
        </p:nvGraphicFramePr>
        <p:xfrm>
          <a:off x="940903" y="1474811"/>
          <a:ext cx="7252672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8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Age, years*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 (55, 71)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Women, 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/>
                        <a:t>Caucasian, %</a:t>
                      </a:r>
                      <a:endParaRPr lang="en-US" sz="2000" dirty="0"/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/>
                        <a:t>72</a:t>
                      </a:r>
                      <a:endParaRPr lang="en-US" sz="2000" dirty="0"/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/>
                        <a:t>East/South East/South Asian, %</a:t>
                      </a:r>
                      <a:endParaRPr lang="en-US" sz="2000" dirty="0"/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/>
                        <a:t>17</a:t>
                      </a:r>
                      <a:endParaRPr lang="en-US" sz="2000" dirty="0"/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Systolic Blood Pressure, mm Hg*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128 (120, 138)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Diastolic Blood Pressure, mm Hg*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78 (70, 82)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Heart rate, beats/minute*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72 (65, 80)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/>
                        <a:t>Weight, kg*</a:t>
                      </a:r>
                      <a:endParaRPr lang="en-US" sz="2000" dirty="0"/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/>
                        <a:t>81 (70, 93)</a:t>
                      </a:r>
                      <a:endParaRPr lang="en-US" sz="2000" dirty="0"/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BMI, kg/m</a:t>
                      </a:r>
                      <a:r>
                        <a:rPr lang="en-US" sz="2000" baseline="30000" dirty="0"/>
                        <a:t>2</a:t>
                      </a:r>
                      <a:r>
                        <a:rPr lang="en-US" sz="2000" baseline="0" dirty="0"/>
                        <a:t>*</a:t>
                      </a:r>
                      <a:endParaRPr lang="en-US" sz="2000" dirty="0"/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29 (25, 32)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Iliac Waist Circumference, cm*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100 (91, 109)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09452" y="6260584"/>
            <a:ext cx="28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prstClr val="black"/>
                </a:solidFill>
              </a:rPr>
              <a:t>Data as of Jan 25, 2019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0903" y="5609598"/>
            <a:ext cx="396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prstClr val="black"/>
                </a:solidFill>
              </a:rPr>
              <a:t>* Median (25</a:t>
            </a:r>
            <a:r>
              <a:rPr lang="en-CA" sz="1600" baseline="30000" dirty="0">
                <a:solidFill>
                  <a:prstClr val="black"/>
                </a:solidFill>
              </a:rPr>
              <a:t>th</a:t>
            </a:r>
            <a:r>
              <a:rPr lang="en-CA" sz="1600" dirty="0">
                <a:solidFill>
                  <a:prstClr val="black"/>
                </a:solidFill>
              </a:rPr>
              <a:t>, 75</a:t>
            </a:r>
            <a:r>
              <a:rPr lang="en-CA" sz="1600" baseline="30000" dirty="0">
                <a:solidFill>
                  <a:prstClr val="black"/>
                </a:solidFill>
              </a:rPr>
              <a:t>th</a:t>
            </a:r>
            <a:r>
              <a:rPr lang="en-CA" sz="1600" dirty="0">
                <a:solidFill>
                  <a:prstClr val="black"/>
                </a:solidFill>
              </a:rPr>
              <a:t> percentiles)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1" name="Picture 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361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81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486" y="274428"/>
            <a:ext cx="67015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Co-morbidities</a:t>
            </a:r>
            <a:endParaRPr lang="en-US" sz="3200" dirty="0">
              <a:solidFill>
                <a:prstClr val="black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943938"/>
              </p:ext>
            </p:extLst>
          </p:nvPr>
        </p:nvGraphicFramePr>
        <p:xfrm>
          <a:off x="399974" y="1473948"/>
          <a:ext cx="8328434" cy="3815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662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Medical History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Smoking (past/current)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48 (34/14)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Coronary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Artery 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isease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(MI or ACS/</a:t>
                      </a:r>
                      <a:r>
                        <a:rPr lang="en-US" sz="1400" dirty="0" err="1">
                          <a:effectLst/>
                        </a:rPr>
                        <a:t>Angio</a:t>
                      </a:r>
                      <a:r>
                        <a:rPr lang="en-US" sz="1400" dirty="0">
                          <a:effectLst/>
                        </a:rPr>
                        <a:t> or Stable/PCI/CABG)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 (27/18/24/14)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Cerebrovascular disease </a:t>
                      </a:r>
                      <a:r>
                        <a:rPr lang="en-US" sz="1400" dirty="0"/>
                        <a:t>(Stroke/TIA/Carotid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Sx</a:t>
                      </a:r>
                      <a:r>
                        <a:rPr lang="en-US" sz="1400" baseline="0" dirty="0"/>
                        <a:t>)</a:t>
                      </a:r>
                      <a:endParaRPr 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(5/3/&lt;1) 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Abdominal Aortic Aneurysm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2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Peripheral Arterial Disease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9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Diabetes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36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Hypertension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61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Chronic Kidney Disease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8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Familial Hypercholesterolemia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6839" y="5556590"/>
            <a:ext cx="396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prstClr val="black"/>
                </a:solidFill>
              </a:rPr>
              <a:t>* Median (25</a:t>
            </a:r>
            <a:r>
              <a:rPr lang="en-CA" sz="1600" baseline="30000" dirty="0">
                <a:solidFill>
                  <a:prstClr val="black"/>
                </a:solidFill>
              </a:rPr>
              <a:t>th</a:t>
            </a:r>
            <a:r>
              <a:rPr lang="en-CA" sz="1600" dirty="0">
                <a:solidFill>
                  <a:prstClr val="black"/>
                </a:solidFill>
              </a:rPr>
              <a:t>, 75</a:t>
            </a:r>
            <a:r>
              <a:rPr lang="en-CA" sz="1600" baseline="30000" dirty="0">
                <a:solidFill>
                  <a:prstClr val="black"/>
                </a:solidFill>
              </a:rPr>
              <a:t>th</a:t>
            </a:r>
            <a:r>
              <a:rPr lang="en-CA" sz="1600" dirty="0">
                <a:solidFill>
                  <a:prstClr val="black"/>
                </a:solidFill>
              </a:rPr>
              <a:t> percentiles)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7185" y="6418409"/>
            <a:ext cx="28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prstClr val="black"/>
                </a:solidFill>
              </a:rPr>
              <a:t>Data as of Jan 25, 2019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12" name="Picture 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346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219"/>
            <a:ext cx="9144000" cy="985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006" y="203208"/>
            <a:ext cx="67015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Lipid Modifying Therapy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291461"/>
              </p:ext>
            </p:extLst>
          </p:nvPr>
        </p:nvGraphicFramePr>
        <p:xfrm>
          <a:off x="206722" y="1020421"/>
          <a:ext cx="8719931" cy="4812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6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031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latin typeface="+mn-lt"/>
                        </a:rPr>
                        <a:t>Atorvastatin</a:t>
                      </a:r>
                      <a:r>
                        <a:rPr lang="en-US" sz="2400" b="0" dirty="0">
                          <a:latin typeface="+mn-lt"/>
                        </a:rPr>
                        <a:t> (10/20/40/80 mg)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latin typeface="+mn-lt"/>
                        </a:rPr>
                        <a:t>28</a:t>
                      </a:r>
                      <a:r>
                        <a:rPr lang="en-US" sz="2400" b="0" baseline="0" dirty="0">
                          <a:latin typeface="+mn-lt"/>
                        </a:rPr>
                        <a:t> (4/5/8/11)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latin typeface="+mn-lt"/>
                        </a:rPr>
                        <a:t>Rosuvastatin</a:t>
                      </a:r>
                      <a:r>
                        <a:rPr lang="en-US" sz="2400" b="0" dirty="0">
                          <a:latin typeface="+mn-lt"/>
                        </a:rPr>
                        <a:t> (5/10/20/40 mg)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9FF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40 (5/11/12/12)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 err="1">
                          <a:latin typeface="+mn-lt"/>
                        </a:rPr>
                        <a:t>Pravastatin</a:t>
                      </a:r>
                      <a:r>
                        <a:rPr lang="en-CA" sz="2400" b="0" dirty="0">
                          <a:latin typeface="+mn-lt"/>
                        </a:rPr>
                        <a:t> (10/20/40 mg)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5 (1/2/2)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latin typeface="+mn-lt"/>
                        </a:rPr>
                        <a:t>Simvastatin</a:t>
                      </a:r>
                      <a:r>
                        <a:rPr lang="en-US" sz="2400" b="0" dirty="0">
                          <a:latin typeface="+mn-lt"/>
                        </a:rPr>
                        <a:t> (5/10/20/40/80</a:t>
                      </a:r>
                      <a:r>
                        <a:rPr lang="en-US" sz="2400" b="0" baseline="0" dirty="0">
                          <a:latin typeface="+mn-lt"/>
                        </a:rPr>
                        <a:t> mg)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3 (&lt;1/1/&lt;1/1/&lt;1)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 err="1">
                          <a:latin typeface="+mn-lt"/>
                        </a:rPr>
                        <a:t>Fluvastatin</a:t>
                      </a:r>
                      <a:r>
                        <a:rPr lang="en-CA" sz="2400" b="0" dirty="0">
                          <a:latin typeface="+mn-lt"/>
                        </a:rPr>
                        <a:t> (20/40 mg)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 (&lt;1/1)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 err="1">
                          <a:latin typeface="+mn-lt"/>
                        </a:rPr>
                        <a:t>Lovastatin</a:t>
                      </a:r>
                      <a:r>
                        <a:rPr lang="en-CA" sz="2400" b="0" baseline="0" dirty="0">
                          <a:latin typeface="+mn-lt"/>
                        </a:rPr>
                        <a:t> (20/40 mg)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&lt;1 (&lt;1/&lt;1)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latin typeface="+mn-lt"/>
                        </a:rPr>
                        <a:t>No statin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 err="1">
                          <a:latin typeface="+mn-lt"/>
                        </a:rPr>
                        <a:t>Ezetimibe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25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latin typeface="+mn-lt"/>
                        </a:rPr>
                        <a:t>Bile Acid </a:t>
                      </a:r>
                      <a:r>
                        <a:rPr lang="en-CA" sz="2400" b="0" dirty="0" err="1">
                          <a:latin typeface="+mn-lt"/>
                        </a:rPr>
                        <a:t>Sequestrant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5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 err="1">
                          <a:latin typeface="+mn-lt"/>
                        </a:rPr>
                        <a:t>Fibrate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3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5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latin typeface="+mn-lt"/>
                        </a:rPr>
                        <a:t>Niacin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&lt;1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77185" y="6418409"/>
            <a:ext cx="28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prstClr val="black"/>
                </a:solidFill>
              </a:rPr>
              <a:t>Data as of Jan 25, 2019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7" name="Picture 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601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"/>
            <a:ext cx="6997065" cy="649478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181600" y="914400"/>
            <a:ext cx="3048000" cy="19050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CA">
              <a:solidFill>
                <a:prstClr val="black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60232" y="2780928"/>
            <a:ext cx="0" cy="7920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88224" y="4653136"/>
            <a:ext cx="0" cy="115212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0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Agenda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The need for lipid lowering beyond statin therapy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  <a:hlinkClick r:id="rId4"/>
              </a:rPr>
              <a:t>www.goalinternational.info/beyondstatin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  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None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/>
                <a:ea typeface="+mn-ea"/>
              </a:rPr>
              <a:t>The data behind PCSK9 inhibitors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  <a:hlinkClick r:id="rId5"/>
              </a:rPr>
              <a:t>www.goalinternational.info/PCSK9i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None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Real-world data from the GOAL Canada Program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24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www.goalinternational.info/goalcanada</a:t>
            </a:r>
            <a:r>
              <a:rPr lang="en-CA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CA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GOAL International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24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7"/>
              </a:rPr>
              <a:t>www.goalinternational/protocol</a:t>
            </a:r>
            <a:r>
              <a:rPr lang="en-CA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  <a:hlinkClick r:id="rId8"/>
              </a:rPr>
              <a:t>www.goalinternational.info/ecrf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328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220"/>
            <a:ext cx="9144000" cy="1181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006" y="17680"/>
            <a:ext cx="6701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Planned Lipid Modifying Treatment Addition After Visit 1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10345"/>
              </p:ext>
            </p:extLst>
          </p:nvPr>
        </p:nvGraphicFramePr>
        <p:xfrm>
          <a:off x="2125809" y="1561106"/>
          <a:ext cx="4836800" cy="243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011">
                <a:tc>
                  <a:txBody>
                    <a:bodyPr/>
                    <a:lstStyle/>
                    <a:p>
                      <a:endParaRPr lang="en-US" sz="24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 err="1">
                          <a:latin typeface="+mn-lt"/>
                        </a:rPr>
                        <a:t>Ezetimibe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28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latin typeface="+mn-lt"/>
                        </a:rPr>
                        <a:t>Bile Acid </a:t>
                      </a:r>
                      <a:r>
                        <a:rPr lang="en-CA" sz="2400" b="0" dirty="0" err="1">
                          <a:latin typeface="+mn-lt"/>
                        </a:rPr>
                        <a:t>Sequestrant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4</a:t>
                      </a:r>
                      <a:endParaRPr lang="en-US" sz="2400" b="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latin typeface="+mn-lt"/>
                        </a:rPr>
                        <a:t>PCSK9 Inhibitor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42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1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latin typeface="+mn-lt"/>
                        </a:rPr>
                        <a:t>Fibrate</a:t>
                      </a:r>
                      <a:endParaRPr lang="en-US" sz="2400" b="0" dirty="0"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9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latin typeface="+mn-lt"/>
                        </a:rPr>
                        <a:t>Niacin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77185" y="6418409"/>
            <a:ext cx="28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prstClr val="black"/>
                </a:solidFill>
              </a:rPr>
              <a:t>Data as of Jan 25, 2019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09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81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8916" y="274428"/>
            <a:ext cx="67015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Reasons why PCSK9 inhibitor not prescribed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65778" y="6238004"/>
            <a:ext cx="24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</a:rPr>
              <a:t>Data as of Jan 25, 2019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797006"/>
              </p:ext>
            </p:extLst>
          </p:nvPr>
        </p:nvGraphicFramePr>
        <p:xfrm>
          <a:off x="826477" y="1838449"/>
          <a:ext cx="7341577" cy="3440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9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392">
                  <a:extLst>
                    <a:ext uri="{9D8B030D-6E8A-4147-A177-3AD203B41FA5}">
                      <a16:colId xmlns:a16="http://schemas.microsoft.com/office/drawing/2014/main" val="1120240188"/>
                    </a:ext>
                  </a:extLst>
                </a:gridCol>
              </a:tblGrid>
              <a:tr h="4739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Reasons not prescribed reason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PCSK9i  % 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Ezetimibe %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Co-morbidities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1.1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1.2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Cost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25.4</a:t>
                      </a: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8.4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r>
                        <a:rPr lang="en-US" baseline="0" dirty="0"/>
                        <a:t> intolerant</a:t>
                      </a:r>
                      <a:endParaRPr 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0.3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Believe my management is appropriate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0.3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20.8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Patient refused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25.0</a:t>
                      </a: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32.9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Will provide Rx / prescribe at the next patient visit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18.9</a:t>
                      </a: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13.7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Social constraints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0.6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0.1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Not needed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27.3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22.5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5203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219"/>
            <a:ext cx="9144000" cy="985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006" y="203208"/>
            <a:ext cx="6701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Additional Lipid Modifying Therapy</a:t>
            </a: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7185" y="6418409"/>
            <a:ext cx="28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rgbClr val="000000"/>
                </a:solidFill>
              </a:rPr>
              <a:t>Data as of Jan 25, 2019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7" name="Picture 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963144"/>
              </p:ext>
            </p:extLst>
          </p:nvPr>
        </p:nvGraphicFramePr>
        <p:xfrm>
          <a:off x="685800" y="1403350"/>
          <a:ext cx="7772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-385144" y="3532294"/>
            <a:ext cx="184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% of Patients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9681" y="5946202"/>
            <a:ext cx="192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err="1">
                <a:solidFill>
                  <a:srgbClr val="000000"/>
                </a:solidFill>
                <a:latin typeface="Arial"/>
              </a:rPr>
              <a:t>Ezetimibe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19972" y="5946202"/>
            <a:ext cx="192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BAS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0263" y="5946202"/>
            <a:ext cx="192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err="1">
                <a:solidFill>
                  <a:srgbClr val="000000"/>
                </a:solidFill>
                <a:latin typeface="Arial"/>
              </a:rPr>
              <a:t>Fibrate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0554" y="5946202"/>
            <a:ext cx="192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Niacin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20845" y="5946202"/>
            <a:ext cx="1925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PCSK9 </a:t>
            </a:r>
            <a:r>
              <a:rPr lang="en-CA" sz="2000" dirty="0" err="1">
                <a:solidFill>
                  <a:srgbClr val="000000"/>
                </a:solidFill>
                <a:latin typeface="Arial"/>
              </a:rPr>
              <a:t>Inh</a:t>
            </a:r>
            <a:r>
              <a:rPr lang="en-CA" sz="2000" dirty="0">
                <a:solidFill>
                  <a:srgbClr val="000000"/>
                </a:solidFill>
                <a:latin typeface="Arial"/>
              </a:rPr>
              <a:t>.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" name="Group 26"/>
          <p:cNvGrpSpPr/>
          <p:nvPr/>
        </p:nvGrpSpPr>
        <p:grpSpPr>
          <a:xfrm>
            <a:off x="2798742" y="1747992"/>
            <a:ext cx="4237058" cy="1344955"/>
            <a:chOff x="6615952" y="1108037"/>
            <a:chExt cx="4195502" cy="1344955"/>
          </a:xfrm>
        </p:grpSpPr>
        <p:sp>
          <p:nvSpPr>
            <p:cNvPr id="26" name="Rectangle 25"/>
            <p:cNvSpPr/>
            <p:nvPr/>
          </p:nvSpPr>
          <p:spPr>
            <a:xfrm>
              <a:off x="6615952" y="1108037"/>
              <a:ext cx="4034577" cy="10219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49439" y="1129553"/>
              <a:ext cx="386201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rgbClr val="000000"/>
                  </a:solidFill>
                  <a:latin typeface="Arial"/>
                </a:rPr>
                <a:t>Visit 1: Baseline (n=1,987)</a:t>
              </a:r>
            </a:p>
            <a:p>
              <a:r>
                <a:rPr lang="en-CA" sz="2000" dirty="0">
                  <a:solidFill>
                    <a:srgbClr val="000000"/>
                  </a:solidFill>
                  <a:latin typeface="Arial"/>
                </a:rPr>
                <a:t>Visit 2: 6-16 weeks (n=1,372)</a:t>
              </a:r>
            </a:p>
            <a:p>
              <a:r>
                <a:rPr lang="en-CA" sz="2000" dirty="0">
                  <a:solidFill>
                    <a:srgbClr val="000000"/>
                  </a:solidFill>
                  <a:latin typeface="Arial"/>
                </a:rPr>
                <a:t>Visit 3: 18-30 weeks</a:t>
              </a:r>
              <a:r>
                <a:rPr lang="en-CA" sz="2000" baseline="30000" dirty="0">
                  <a:solidFill>
                    <a:srgbClr val="000000"/>
                  </a:solidFill>
                  <a:latin typeface="Arial"/>
                </a:rPr>
                <a:t>+</a:t>
              </a:r>
              <a:r>
                <a:rPr lang="en-CA" sz="2000" dirty="0">
                  <a:solidFill>
                    <a:srgbClr val="000000"/>
                  </a:solidFill>
                  <a:latin typeface="Arial"/>
                </a:rPr>
                <a:t> (n=1,020)</a:t>
              </a:r>
              <a:endParaRPr lang="en-US" sz="20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14566" y="1204855"/>
              <a:ext cx="228600" cy="2286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14566" y="1502488"/>
              <a:ext cx="228600" cy="228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14566" y="1800121"/>
              <a:ext cx="228600" cy="228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841866" y="2420470"/>
            <a:ext cx="23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aseline="30000" dirty="0">
                <a:solidFill>
                  <a:srgbClr val="000000"/>
                </a:solidFill>
              </a:rPr>
              <a:t>+ </a:t>
            </a:r>
            <a:r>
              <a:rPr lang="en-CA" sz="1400" dirty="0">
                <a:solidFill>
                  <a:srgbClr val="000000"/>
                </a:solidFill>
              </a:rPr>
              <a:t>≥6 weeks post Visit 2</a:t>
            </a:r>
            <a:endParaRPr lang="en-US" sz="14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01443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219"/>
            <a:ext cx="9144000" cy="985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006" y="203208"/>
            <a:ext cx="6701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% of Patients Achieving LDL-C Target*</a:t>
            </a:r>
            <a:endParaRPr lang="en-US" sz="3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7185" y="6418409"/>
            <a:ext cx="28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rgbClr val="000000"/>
                </a:solidFill>
              </a:rPr>
              <a:t>Data as of Jan 25, 2019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7" name="Picture 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689934"/>
              </p:ext>
            </p:extLst>
          </p:nvPr>
        </p:nvGraphicFramePr>
        <p:xfrm>
          <a:off x="685800" y="1241986"/>
          <a:ext cx="7772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-299080" y="3510778"/>
            <a:ext cx="184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% of Patients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8415" y="5758393"/>
            <a:ext cx="192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Visit 1</a:t>
            </a:r>
          </a:p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n=1,927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47693" y="5758393"/>
            <a:ext cx="192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Visit 2</a:t>
            </a:r>
          </a:p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n=1,372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16971" y="5758393"/>
            <a:ext cx="192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Visit 3</a:t>
            </a:r>
          </a:p>
          <a:p>
            <a:pPr algn="ctr"/>
            <a:r>
              <a:rPr lang="en-CA" sz="2000" dirty="0">
                <a:solidFill>
                  <a:srgbClr val="000000"/>
                </a:solidFill>
                <a:latin typeface="Arial"/>
              </a:rPr>
              <a:t>n=1,020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6846" y="1032731"/>
            <a:ext cx="871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000000"/>
                </a:solidFill>
              </a:rPr>
              <a:t>* ≤2.0 </a:t>
            </a:r>
            <a:r>
              <a:rPr lang="en-CA" sz="2000" dirty="0" err="1">
                <a:solidFill>
                  <a:srgbClr val="000000"/>
                </a:solidFill>
              </a:rPr>
              <a:t>mmol</a:t>
            </a:r>
            <a:r>
              <a:rPr lang="en-CA" sz="2000" dirty="0">
                <a:solidFill>
                  <a:srgbClr val="000000"/>
                </a:solidFill>
              </a:rPr>
              <a:t>/L by Canadian Cardiovascular Society Guideline Recommendations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01443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04 at 3.33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220"/>
            <a:ext cx="9144000" cy="11931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0600" y="44736"/>
            <a:ext cx="6701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Impact of the implementation science: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LDL-C reduction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7185" y="6418409"/>
            <a:ext cx="283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Data as of Apr 18, 2019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pic>
        <p:nvPicPr>
          <p:cNvPr id="7" name="Picture 2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244" y="6127750"/>
            <a:ext cx="925689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685800" y="1241986"/>
          <a:ext cx="7772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-299080" y="3203002"/>
            <a:ext cx="1849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LDLC (mmol/L)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8415" y="5758393"/>
            <a:ext cx="192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Visit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n=2,027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47693" y="5758393"/>
            <a:ext cx="192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Visit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n=1,616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16971" y="5758393"/>
            <a:ext cx="192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Visit 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n=1,206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F1FC770-BE07-49EC-9187-C171696768D6}"/>
              </a:ext>
            </a:extLst>
          </p:cNvPr>
          <p:cNvSpPr/>
          <p:nvPr/>
        </p:nvSpPr>
        <p:spPr>
          <a:xfrm>
            <a:off x="7133598" y="3070860"/>
            <a:ext cx="426720" cy="89408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2B4DC5-2C00-4967-9F5E-13515A5682D1}"/>
              </a:ext>
            </a:extLst>
          </p:cNvPr>
          <p:cNvSpPr/>
          <p:nvPr/>
        </p:nvSpPr>
        <p:spPr>
          <a:xfrm>
            <a:off x="7579360" y="3027580"/>
            <a:ext cx="1330960" cy="98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1 mmol/L ↓ in LDL = 20% ↓  in CV Mortality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F0F845-FEB9-4AD6-B10F-265A0E8D4FF5}"/>
              </a:ext>
            </a:extLst>
          </p:cNvPr>
          <p:cNvSpPr/>
          <p:nvPr/>
        </p:nvSpPr>
        <p:spPr>
          <a:xfrm>
            <a:off x="8107680" y="4155440"/>
            <a:ext cx="254000" cy="479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99D46-DBD3-48DE-A02C-9D882E53F4D4}"/>
              </a:ext>
            </a:extLst>
          </p:cNvPr>
          <p:cNvSpPr/>
          <p:nvPr/>
        </p:nvSpPr>
        <p:spPr>
          <a:xfrm>
            <a:off x="7560318" y="4737903"/>
            <a:ext cx="1350002" cy="98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GOAL so far: over 200 lives saved</a:t>
            </a:r>
          </a:p>
        </p:txBody>
      </p:sp>
    </p:spTree>
    <p:extLst>
      <p:ext uri="{BB962C8B-B14F-4D97-AF65-F5344CB8AC3E}">
        <p14:creationId xmlns:p14="http://schemas.microsoft.com/office/powerpoint/2010/main" val="375161333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Summary: GOAL Canada</a:t>
            </a:r>
            <a:endParaRPr lang="en-US" sz="3600" b="1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520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The experience indicates that recommendations may not be followed in many high risk patients. </a:t>
            </a:r>
          </a:p>
          <a:p>
            <a:pPr>
              <a:spcBef>
                <a:spcPts val="0"/>
              </a:spcBef>
              <a:buClr>
                <a:srgbClr val="451C6A"/>
              </a:buClr>
              <a:buNone/>
              <a:defRPr/>
            </a:pPr>
            <a:endParaRPr lang="en-CA" sz="36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Quality enhancement research initiative like GOAL International is feasible and results in increased proportion of patients achieving the recommended LDL-C level.</a:t>
            </a:r>
          </a:p>
        </p:txBody>
      </p:sp>
    </p:spTree>
    <p:extLst>
      <p:ext uri="{BB962C8B-B14F-4D97-AF65-F5344CB8AC3E}">
        <p14:creationId xmlns:p14="http://schemas.microsoft.com/office/powerpoint/2010/main" val="663287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8797" y="0"/>
            <a:ext cx="1313601" cy="685800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8797" y="962012"/>
            <a:ext cx="9162797" cy="897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19800"/>
            <a:ext cx="928465" cy="5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1447800" y="-97974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342991">
              <a:defRPr/>
            </a:pPr>
            <a:r>
              <a:rPr lang="en-US" sz="3600" b="1" dirty="0">
                <a:solidFill>
                  <a:srgbClr val="002060"/>
                </a:solidFill>
                <a:latin typeface="Arial Narrow" panose="020B0606020202030204" pitchFamily="34" charset="0"/>
              </a:rPr>
              <a:t>GOAL International</a:t>
            </a:r>
            <a:br>
              <a:rPr lang="en-US" sz="3600" b="1" dirty="0">
                <a:solidFill>
                  <a:srgbClr val="002060"/>
                </a:solidFill>
                <a:latin typeface="Arial Narrow" panose="020B0606020202030204" pitchFamily="34" charset="0"/>
              </a:rPr>
            </a:br>
            <a:endParaRPr lang="en-US" sz="36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41C6D4-ECCE-44E8-9741-5C1D03E3EF60}"/>
              </a:ext>
            </a:extLst>
          </p:cNvPr>
          <p:cNvSpPr txBox="1">
            <a:spLocks/>
          </p:cNvSpPr>
          <p:nvPr/>
        </p:nvSpPr>
        <p:spPr>
          <a:xfrm>
            <a:off x="1269441" y="1012371"/>
            <a:ext cx="7874560" cy="38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>
              <a:lnSpc>
                <a:spcPct val="100000"/>
              </a:lnSpc>
            </a:pPr>
            <a:endParaRPr lang="en-CA" sz="3200" b="1" dirty="0">
              <a:solidFill>
                <a:srgbClr val="000000"/>
              </a:solidFill>
              <a:latin typeface="Arial Narrow" panose="020B0606020202030204" pitchFamily="34" charset="0"/>
              <a:ea typeface="Calibri"/>
              <a:cs typeface="Lato"/>
            </a:endParaRPr>
          </a:p>
        </p:txBody>
      </p:sp>
      <p:pic>
        <p:nvPicPr>
          <p:cNvPr id="10" name="Picture 9" descr="CHRC logo_with text.psd">
            <a:extLst>
              <a:ext uri="{FF2B5EF4-FFF2-40B4-BE49-F238E27FC236}">
                <a16:creationId xmlns:a16="http://schemas.microsoft.com/office/drawing/2014/main" id="{D46F1773-B21D-4285-99EC-2E92D334E4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01" y="5857853"/>
            <a:ext cx="1565355" cy="100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0714" y="1077686"/>
            <a:ext cx="778328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STEERING COMMITTEE</a:t>
            </a:r>
            <a:endParaRPr lang="en-CA" sz="1000" dirty="0">
              <a:latin typeface="Arial" pitchFamily="34" charset="0"/>
              <a:cs typeface="Arial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de-CH" sz="24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Anatoly Langer, MD (Chair)					</a:t>
            </a:r>
            <a:endParaRPr lang="en-CA" sz="1000" dirty="0">
              <a:latin typeface="Arial" pitchFamily="34" charset="0"/>
              <a:cs typeface="Arial" pitchFamily="34" charset="0"/>
            </a:endParaRP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de-CH" sz="24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Khalid Al Faraidy, MD (Saudi Arabia)	</a:t>
            </a:r>
          </a:p>
          <a:p>
            <a:pPr marL="342900" lvl="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de-CH" sz="24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Mousa Akbar, MD (Kuwait)	</a:t>
            </a:r>
            <a:endParaRPr lang="en-CA" sz="10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CH" sz="24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4.  Wael Almahmeed, MD (Abu Dhabi)	</a:t>
            </a:r>
            <a:endParaRPr lang="en-CA" sz="10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CH" sz="24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5.  Marco Antonio Alcocer-Gamba, MD (Mexico)  </a:t>
            </a:r>
            <a:endParaRPr lang="en-CA" sz="10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CH" sz="24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6.  Otavio Berwanger, MD (Brazil)		</a:t>
            </a:r>
            <a:endParaRPr lang="en-CA" sz="10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CH" sz="24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                          				</a:t>
            </a:r>
            <a:endParaRPr lang="en-CA" sz="10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COORDINATING CENTRE</a:t>
            </a:r>
            <a:endParaRPr lang="en-CA" sz="9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Canadian Heart Research Centre, Toronto, Canada</a:t>
            </a:r>
            <a:endParaRPr lang="en-CA" sz="9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		</a:t>
            </a:r>
            <a:endParaRPr lang="en-CA" sz="9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INVESTIGATOR SPONSORED STUDY </a:t>
            </a:r>
            <a:r>
              <a:rPr lang="en-US" sz="20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				</a:t>
            </a:r>
            <a:endParaRPr lang="en-CA" sz="9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CH" sz="20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Anatoly Langer, MD, M.Sc, FRCP(C,) FACC</a:t>
            </a:r>
            <a:endParaRPr lang="en-CA" sz="900" dirty="0">
              <a:latin typeface="Arial" pitchFamily="34" charset="0"/>
              <a:cs typeface="Arial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</a:t>
            </a:r>
            <a:r>
              <a:rPr lang="fr-CA" sz="2000" dirty="0">
                <a:latin typeface="Calibri" pitchFamily="34" charset="0"/>
                <a:ea typeface="Times New Roman" pitchFamily="18" charset="0"/>
                <a:cs typeface="Arial" pitchFamily="34" charset="0"/>
              </a:rPr>
              <a:t> 416-999-6264; Fax 866-562-9769</a:t>
            </a:r>
            <a:endParaRPr lang="en-CA" sz="9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CA" sz="2000" dirty="0"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E-mail: </a:t>
            </a:r>
            <a:r>
              <a:rPr lang="fr-CA" sz="2000" dirty="0"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  <a:hlinkClick r:id="rId6"/>
              </a:rPr>
              <a:t>langera@chrc.net</a:t>
            </a:r>
            <a:r>
              <a:rPr lang="en-US" sz="2000" dirty="0"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 </a:t>
            </a:r>
            <a:endParaRPr lang="en-CA" sz="900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Calibri" pitchFamily="34" charset="0"/>
              <a:ea typeface="Times New Roman" pitchFamily="18" charset="0"/>
              <a:cs typeface="Arial" pitchFamily="34" charset="0"/>
              <a:sym typeface="Wingdings" pitchFamily="2" charset="2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SUPPORT</a:t>
            </a:r>
            <a:r>
              <a:rPr lang="en-US" sz="2000" dirty="0">
                <a:latin typeface="Calibri" pitchFamily="34" charset="0"/>
                <a:ea typeface="Times New Roman" pitchFamily="18" charset="0"/>
                <a:cs typeface="Arial" pitchFamily="34" charset="0"/>
                <a:sym typeface="Wingdings" pitchFamily="2" charset="2"/>
              </a:rPr>
              <a:t>	Amgen Inc.</a:t>
            </a:r>
          </a:p>
          <a:p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1240972" y="477521"/>
            <a:ext cx="7903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 bmk="OLE_LINK2">
                <a:latin typeface="Calibri" pitchFamily="34" charset="0"/>
                <a:ea typeface="Times New Roman" pitchFamily="18" charset="0"/>
                <a:cs typeface="Arial" pitchFamily="34" charset="0"/>
              </a:rPr>
              <a:t>Guidelines Oriented Approach to Lipid lowering International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770507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GOAL International: Patient Targets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520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The program population will consist of up to 2,500 study patients enrolled at approximately 115 health care provider (HCP) offices across five regions:</a:t>
            </a:r>
          </a:p>
          <a:p>
            <a:pPr lvl="0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600 pts Saudi Arabia / 30 HCPs</a:t>
            </a:r>
          </a:p>
          <a:p>
            <a:pPr lvl="0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 500 pts Kuwait / 25 HCPs</a:t>
            </a:r>
          </a:p>
          <a:p>
            <a:pPr lvl="0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 400 pts United Arab Emirates / 20 HCPs</a:t>
            </a:r>
          </a:p>
          <a:p>
            <a:pPr lvl="0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 500 pts Mexico /20 HCPs</a:t>
            </a:r>
          </a:p>
          <a:p>
            <a:pPr lvl="0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 500 pts Brazil / 20 HCPs</a:t>
            </a:r>
          </a:p>
        </p:txBody>
      </p:sp>
    </p:spTree>
    <p:extLst>
      <p:ext uri="{BB962C8B-B14F-4D97-AF65-F5344CB8AC3E}">
        <p14:creationId xmlns:p14="http://schemas.microsoft.com/office/powerpoint/2010/main" val="1678335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GOAL International: Inclusion Criteria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520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1.    Adults ≥ 18 years old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2.    High risk for cardiovascular morbidity and mortality (at least one of the following):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</a:t>
            </a:r>
            <a:r>
              <a:rPr lang="en-CA" sz="3600" b="1" u="sng" dirty="0">
                <a:solidFill>
                  <a:srgbClr val="000000">
                    <a:lumMod val="85000"/>
                    <a:lumOff val="15000"/>
                  </a:srgbClr>
                </a:solidFill>
              </a:rPr>
              <a:t>Atherosclerotic Cardiovascular disease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- Coronary Artery Disease (CAD): history of ACS/MI, CABG, PCI, coronary stenosis 				&gt;50% and stable angina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- Cerebrovascular Disease (CeVD): history of CVA/TIA, carotid surgery 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- Abdominal Aortic Aneurysm (AAA): history of surgery/intervention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- Peripheral Arterial Disease (PAD): history of surgery/intervention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</a:t>
            </a:r>
            <a:r>
              <a:rPr lang="en-CA" sz="3600" b="1" u="sng" dirty="0">
                <a:solidFill>
                  <a:srgbClr val="000000">
                    <a:lumMod val="85000"/>
                    <a:lumOff val="15000"/>
                  </a:srgbClr>
                </a:solidFill>
              </a:rPr>
              <a:t>Familial hypercholesterolemia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- defined as LDL-C &gt; 5 mmol/L (200 mg/dl or ≥190 mg/dl as per Grundy SM, et al 2018 				Cholesterol Clinical Practice Guidelines) prior to lipid lowering therapy and one of: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	typical physical findings (stigmata) such as tendon xanthomata, xanthelasma, and 			arcus corneae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- personal history of early cardiovascular disease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- family history of early cardiovascular disease or of marked hyperlipidemia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3.    Receiving optimal (maximal or maximal tolerated) statin therapy for at least 3 months 		prior to patient enrolment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4.    LDL-C within the past 6 months above recommended level according to the most up-to-		date Guidelines despite maximally tolerated statin therapy +/- ezetimibe (or other 	lipid lowering 	therapy)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3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5.   Desire and ability to participate in the program.</a:t>
            </a:r>
          </a:p>
        </p:txBody>
      </p:sp>
    </p:spTree>
    <p:extLst>
      <p:ext uri="{BB962C8B-B14F-4D97-AF65-F5344CB8AC3E}">
        <p14:creationId xmlns:p14="http://schemas.microsoft.com/office/powerpoint/2010/main" val="4053028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GOAL International: Exclusion Criteria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520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1. Current treatment with PCSK9 inhibitor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2. Current participation in an investigational study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3. Prior participation in the GOAL program</a:t>
            </a:r>
          </a:p>
        </p:txBody>
      </p:sp>
    </p:spTree>
    <p:extLst>
      <p:ext uri="{BB962C8B-B14F-4D97-AF65-F5344CB8AC3E}">
        <p14:creationId xmlns:p14="http://schemas.microsoft.com/office/powerpoint/2010/main" val="118543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5569" y="6270927"/>
            <a:ext cx="9162797" cy="58707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prstClr val="white"/>
              </a:solidFill>
              <a:latin typeface="Arial Narrow" panose="020B060602020203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5569" y="0"/>
            <a:ext cx="9162797" cy="1177453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52690" y="48212"/>
            <a:ext cx="9038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Linear Relationship With Lowering of LDL-C and Reduced CV Events in CV Outcomes Statin Trials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3B78B1E-F5D6-406F-82FE-FDBF297C34B3}"/>
              </a:ext>
            </a:extLst>
          </p:cNvPr>
          <p:cNvSpPr/>
          <p:nvPr/>
        </p:nvSpPr>
        <p:spPr>
          <a:xfrm>
            <a:off x="92026" y="6345092"/>
            <a:ext cx="8520340" cy="5078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355"/>
            <a:r>
              <a:rPr lang="it-IT" sz="900" dirty="0">
                <a:solidFill>
                  <a:prstClr val="white"/>
                </a:solidFill>
                <a:latin typeface="Arial Narrow" panose="020B0606020202030204" pitchFamily="34" charset="0"/>
              </a:rPr>
              <a:t>Note: Line for secondary prevention studies excludes IMPROVE-IT. IMPROVE-IT reflects 7-year rate of major coronary events (nonfatal MI or CHD) and mean LDL-C achieved at year 1.</a:t>
            </a:r>
          </a:p>
          <a:p>
            <a:pPr defTabSz="914355"/>
            <a:r>
              <a:rPr lang="it-IT" sz="900" dirty="0">
                <a:solidFill>
                  <a:prstClr val="white"/>
                </a:solidFill>
                <a:latin typeface="Arial Narrow" panose="020B0606020202030204" pitchFamily="34" charset="0"/>
              </a:rPr>
              <a:t>CV = cardiovascular; LDL-C = low-density lipoprotein cholesterol.</a:t>
            </a:r>
          </a:p>
          <a:p>
            <a:pPr defTabSz="914355"/>
            <a:r>
              <a:rPr lang="it-IT" sz="900" dirty="0">
                <a:solidFill>
                  <a:prstClr val="white"/>
                </a:solidFill>
                <a:latin typeface="Arial Narrow" panose="020B0606020202030204" pitchFamily="34" charset="0"/>
              </a:rPr>
              <a:t>1. Raymond C, et al. Cleve Clin J Med. 2014;81:11-19. 2. Cannon CP, et al. N Engl J Med. 2015;372:2387-2397.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69F0BE1-04EA-4511-8020-5F5AD26FDF1E}"/>
              </a:ext>
            </a:extLst>
          </p:cNvPr>
          <p:cNvSpPr txBox="1"/>
          <p:nvPr/>
        </p:nvSpPr>
        <p:spPr>
          <a:xfrm>
            <a:off x="691117" y="1381501"/>
            <a:ext cx="7940122" cy="40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Major Lipid Trials: LDL-C Levels vs. Rates of Coronary Events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76A2386-137A-4811-BD1B-348899CE2747}"/>
              </a:ext>
            </a:extLst>
          </p:cNvPr>
          <p:cNvSpPr/>
          <p:nvPr/>
        </p:nvSpPr>
        <p:spPr>
          <a:xfrm>
            <a:off x="0" y="5537476"/>
            <a:ext cx="9144000" cy="646331"/>
          </a:xfrm>
          <a:prstGeom prst="rect">
            <a:avLst/>
          </a:prstGeom>
          <a:solidFill>
            <a:srgbClr val="451C6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b="1" dirty="0">
                <a:solidFill>
                  <a:srgbClr val="FFFFFF"/>
                </a:solidFill>
                <a:latin typeface="Arial Narrow" panose="020B0606020202030204" pitchFamily="34" charset="0"/>
              </a:rPr>
              <a:t>Similar associations between LDL-C lowering and reduction of major coronary events were seen in both primary prevention and secondary prevention trials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16624-FF80-4EFA-8B80-2A30C00A27C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287" y="1917466"/>
            <a:ext cx="8930023" cy="35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07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GOAL International: Timeline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520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The program started in Q2 of 2019.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The program is expected to close in Q2 2022 with the overall duration of 36 months (6 months start up, 12 months of enrolment and 18 months of follow up). </a:t>
            </a:r>
          </a:p>
        </p:txBody>
      </p:sp>
    </p:spTree>
    <p:extLst>
      <p:ext uri="{BB962C8B-B14F-4D97-AF65-F5344CB8AC3E}">
        <p14:creationId xmlns:p14="http://schemas.microsoft.com/office/powerpoint/2010/main" val="1209064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-148204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GOAL International: Timeline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520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endParaRPr lang="en-CA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B7E63-273C-4B7A-BB2F-EBB8AD25D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152" y="1131956"/>
            <a:ext cx="6372347" cy="515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1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GOAL International: Intervention - 1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520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u="sng" dirty="0">
                <a:solidFill>
                  <a:srgbClr val="000000">
                    <a:lumMod val="85000"/>
                    <a:lumOff val="15000"/>
                  </a:srgbClr>
                </a:solidFill>
              </a:rPr>
              <a:t>Feedback 1: </a:t>
            </a: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Will be provided if lipid lowering treatment chosen is not consistent with current recommendations: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1) if patient is on optimal statin therapy, addition of ezetimibe or PCSK9i  according to the country specific guidelines will be recommended; or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endParaRPr lang="en-CA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2) if patient is on optimal statin therapy and Ezetimibe, addition of PCSK9i  according to the country specific guidelines will be recommended.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u="sng" dirty="0">
                <a:solidFill>
                  <a:srgbClr val="000000">
                    <a:lumMod val="85000"/>
                    <a:lumOff val="15000"/>
                  </a:srgbClr>
                </a:solidFill>
              </a:rPr>
              <a:t>Expected possible responses: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a. “Change my management” in which case treatment options will be 			shown again, or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		b. “I would like to continue with my management”. In this case 					Feedback 2 will be shown.</a:t>
            </a:r>
          </a:p>
        </p:txBody>
      </p:sp>
    </p:spTree>
    <p:extLst>
      <p:ext uri="{BB962C8B-B14F-4D97-AF65-F5344CB8AC3E}">
        <p14:creationId xmlns:p14="http://schemas.microsoft.com/office/powerpoint/2010/main" val="2726018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GOAL International: Intervention - 2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901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Feedback 2: Will aim to ascertain reasons why physician is not following country specific recommendations?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endParaRPr lang="en-CA" sz="2400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Expected possible options: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1.	Patient Refusal  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2.	Patient intolerance  (this answer implies that treatment was prescribed)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3.	Social constraints (e.g. patient is not able to administer the treatment)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4.	Medical constraints (co-morbidities)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5.	I believe my management is appropriate/ I disagree with the 	recommendations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sz="2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6.	Cost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endParaRPr lang="en-CA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If treatment chosen is consistent with recommendations no Feedback will be shown.</a:t>
            </a:r>
          </a:p>
          <a:p>
            <a:pPr marL="0" lvl="0" indent="0">
              <a:spcBef>
                <a:spcPts val="0"/>
              </a:spcBef>
              <a:buClr>
                <a:srgbClr val="451C6A"/>
              </a:buClr>
              <a:buNone/>
              <a:defRPr/>
            </a:pPr>
            <a:endParaRPr lang="en-CA" b="1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594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342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GOAL International: Intervention - 3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520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>
                <a:srgbClr val="451C6A"/>
              </a:buClr>
              <a:buFontTx/>
              <a:buChar char="-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All treatment decisions are in the best interests of patients as decided by their physician.</a:t>
            </a:r>
          </a:p>
          <a:p>
            <a:pPr lvl="0">
              <a:spcBef>
                <a:spcPts val="0"/>
              </a:spcBef>
              <a:buClr>
                <a:srgbClr val="451C6A"/>
              </a:buClr>
              <a:buFontTx/>
              <a:buChar char="-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All testing (e.g. cholesterol panel) is on the clinical basis.</a:t>
            </a:r>
          </a:p>
          <a:p>
            <a:pPr lvl="0">
              <a:spcBef>
                <a:spcPts val="0"/>
              </a:spcBef>
              <a:buClr>
                <a:srgbClr val="451C6A"/>
              </a:buClr>
              <a:buFontTx/>
              <a:buChar char="-"/>
              <a:defRPr/>
            </a:pPr>
            <a:r>
              <a:rPr lang="en-CA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Management recommendation will focus on the current guidelines</a:t>
            </a:r>
          </a:p>
        </p:txBody>
      </p:sp>
    </p:spTree>
    <p:extLst>
      <p:ext uri="{BB962C8B-B14F-4D97-AF65-F5344CB8AC3E}">
        <p14:creationId xmlns:p14="http://schemas.microsoft.com/office/powerpoint/2010/main" val="1883663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14238" y="1052736"/>
            <a:ext cx="5965742" cy="57170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</a:t>
            </a:r>
          </a:p>
        </p:txBody>
      </p:sp>
      <p:pic>
        <p:nvPicPr>
          <p:cNvPr id="2" name="Picture 1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pic>
        <p:nvPicPr>
          <p:cNvPr id="11" name="Picture 10" descr="Screen Shot 2019-01-24 at 1.17.32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95" y="1124744"/>
            <a:ext cx="5843693" cy="56166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079990" y="1958600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5502" y="-12726"/>
            <a:ext cx="582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3200" b="1" dirty="0">
                <a:solidFill>
                  <a:srgbClr val="8E0000"/>
                </a:solidFill>
                <a:cs typeface="Arial Hebrew"/>
              </a:rPr>
              <a:t>WELCOME PAGE</a:t>
            </a:r>
          </a:p>
          <a:p>
            <a:pPr defTabSz="914400"/>
            <a:r>
              <a:rPr lang="en-US" sz="2800" b="1" dirty="0">
                <a:solidFill>
                  <a:srgbClr val="8E0000"/>
                </a:solidFill>
                <a:cs typeface="Arial Hebrew"/>
              </a:rPr>
              <a:t>https://www.goalinternational.info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1571" t="14095" r="85993" b="5229"/>
          <a:stretch>
            <a:fillRect/>
          </a:stretch>
        </p:blipFill>
        <p:spPr bwMode="auto">
          <a:xfrm>
            <a:off x="3518263" y="1210490"/>
            <a:ext cx="3032376" cy="553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eft Arrow 9"/>
          <p:cNvSpPr/>
          <p:nvPr/>
        </p:nvSpPr>
        <p:spPr>
          <a:xfrm>
            <a:off x="5259977" y="1654629"/>
            <a:ext cx="775063" cy="3744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59556" y="1056748"/>
            <a:ext cx="7428868" cy="56806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15616" y="2276872"/>
            <a:ext cx="172819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91880" y="241484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err="1">
                <a:solidFill>
                  <a:srgbClr val="8E0000"/>
                </a:solidFill>
                <a:cs typeface="Arial Hebrew"/>
              </a:rPr>
              <a:t>eCRF</a:t>
            </a:r>
            <a:r>
              <a:rPr lang="en-US" sz="2800" dirty="0">
                <a:solidFill>
                  <a:srgbClr val="8E0000"/>
                </a:solidFill>
                <a:cs typeface="Arial Hebrew"/>
              </a:rPr>
              <a:t> PORTAL</a:t>
            </a:r>
          </a:p>
        </p:txBody>
      </p:sp>
      <p:pic>
        <p:nvPicPr>
          <p:cNvPr id="13" name="Picture 12" descr="Screen Shot 2019-01-24 at 2.57.14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5" y="1135327"/>
            <a:ext cx="7298888" cy="5524286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5400000">
            <a:off x="4504198" y="6227254"/>
            <a:ext cx="607114" cy="3744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 rot="17532694">
            <a:off x="4494867" y="3492760"/>
            <a:ext cx="775063" cy="3744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 rot="5400000">
            <a:off x="5446278" y="6226943"/>
            <a:ext cx="570414" cy="3744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 rot="5400000">
            <a:off x="6425992" y="6226943"/>
            <a:ext cx="551753" cy="3744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3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7704" y="1056748"/>
            <a:ext cx="5112568" cy="57266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pic>
        <p:nvPicPr>
          <p:cNvPr id="10" name="Picture 9" descr="Screen Shot 2019-01-24 at 1.27.0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60" y="5896516"/>
            <a:ext cx="4941862" cy="824578"/>
          </a:xfrm>
          <a:prstGeom prst="rect">
            <a:avLst/>
          </a:prstGeom>
        </p:spPr>
      </p:pic>
      <p:pic>
        <p:nvPicPr>
          <p:cNvPr id="11" name="Picture 10" descr="Screen Shot 2019-01-24 at 1.26.55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29" y="1105977"/>
            <a:ext cx="4954328" cy="48246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5856" y="24148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1 - Page 1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6" cstate="print"/>
          <a:srcRect l="14146" t="25479" r="61386" b="9307"/>
          <a:stretch>
            <a:fillRect/>
          </a:stretch>
        </p:blipFill>
        <p:spPr bwMode="auto">
          <a:xfrm>
            <a:off x="651849" y="1656785"/>
            <a:ext cx="7623017" cy="447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7" cstate="print"/>
          <a:srcRect l="11807" t="36172" r="71188" b="39934"/>
          <a:stretch>
            <a:fillRect/>
          </a:stretch>
        </p:blipFill>
        <p:spPr bwMode="auto">
          <a:xfrm>
            <a:off x="1226270" y="2408222"/>
            <a:ext cx="6070824" cy="239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84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640" y="1056748"/>
            <a:ext cx="7056784" cy="57266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pic>
        <p:nvPicPr>
          <p:cNvPr id="2" name="Picture 1" descr="Screen Shot 2019-01-24 at 1.29.14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124743"/>
            <a:ext cx="6918919" cy="55492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5816" y="260648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VISIT1 – PAGE 2  (</a:t>
            </a:r>
            <a:r>
              <a:rPr lang="en-US" sz="2800" dirty="0">
                <a:solidFill>
                  <a:srgbClr val="8E0000"/>
                </a:solidFill>
              </a:rPr>
              <a:t>screen 2a)</a:t>
            </a:r>
            <a:endParaRPr lang="en-US" sz="2800" dirty="0">
              <a:solidFill>
                <a:srgbClr val="8E0000"/>
              </a:solidFill>
              <a:cs typeface="Arial Hebrew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6893" t="13203" r="78529" b="7175"/>
          <a:stretch>
            <a:fillRect/>
          </a:stretch>
        </p:blipFill>
        <p:spPr bwMode="auto">
          <a:xfrm>
            <a:off x="4728754" y="1140567"/>
            <a:ext cx="3554634" cy="546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 l="4228" t="13072" r="79596" b="4967"/>
          <a:stretch>
            <a:fillRect/>
          </a:stretch>
        </p:blipFill>
        <p:spPr bwMode="auto">
          <a:xfrm>
            <a:off x="4322782" y="1110343"/>
            <a:ext cx="3944471" cy="562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867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5816" y="260648"/>
            <a:ext cx="4248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VISIT1 – PAGE 2 (</a:t>
            </a:r>
            <a:r>
              <a:rPr lang="en-US" sz="2800" dirty="0">
                <a:solidFill>
                  <a:srgbClr val="8E0000"/>
                </a:solidFill>
              </a:rPr>
              <a:t>screen 2b)</a:t>
            </a:r>
            <a:endParaRPr lang="en-US" sz="2800" dirty="0">
              <a:solidFill>
                <a:srgbClr val="8E0000"/>
              </a:solidFill>
              <a:cs typeface="Arial Hebrew"/>
            </a:endParaRPr>
          </a:p>
          <a:p>
            <a:pPr defTabSz="914400"/>
            <a:endParaRPr lang="en-US" sz="2800" dirty="0">
              <a:solidFill>
                <a:srgbClr val="8E0000"/>
              </a:solidFill>
              <a:cs typeface="Arial Hebrew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16066" t="16078" r="56801" b="6947"/>
          <a:stretch>
            <a:fillRect/>
          </a:stretch>
        </p:blipFill>
        <p:spPr bwMode="auto">
          <a:xfrm>
            <a:off x="0" y="989045"/>
            <a:ext cx="9144000" cy="5868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 l="15846" t="18431" r="56434" b="5359"/>
          <a:stretch>
            <a:fillRect/>
          </a:stretch>
        </p:blipFill>
        <p:spPr bwMode="auto">
          <a:xfrm>
            <a:off x="1645408" y="1631577"/>
            <a:ext cx="6759388" cy="522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1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-18797" y="6310617"/>
            <a:ext cx="9162797" cy="54738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3752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42899" y="48161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Reduction in CV Events is Proportional to LDL-C Reduction at 1 Year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60680"/>
            <a:ext cx="87260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Adapted from Baigent C, et al, Cholesterol Treatment Trialists’ (CTT) Collaborators. Lancet 2005;366:1267–1278.</a:t>
            </a:r>
          </a:p>
        </p:txBody>
      </p:sp>
      <p:sp>
        <p:nvSpPr>
          <p:cNvPr id="119" name="Text Box 5">
            <a:extLst>
              <a:ext uri="{FF2B5EF4-FFF2-40B4-BE49-F238E27FC236}">
                <a16:creationId xmlns:a16="http://schemas.microsoft.com/office/drawing/2014/main" id="{E1FF77DC-53F4-4097-92C4-C958AD68E5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845092" y="3834401"/>
            <a:ext cx="29225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Proportional reduction in </a:t>
            </a:r>
            <a:b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</a:br>
            <a: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event rate (%</a:t>
            </a:r>
            <a: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  <a:sym typeface="Symbol" charset="0"/>
              </a:rPr>
              <a:t>SE)</a:t>
            </a:r>
            <a:endParaRPr kumimoji="0" lang="en-GB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21" name="Line 9">
            <a:extLst>
              <a:ext uri="{FF2B5EF4-FFF2-40B4-BE49-F238E27FC236}">
                <a16:creationId xmlns:a16="http://schemas.microsoft.com/office/drawing/2014/main" id="{0C28B442-CC38-40FE-9124-66F4B310A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1527" y="2563766"/>
            <a:ext cx="0" cy="3306762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Line 15">
            <a:extLst>
              <a:ext uri="{FF2B5EF4-FFF2-40B4-BE49-F238E27FC236}">
                <a16:creationId xmlns:a16="http://schemas.microsoft.com/office/drawing/2014/main" id="{C6A0B3EF-AC51-42FA-9F93-0871DB5EC2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30565" y="2565353"/>
            <a:ext cx="82550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4952" y="2418141"/>
            <a:ext cx="3543300" cy="3657175"/>
            <a:chOff x="774952" y="2418141"/>
            <a:chExt cx="3543300" cy="3657175"/>
          </a:xfrm>
        </p:grpSpPr>
        <p:sp>
          <p:nvSpPr>
            <p:cNvPr id="145" name="Text Box 33">
              <a:extLst>
                <a:ext uri="{FF2B5EF4-FFF2-40B4-BE49-F238E27FC236}">
                  <a16:creationId xmlns:a16="http://schemas.microsoft.com/office/drawing/2014/main" id="{7C8EE9F0-70A6-4635-AEFA-56CB3B6C3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836" y="2418141"/>
              <a:ext cx="460921" cy="35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50</a:t>
              </a:r>
            </a:p>
          </p:txBody>
        </p:sp>
        <p:sp>
          <p:nvSpPr>
            <p:cNvPr id="146" name="Text Box 34">
              <a:extLst>
                <a:ext uri="{FF2B5EF4-FFF2-40B4-BE49-F238E27FC236}">
                  <a16:creationId xmlns:a16="http://schemas.microsoft.com/office/drawing/2014/main" id="{DC6A4D93-23E4-47CF-ADCD-E4AADACEF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836" y="2986466"/>
              <a:ext cx="460921" cy="35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40</a:t>
              </a:r>
            </a:p>
          </p:txBody>
        </p:sp>
        <p:sp>
          <p:nvSpPr>
            <p:cNvPr id="147" name="Text Box 35">
              <a:extLst>
                <a:ext uri="{FF2B5EF4-FFF2-40B4-BE49-F238E27FC236}">
                  <a16:creationId xmlns:a16="http://schemas.microsoft.com/office/drawing/2014/main" id="{B4E50DA4-E4BF-41B2-8FDB-2ED46008C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836" y="3526216"/>
              <a:ext cx="460921" cy="35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30</a:t>
              </a:r>
            </a:p>
          </p:txBody>
        </p:sp>
        <p:sp>
          <p:nvSpPr>
            <p:cNvPr id="148" name="Text Box 36">
              <a:extLst>
                <a:ext uri="{FF2B5EF4-FFF2-40B4-BE49-F238E27FC236}">
                  <a16:creationId xmlns:a16="http://schemas.microsoft.com/office/drawing/2014/main" id="{699251E1-296A-43CC-A4E3-CA11E068D3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836" y="4062791"/>
              <a:ext cx="460921" cy="35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20</a:t>
              </a:r>
            </a:p>
          </p:txBody>
        </p:sp>
        <p:sp>
          <p:nvSpPr>
            <p:cNvPr id="149" name="Text Box 37">
              <a:extLst>
                <a:ext uri="{FF2B5EF4-FFF2-40B4-BE49-F238E27FC236}">
                  <a16:creationId xmlns:a16="http://schemas.microsoft.com/office/drawing/2014/main" id="{DF3F807A-B550-4246-9B75-AA90533E9A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836" y="4599366"/>
              <a:ext cx="460921" cy="35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10</a:t>
              </a:r>
            </a:p>
          </p:txBody>
        </p:sp>
        <p:sp>
          <p:nvSpPr>
            <p:cNvPr id="150" name="Text Box 38">
              <a:extLst>
                <a:ext uri="{FF2B5EF4-FFF2-40B4-BE49-F238E27FC236}">
                  <a16:creationId xmlns:a16="http://schemas.microsoft.com/office/drawing/2014/main" id="{CA047EC6-BE84-4828-96F6-EC4F003E5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5178" y="5139116"/>
              <a:ext cx="385579" cy="35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230565" y="2743153"/>
              <a:ext cx="3087687" cy="3179763"/>
              <a:chOff x="1230565" y="2743153"/>
              <a:chExt cx="3087687" cy="3179763"/>
            </a:xfrm>
          </p:grpSpPr>
          <p:sp>
            <p:nvSpPr>
              <p:cNvPr id="118" name="Rectangle 3">
                <a:extLst>
                  <a:ext uri="{FF2B5EF4-FFF2-40B4-BE49-F238E27FC236}">
                    <a16:creationId xmlns:a16="http://schemas.microsoft.com/office/drawing/2014/main" id="{0346EE17-30E1-4613-BC8C-EF57FB05F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465" y="4056124"/>
                <a:ext cx="2998787" cy="307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11" tIns="45711" rIns="45711" bIns="45711" anchor="ctr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E50C333E-F3F6-4953-A52D-7B7CB0FE9B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527" y="2743153"/>
                <a:ext cx="2497138" cy="2584450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2" name="Line 10">
                <a:extLst>
                  <a:ext uri="{FF2B5EF4-FFF2-40B4-BE49-F238E27FC236}">
                    <a16:creationId xmlns:a16="http://schemas.microsoft.com/office/drawing/2014/main" id="{96839D15-B640-42A0-B0C3-B7CE6407A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30565" y="5864178"/>
                <a:ext cx="82550" cy="0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37AE77C4-E7FE-426C-B20E-AD7B4B95C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30565" y="4768803"/>
                <a:ext cx="82550" cy="0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4" name="Line 12">
                <a:extLst>
                  <a:ext uri="{FF2B5EF4-FFF2-40B4-BE49-F238E27FC236}">
                    <a16:creationId xmlns:a16="http://schemas.microsoft.com/office/drawing/2014/main" id="{DFDA1E3E-547E-4113-AE41-87BBCC8305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30565" y="4216353"/>
                <a:ext cx="82550" cy="0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5" name="Line 13">
                <a:extLst>
                  <a:ext uri="{FF2B5EF4-FFF2-40B4-BE49-F238E27FC236}">
                    <a16:creationId xmlns:a16="http://schemas.microsoft.com/office/drawing/2014/main" id="{6E3C40AB-AF00-42F2-9B45-68985E4B1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30565" y="3679778"/>
                <a:ext cx="82550" cy="0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6" name="Line 14">
                <a:extLst>
                  <a:ext uri="{FF2B5EF4-FFF2-40B4-BE49-F238E27FC236}">
                    <a16:creationId xmlns:a16="http://schemas.microsoft.com/office/drawing/2014/main" id="{09D9ECD3-B565-47A3-BA0C-A0462ABDC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30565" y="3130503"/>
                <a:ext cx="82550" cy="0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B7CEEADE-D434-4250-B141-9EDF255F6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4852" y="5314903"/>
                <a:ext cx="2557463" cy="0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9" name="Line 17">
                <a:extLst>
                  <a:ext uri="{FF2B5EF4-FFF2-40B4-BE49-F238E27FC236}">
                    <a16:creationId xmlns:a16="http://schemas.microsoft.com/office/drawing/2014/main" id="{C2799DBD-15C0-4EFB-B8AE-605AFAC2CA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177" y="5314903"/>
                <a:ext cx="0" cy="79375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0" name="Line 18">
                <a:extLst>
                  <a:ext uri="{FF2B5EF4-FFF2-40B4-BE49-F238E27FC236}">
                    <a16:creationId xmlns:a16="http://schemas.microsoft.com/office/drawing/2014/main" id="{C3FC11C2-73D5-4322-956F-2B221238E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56127" y="5314903"/>
                <a:ext cx="0" cy="79375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1" name="Line 19">
                <a:extLst>
                  <a:ext uri="{FF2B5EF4-FFF2-40B4-BE49-F238E27FC236}">
                    <a16:creationId xmlns:a16="http://schemas.microsoft.com/office/drawing/2014/main" id="{2648FE5D-907F-4D48-8CE8-49C4F2A517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0965" y="5314903"/>
                <a:ext cx="0" cy="79375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2" name="Line 20">
                <a:extLst>
                  <a:ext uri="{FF2B5EF4-FFF2-40B4-BE49-F238E27FC236}">
                    <a16:creationId xmlns:a16="http://schemas.microsoft.com/office/drawing/2014/main" id="{E61C87CD-0FC0-4B1F-B8F7-D39FB4030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5327" y="5314903"/>
                <a:ext cx="0" cy="79375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025E73B-DC4B-424B-8C65-9AE483A85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52" y="4038553"/>
                <a:ext cx="1206500" cy="1279525"/>
              </a:xfrm>
              <a:custGeom>
                <a:avLst/>
                <a:gdLst>
                  <a:gd name="T0" fmla="*/ 0 w 288"/>
                  <a:gd name="T1" fmla="*/ 0 h 240"/>
                  <a:gd name="T2" fmla="*/ 2147483647 w 288"/>
                  <a:gd name="T3" fmla="*/ 0 h 240"/>
                  <a:gd name="T4" fmla="*/ 2147483647 w 288"/>
                  <a:gd name="T5" fmla="*/ 2147483647 h 240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240"/>
                  <a:gd name="T11" fmla="*/ 288 w 28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240">
                    <a:moveTo>
                      <a:pt x="0" y="0"/>
                    </a:moveTo>
                    <a:lnTo>
                      <a:pt x="288" y="0"/>
                    </a:lnTo>
                    <a:lnTo>
                      <a:pt x="288" y="240"/>
                    </a:lnTo>
                  </a:path>
                </a:pathLst>
              </a:custGeom>
              <a:noFill/>
              <a:ln w="19050">
                <a:solidFill>
                  <a:sysClr val="windowText" lastClr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4" name="Line 22">
                <a:extLst>
                  <a:ext uri="{FF2B5EF4-FFF2-40B4-BE49-F238E27FC236}">
                    <a16:creationId xmlns:a16="http://schemas.microsoft.com/office/drawing/2014/main" id="{50B43475-6CF5-4CD1-AC6F-C16A9C6CB7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6502" y="3676603"/>
                <a:ext cx="0" cy="1476375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5" name="Line 23">
                <a:extLst>
                  <a:ext uri="{FF2B5EF4-FFF2-40B4-BE49-F238E27FC236}">
                    <a16:creationId xmlns:a16="http://schemas.microsoft.com/office/drawing/2014/main" id="{9B2168E8-D1E8-40B5-BDD5-E38FE0D4A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7802" y="4444953"/>
                <a:ext cx="0" cy="730250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6" name="Line 24">
                <a:extLst>
                  <a:ext uri="{FF2B5EF4-FFF2-40B4-BE49-F238E27FC236}">
                    <a16:creationId xmlns:a16="http://schemas.microsoft.com/office/drawing/2014/main" id="{A0863C33-4B77-4A33-A7F5-0AF073466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5627" y="3352753"/>
                <a:ext cx="0" cy="1250950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7" name="Line 25">
                <a:extLst>
                  <a:ext uri="{FF2B5EF4-FFF2-40B4-BE49-F238E27FC236}">
                    <a16:creationId xmlns:a16="http://schemas.microsoft.com/office/drawing/2014/main" id="{1C7D6A99-4D43-47C7-A6D2-FBC05BABC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5640" y="3289253"/>
                <a:ext cx="0" cy="1676400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8" name="Line 26">
                <a:extLst>
                  <a:ext uri="{FF2B5EF4-FFF2-40B4-BE49-F238E27FC236}">
                    <a16:creationId xmlns:a16="http://schemas.microsoft.com/office/drawing/2014/main" id="{F182C6B9-6ACC-4E62-8CF2-E9049B315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3102" y="2749503"/>
                <a:ext cx="0" cy="1050925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9" name="Line 27">
                <a:extLst>
                  <a:ext uri="{FF2B5EF4-FFF2-40B4-BE49-F238E27FC236}">
                    <a16:creationId xmlns:a16="http://schemas.microsoft.com/office/drawing/2014/main" id="{414A0E80-E11C-44DD-8323-9E03C45F6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8990" y="3622628"/>
                <a:ext cx="0" cy="838200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0" name="Line 28">
                <a:extLst>
                  <a:ext uri="{FF2B5EF4-FFF2-40B4-BE49-F238E27FC236}">
                    <a16:creationId xmlns:a16="http://schemas.microsoft.com/office/drawing/2014/main" id="{DB4C6A8F-DEEB-482A-A0AD-304C28912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8515" y="4038553"/>
                <a:ext cx="0" cy="644525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1" name="Line 29">
                <a:extLst>
                  <a:ext uri="{FF2B5EF4-FFF2-40B4-BE49-F238E27FC236}">
                    <a16:creationId xmlns:a16="http://schemas.microsoft.com/office/drawing/2014/main" id="{C43CB3B9-7EB0-4DAE-B4D9-449C239036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9790" y="2940003"/>
                <a:ext cx="0" cy="2606675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2" name="Line 30">
                <a:extLst>
                  <a:ext uri="{FF2B5EF4-FFF2-40B4-BE49-F238E27FC236}">
                    <a16:creationId xmlns:a16="http://schemas.microsoft.com/office/drawing/2014/main" id="{A75A91EA-D8C5-40C0-9AC1-3EDF7B95F2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5990" y="2847928"/>
                <a:ext cx="0" cy="1419225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3" name="Line 31">
                <a:extLst>
                  <a:ext uri="{FF2B5EF4-FFF2-40B4-BE49-F238E27FC236}">
                    <a16:creationId xmlns:a16="http://schemas.microsoft.com/office/drawing/2014/main" id="{6810288F-3909-4273-B55A-17D41000B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1252" y="3613103"/>
                <a:ext cx="0" cy="374650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4" name="Line 32">
                <a:extLst>
                  <a:ext uri="{FF2B5EF4-FFF2-40B4-BE49-F238E27FC236}">
                    <a16:creationId xmlns:a16="http://schemas.microsoft.com/office/drawing/2014/main" id="{1A98B1B4-2E70-4147-9773-BA8E341903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9102" y="3140028"/>
                <a:ext cx="0" cy="377825"/>
              </a:xfrm>
              <a:prstGeom prst="line">
                <a:avLst/>
              </a:prstGeom>
              <a:noFill/>
              <a:ln w="9525">
                <a:solidFill>
                  <a:srgbClr val="51118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1" name="Text Box 39">
                <a:extLst>
                  <a:ext uri="{FF2B5EF4-FFF2-40B4-BE49-F238E27FC236}">
                    <a16:creationId xmlns:a16="http://schemas.microsoft.com/office/drawing/2014/main" id="{0C6387AA-0FEA-40FE-98AA-CF5A5D230E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2358" y="5367686"/>
                <a:ext cx="550689" cy="555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53619" tIns="76810" rIns="153619" bIns="76810">
                <a:spAutoFit/>
              </a:bodyPr>
              <a:lstStyle>
                <a:lvl1pPr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15367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  <a:t>0.5</a:t>
                </a:r>
                <a:b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</a:b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  <a:t>(19)</a:t>
                </a:r>
                <a:endParaRPr kumimoji="0" lang="en-GB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52" name="Text Box 40">
                <a:extLst>
                  <a:ext uri="{FF2B5EF4-FFF2-40B4-BE49-F238E27FC236}">
                    <a16:creationId xmlns:a16="http://schemas.microsoft.com/office/drawing/2014/main" id="{D6E0DBC4-04D1-4E5B-AFFE-2A2315E825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8621" y="5367686"/>
                <a:ext cx="550689" cy="555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53619" tIns="76810" rIns="153619" bIns="76810">
                <a:spAutoFit/>
              </a:bodyPr>
              <a:lstStyle>
                <a:lvl1pPr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15367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  <a:t>1.0</a:t>
                </a:r>
                <a:b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</a:b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  <a:t>(38)</a:t>
                </a:r>
                <a:endParaRPr kumimoji="0" lang="en-GB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53" name="Text Box 41">
                <a:extLst>
                  <a:ext uri="{FF2B5EF4-FFF2-40B4-BE49-F238E27FC236}">
                    <a16:creationId xmlns:a16="http://schemas.microsoft.com/office/drawing/2014/main" id="{4EF0005A-6B16-4932-BD3B-237AAC1201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2196" y="5367686"/>
                <a:ext cx="550689" cy="555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53619" tIns="76810" rIns="153619" bIns="76810">
                <a:spAutoFit/>
              </a:bodyPr>
              <a:lstStyle>
                <a:lvl1pPr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15367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  <a:t>1.5</a:t>
                </a:r>
                <a:b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</a:b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  <a:t>(58)</a:t>
                </a:r>
                <a:endParaRPr kumimoji="0" lang="en-GB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54" name="Text Box 42">
                <a:extLst>
                  <a:ext uri="{FF2B5EF4-FFF2-40B4-BE49-F238E27FC236}">
                    <a16:creationId xmlns:a16="http://schemas.microsoft.com/office/drawing/2014/main" id="{AA753F2A-6ACA-4313-938E-C290F804E3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7033" y="5367686"/>
                <a:ext cx="550689" cy="555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53619" tIns="76810" rIns="153619" bIns="76810">
                <a:spAutoFit/>
              </a:bodyPr>
              <a:lstStyle>
                <a:lvl1pPr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defTabSz="1536700" eaLnBrk="0" hangingPunct="0"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defTabSz="1536700"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15367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  <a:t>2.0</a:t>
                </a:r>
                <a:b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</a:b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itchFamily="34" charset="0"/>
                    <a:ea typeface="ＭＳ Ｐゴシック" charset="0"/>
                    <a:cs typeface="Arial" charset="0"/>
                  </a:rPr>
                  <a:t>(77)</a:t>
                </a:r>
                <a:endParaRPr kumimoji="0" lang="en-GB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55" name="Rectangle 43">
                <a:extLst>
                  <a:ext uri="{FF2B5EF4-FFF2-40B4-BE49-F238E27FC236}">
                    <a16:creationId xmlns:a16="http://schemas.microsoft.com/office/drawing/2014/main" id="{19731524-E162-4290-B20A-9FF0FF049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9890" y="3225753"/>
                <a:ext cx="96837" cy="127000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56" name="Rectangle 44">
                <a:extLst>
                  <a:ext uri="{FF2B5EF4-FFF2-40B4-BE49-F238E27FC236}">
                    <a16:creationId xmlns:a16="http://schemas.microsoft.com/office/drawing/2014/main" id="{842C5E97-5ECC-424D-86DC-9C5388FA0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402" y="3746453"/>
                <a:ext cx="146050" cy="190500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57" name="Rectangle 45">
                <a:extLst>
                  <a:ext uri="{FF2B5EF4-FFF2-40B4-BE49-F238E27FC236}">
                    <a16:creationId xmlns:a16="http://schemas.microsoft.com/office/drawing/2014/main" id="{909CD62A-2C4E-42E0-A694-B31B78B9F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02" y="3228928"/>
                <a:ext cx="98425" cy="130175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58" name="Rectangle 46">
                <a:extLst>
                  <a:ext uri="{FF2B5EF4-FFF2-40B4-BE49-F238E27FC236}">
                    <a16:creationId xmlns:a16="http://schemas.microsoft.com/office/drawing/2014/main" id="{CCA237CD-1E5E-40C0-A92D-6DFD8867B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990" y="3333703"/>
                <a:ext cx="98425" cy="127000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59" name="Rectangle 47">
                <a:extLst>
                  <a:ext uri="{FF2B5EF4-FFF2-40B4-BE49-F238E27FC236}">
                    <a16:creationId xmlns:a16="http://schemas.microsoft.com/office/drawing/2014/main" id="{8B8F78BA-F39E-4841-9B1B-8F3724620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990" y="3498803"/>
                <a:ext cx="76200" cy="101600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60" name="Rectangle 48">
                <a:extLst>
                  <a:ext uri="{FF2B5EF4-FFF2-40B4-BE49-F238E27FC236}">
                    <a16:creationId xmlns:a16="http://schemas.microsoft.com/office/drawing/2014/main" id="{9DA1B37D-875D-4A83-A724-FC4643E2D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527" y="3489278"/>
                <a:ext cx="74613" cy="101600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61" name="Rectangle 49">
                <a:extLst>
                  <a:ext uri="{FF2B5EF4-FFF2-40B4-BE49-F238E27FC236}">
                    <a16:creationId xmlns:a16="http://schemas.microsoft.com/office/drawing/2014/main" id="{758A1883-AA10-4742-B0E6-FE3F45B40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840" y="3949653"/>
                <a:ext cx="95250" cy="127000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62" name="Rectangle 50">
                <a:extLst>
                  <a:ext uri="{FF2B5EF4-FFF2-40B4-BE49-F238E27FC236}">
                    <a16:creationId xmlns:a16="http://schemas.microsoft.com/office/drawing/2014/main" id="{92598395-17F7-4355-808F-1DAAC8D1D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652" y="4286203"/>
                <a:ext cx="74613" cy="98425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63" name="Rectangle 51">
                <a:extLst>
                  <a:ext uri="{FF2B5EF4-FFF2-40B4-BE49-F238E27FC236}">
                    <a16:creationId xmlns:a16="http://schemas.microsoft.com/office/drawing/2014/main" id="{19A189F6-2EB5-4472-82C5-833386107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4465" y="4752928"/>
                <a:ext cx="73025" cy="104775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64" name="Rectangle 52">
                <a:extLst>
                  <a:ext uri="{FF2B5EF4-FFF2-40B4-BE49-F238E27FC236}">
                    <a16:creationId xmlns:a16="http://schemas.microsoft.com/office/drawing/2014/main" id="{85CAF2F6-CC68-4714-B49B-14E3B0A35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927" y="4375103"/>
                <a:ext cx="57150" cy="76200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65" name="Rectangle 53">
                <a:extLst>
                  <a:ext uri="{FF2B5EF4-FFF2-40B4-BE49-F238E27FC236}">
                    <a16:creationId xmlns:a16="http://schemas.microsoft.com/office/drawing/2014/main" id="{4551B953-69AD-4416-86AC-9565A64BA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5465" y="3924253"/>
                <a:ext cx="58737" cy="79375"/>
              </a:xfrm>
              <a:prstGeom prst="rect">
                <a:avLst/>
              </a:prstGeom>
              <a:solidFill>
                <a:srgbClr val="6B4487"/>
              </a:solidFill>
              <a:ln>
                <a:solidFill>
                  <a:srgbClr val="51118E"/>
                </a:solidFill>
              </a:ln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66" name="Text Box 54">
              <a:extLst>
                <a:ext uri="{FF2B5EF4-FFF2-40B4-BE49-F238E27FC236}">
                  <a16:creationId xmlns:a16="http://schemas.microsoft.com/office/drawing/2014/main" id="{54221313-B258-40C6-948F-943FD7326D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952" y="5720141"/>
              <a:ext cx="505805" cy="35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-10</a:t>
              </a:r>
            </a:p>
          </p:txBody>
        </p:sp>
      </p:grpSp>
      <p:sp>
        <p:nvSpPr>
          <p:cNvPr id="167" name="Text Box 55">
            <a:extLst>
              <a:ext uri="{FF2B5EF4-FFF2-40B4-BE49-F238E27FC236}">
                <a16:creationId xmlns:a16="http://schemas.microsoft.com/office/drawing/2014/main" id="{9898484A-94D7-4F51-900C-BF2386CE8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9387" y="5867353"/>
            <a:ext cx="251936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Reduction in  LDL-C mmol/L (mg/dL)</a:t>
            </a:r>
            <a:endParaRPr kumimoji="0" lang="en-GB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68" name="Rectangle 106">
            <a:extLst>
              <a:ext uri="{FF2B5EF4-FFF2-40B4-BE49-F238E27FC236}">
                <a16:creationId xmlns:a16="http://schemas.microsoft.com/office/drawing/2014/main" id="{5D026C2B-A80B-43C9-9709-C00935B19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195" y="2030771"/>
            <a:ext cx="2220063" cy="591521"/>
          </a:xfrm>
          <a:prstGeom prst="rect">
            <a:avLst/>
          </a:prstGeom>
          <a:solidFill>
            <a:srgbClr val="451C6A"/>
          </a:solidFill>
          <a:ln w="9525">
            <a:noFill/>
            <a:miter lim="800000"/>
            <a:headEnd/>
            <a:tailEnd/>
          </a:ln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none" lIns="92027" tIns="46012" rIns="92027" bIns="46012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23% reduction in 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major coronary events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71" name="Text Box 6">
            <a:extLst>
              <a:ext uri="{FF2B5EF4-FFF2-40B4-BE49-F238E27FC236}">
                <a16:creationId xmlns:a16="http://schemas.microsoft.com/office/drawing/2014/main" id="{04268D84-AC2F-410C-885B-902EFD955E8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77011" y="3847895"/>
            <a:ext cx="35306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Proportional reduction in </a:t>
            </a:r>
            <a:b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</a:br>
            <a: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event rate (%</a:t>
            </a:r>
            <a:r>
              <a: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  <a:sym typeface="Symbol" charset="0"/>
              </a:rPr>
              <a:t>SE)</a:t>
            </a:r>
            <a:endParaRPr kumimoji="0" lang="en-GB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72" name="Text Box 56">
            <a:extLst>
              <a:ext uri="{FF2B5EF4-FFF2-40B4-BE49-F238E27FC236}">
                <a16:creationId xmlns:a16="http://schemas.microsoft.com/office/drawing/2014/main" id="{88CBEADC-865E-4536-B24F-AF9A3F1ED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702" y="2421316"/>
            <a:ext cx="460921" cy="35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53619" tIns="76810" rIns="153619" bIns="76810">
            <a:spAutoFit/>
          </a:bodyPr>
          <a:lstStyle>
            <a:lvl1pPr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15367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50</a:t>
            </a:r>
          </a:p>
        </p:txBody>
      </p:sp>
      <p:sp>
        <p:nvSpPr>
          <p:cNvPr id="173" name="Text Box 57">
            <a:extLst>
              <a:ext uri="{FF2B5EF4-FFF2-40B4-BE49-F238E27FC236}">
                <a16:creationId xmlns:a16="http://schemas.microsoft.com/office/drawing/2014/main" id="{2D849C92-4C15-4219-88DF-72ADD2FD6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702" y="2929316"/>
            <a:ext cx="460921" cy="35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53619" tIns="76810" rIns="153619" bIns="76810">
            <a:spAutoFit/>
          </a:bodyPr>
          <a:lstStyle>
            <a:lvl1pPr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15367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40</a:t>
            </a:r>
          </a:p>
        </p:txBody>
      </p:sp>
      <p:sp>
        <p:nvSpPr>
          <p:cNvPr id="174" name="Text Box 58">
            <a:extLst>
              <a:ext uri="{FF2B5EF4-FFF2-40B4-BE49-F238E27FC236}">
                <a16:creationId xmlns:a16="http://schemas.microsoft.com/office/drawing/2014/main" id="{DF6B08B6-A5D4-4DD3-8995-A63B307C4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702" y="3465891"/>
            <a:ext cx="460921" cy="35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53619" tIns="76810" rIns="153619" bIns="76810">
            <a:spAutoFit/>
          </a:bodyPr>
          <a:lstStyle>
            <a:lvl1pPr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15367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30</a:t>
            </a:r>
          </a:p>
        </p:txBody>
      </p:sp>
      <p:sp>
        <p:nvSpPr>
          <p:cNvPr id="175" name="Text Box 59">
            <a:extLst>
              <a:ext uri="{FF2B5EF4-FFF2-40B4-BE49-F238E27FC236}">
                <a16:creationId xmlns:a16="http://schemas.microsoft.com/office/drawing/2014/main" id="{DCE8DC85-5162-4C41-B72D-0EB73D83D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702" y="4043741"/>
            <a:ext cx="460921" cy="35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53619" tIns="76810" rIns="153619" bIns="76810">
            <a:spAutoFit/>
          </a:bodyPr>
          <a:lstStyle>
            <a:lvl1pPr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15367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20</a:t>
            </a:r>
          </a:p>
        </p:txBody>
      </p:sp>
      <p:sp>
        <p:nvSpPr>
          <p:cNvPr id="176" name="Text Box 60">
            <a:extLst>
              <a:ext uri="{FF2B5EF4-FFF2-40B4-BE49-F238E27FC236}">
                <a16:creationId xmlns:a16="http://schemas.microsoft.com/office/drawing/2014/main" id="{39CEDA45-F9A1-43BD-8A2B-733D2F0FD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702" y="4586666"/>
            <a:ext cx="460921" cy="35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53619" tIns="76810" rIns="153619" bIns="76810">
            <a:spAutoFit/>
          </a:bodyPr>
          <a:lstStyle>
            <a:lvl1pPr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15367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10</a:t>
            </a:r>
          </a:p>
        </p:txBody>
      </p:sp>
      <p:sp>
        <p:nvSpPr>
          <p:cNvPr id="177" name="Text Box 61">
            <a:extLst>
              <a:ext uri="{FF2B5EF4-FFF2-40B4-BE49-F238E27FC236}">
                <a16:creationId xmlns:a16="http://schemas.microsoft.com/office/drawing/2014/main" id="{E01CAB75-EA51-4BB2-A68C-5430F3B0D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8818" y="5720141"/>
            <a:ext cx="505805" cy="35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53619" tIns="76810" rIns="153619" bIns="76810">
            <a:spAutoFit/>
          </a:bodyPr>
          <a:lstStyle>
            <a:lvl1pPr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5367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5367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15367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-10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9044" y="2581228"/>
            <a:ext cx="3363729" cy="3341688"/>
            <a:chOff x="5379044" y="2581228"/>
            <a:chExt cx="3363729" cy="3341688"/>
          </a:xfrm>
        </p:grpSpPr>
        <p:sp>
          <p:nvSpPr>
            <p:cNvPr id="170" name="Rectangle 2">
              <a:extLst>
                <a:ext uri="{FF2B5EF4-FFF2-40B4-BE49-F238E27FC236}">
                  <a16:creationId xmlns:a16="http://schemas.microsoft.com/office/drawing/2014/main" id="{5125A687-75DC-4B95-A001-1BE4BB50F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986" y="4056124"/>
              <a:ext cx="2998787" cy="307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1" tIns="45711" rIns="45711" bIns="45711" anchor="ctr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8" name="Text Box 62">
              <a:extLst>
                <a:ext uri="{FF2B5EF4-FFF2-40B4-BE49-F238E27FC236}">
                  <a16:creationId xmlns:a16="http://schemas.microsoft.com/office/drawing/2014/main" id="{D2C4D54E-5411-42DA-980E-54E7C734D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9044" y="5129591"/>
              <a:ext cx="385579" cy="35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179" name="Freeform 63">
              <a:extLst>
                <a:ext uri="{FF2B5EF4-FFF2-40B4-BE49-F238E27FC236}">
                  <a16:creationId xmlns:a16="http://schemas.microsoft.com/office/drawing/2014/main" id="{D20CD15B-734B-4C9E-A0A3-32511C8B6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436" y="4165553"/>
              <a:ext cx="1252537" cy="1244600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0 h 240"/>
                <a:gd name="T4" fmla="*/ 2147483647 w 288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288"/>
                <a:gd name="T10" fmla="*/ 0 h 240"/>
                <a:gd name="T11" fmla="*/ 288 w 28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40">
                  <a:moveTo>
                    <a:pt x="0" y="0"/>
                  </a:moveTo>
                  <a:lnTo>
                    <a:pt x="288" y="0"/>
                  </a:lnTo>
                  <a:lnTo>
                    <a:pt x="288" y="240"/>
                  </a:lnTo>
                </a:path>
              </a:pathLst>
            </a:custGeom>
            <a:noFill/>
            <a:ln w="19050">
              <a:solidFill>
                <a:sysClr val="windowText" lastClr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0" name="Line 64">
              <a:extLst>
                <a:ext uri="{FF2B5EF4-FFF2-40B4-BE49-F238E27FC236}">
                  <a16:creationId xmlns:a16="http://schemas.microsoft.com/office/drawing/2014/main" id="{56F6317B-5BFF-47C7-8456-C8C598F3B5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05886" y="5360941"/>
              <a:ext cx="2630487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" name="Line 65">
              <a:extLst>
                <a:ext uri="{FF2B5EF4-FFF2-40B4-BE49-F238E27FC236}">
                  <a16:creationId xmlns:a16="http://schemas.microsoft.com/office/drawing/2014/main" id="{96D76667-7DEC-4912-92CE-C262C1259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0736" y="5353003"/>
              <a:ext cx="0" cy="7620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2" name="Line 66">
              <a:extLst>
                <a:ext uri="{FF2B5EF4-FFF2-40B4-BE49-F238E27FC236}">
                  <a16:creationId xmlns:a16="http://schemas.microsoft.com/office/drawing/2014/main" id="{AA670683-E2B8-47F9-BA5D-7DF49A3FB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4386" y="5353003"/>
              <a:ext cx="0" cy="7620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" name="Line 67">
              <a:extLst>
                <a:ext uri="{FF2B5EF4-FFF2-40B4-BE49-F238E27FC236}">
                  <a16:creationId xmlns:a16="http://schemas.microsoft.com/office/drawing/2014/main" id="{536DBD33-20E8-4BF4-AE07-E963D7C9C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7798" y="5353003"/>
              <a:ext cx="0" cy="7620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4" name="Line 68">
              <a:extLst>
                <a:ext uri="{FF2B5EF4-FFF2-40B4-BE49-F238E27FC236}">
                  <a16:creationId xmlns:a16="http://schemas.microsoft.com/office/drawing/2014/main" id="{D176EE04-0C9A-4CDC-ADF0-4C08C9DDB6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0336" y="2581228"/>
              <a:ext cx="0" cy="332105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5" name="Line 69">
              <a:extLst>
                <a:ext uri="{FF2B5EF4-FFF2-40B4-BE49-F238E27FC236}">
                  <a16:creationId xmlns:a16="http://schemas.microsoft.com/office/drawing/2014/main" id="{9CB8489A-F4FA-41A9-8057-DD6B41E18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67786" y="5895928"/>
              <a:ext cx="85725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6" name="Line 70">
              <a:extLst>
                <a:ext uri="{FF2B5EF4-FFF2-40B4-BE49-F238E27FC236}">
                  <a16:creationId xmlns:a16="http://schemas.microsoft.com/office/drawing/2014/main" id="{DD4809E1-6EE2-4762-B673-3E568A4DBC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67786" y="4775153"/>
              <a:ext cx="85725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" name="Line 71">
              <a:extLst>
                <a:ext uri="{FF2B5EF4-FFF2-40B4-BE49-F238E27FC236}">
                  <a16:creationId xmlns:a16="http://schemas.microsoft.com/office/drawing/2014/main" id="{1D16665C-D14C-4F82-9F5A-D505BB49C3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67786" y="4222703"/>
              <a:ext cx="85725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8" name="Line 72">
              <a:extLst>
                <a:ext uri="{FF2B5EF4-FFF2-40B4-BE49-F238E27FC236}">
                  <a16:creationId xmlns:a16="http://schemas.microsoft.com/office/drawing/2014/main" id="{1FBFE1E0-F1CE-4414-BF74-0453F93128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67786" y="3676603"/>
              <a:ext cx="85725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" name="Line 73">
              <a:extLst>
                <a:ext uri="{FF2B5EF4-FFF2-40B4-BE49-F238E27FC236}">
                  <a16:creationId xmlns:a16="http://schemas.microsoft.com/office/drawing/2014/main" id="{4DFA1571-95F4-476E-B161-A06761CDE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67786" y="3124153"/>
              <a:ext cx="85725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0" name="Line 74">
              <a:extLst>
                <a:ext uri="{FF2B5EF4-FFF2-40B4-BE49-F238E27FC236}">
                  <a16:creationId xmlns:a16="http://schemas.microsoft.com/office/drawing/2014/main" id="{D0954114-FB7C-4785-AB1C-A89236F942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67786" y="2581228"/>
              <a:ext cx="85725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1" name="Line 75">
              <a:extLst>
                <a:ext uri="{FF2B5EF4-FFF2-40B4-BE49-F238E27FC236}">
                  <a16:creationId xmlns:a16="http://schemas.microsoft.com/office/drawing/2014/main" id="{ECC496FF-049E-4222-8A6B-AC948B953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3036" y="3019378"/>
              <a:ext cx="2543175" cy="2295525"/>
            </a:xfrm>
            <a:prstGeom prst="lin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2" name="Line 76">
              <a:extLst>
                <a:ext uri="{FF2B5EF4-FFF2-40B4-BE49-F238E27FC236}">
                  <a16:creationId xmlns:a16="http://schemas.microsoft.com/office/drawing/2014/main" id="{D9E9050F-7334-4D3D-BDF8-524B5D20A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5473" y="4317953"/>
              <a:ext cx="0" cy="911225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3" name="Line 77">
              <a:extLst>
                <a:ext uri="{FF2B5EF4-FFF2-40B4-BE49-F238E27FC236}">
                  <a16:creationId xmlns:a16="http://schemas.microsoft.com/office/drawing/2014/main" id="{A5920448-D9A6-4613-830E-E84B485C2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8836" y="4721178"/>
              <a:ext cx="0" cy="508000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4" name="Line 78">
              <a:extLst>
                <a:ext uri="{FF2B5EF4-FFF2-40B4-BE49-F238E27FC236}">
                  <a16:creationId xmlns:a16="http://schemas.microsoft.com/office/drawing/2014/main" id="{D4D76E59-13C5-4FEA-A700-9F5658188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1898" y="4232228"/>
              <a:ext cx="0" cy="1136650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5" name="Line 79">
              <a:extLst>
                <a:ext uri="{FF2B5EF4-FFF2-40B4-BE49-F238E27FC236}">
                  <a16:creationId xmlns:a16="http://schemas.microsoft.com/office/drawing/2014/main" id="{EA991949-64B5-42CB-B1EC-2706796F3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5723" y="3644853"/>
              <a:ext cx="0" cy="933450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6" name="Line 80">
              <a:extLst>
                <a:ext uri="{FF2B5EF4-FFF2-40B4-BE49-F238E27FC236}">
                  <a16:creationId xmlns:a16="http://schemas.microsoft.com/office/drawing/2014/main" id="{DC804700-A21C-4BEF-8EA7-8DCB1556C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2711" y="3228928"/>
              <a:ext cx="0" cy="930275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7" name="Line 81">
              <a:extLst>
                <a:ext uri="{FF2B5EF4-FFF2-40B4-BE49-F238E27FC236}">
                  <a16:creationId xmlns:a16="http://schemas.microsoft.com/office/drawing/2014/main" id="{98D92430-4B32-4704-8FC0-1B692FF5B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7961" y="3784553"/>
              <a:ext cx="0" cy="555625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8" name="Line 82">
              <a:extLst>
                <a:ext uri="{FF2B5EF4-FFF2-40B4-BE49-F238E27FC236}">
                  <a16:creationId xmlns:a16="http://schemas.microsoft.com/office/drawing/2014/main" id="{26BD7297-0BE7-46E1-A024-2F1A6F008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4311" y="4311603"/>
              <a:ext cx="0" cy="555625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9" name="Line 83">
              <a:extLst>
                <a:ext uri="{FF2B5EF4-FFF2-40B4-BE49-F238E27FC236}">
                  <a16:creationId xmlns:a16="http://schemas.microsoft.com/office/drawing/2014/main" id="{65BA1F3D-B82F-49C5-A5CA-87CF681AF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7173" y="3343228"/>
              <a:ext cx="0" cy="1330325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0" name="Line 84">
              <a:extLst>
                <a:ext uri="{FF2B5EF4-FFF2-40B4-BE49-F238E27FC236}">
                  <a16:creationId xmlns:a16="http://schemas.microsoft.com/office/drawing/2014/main" id="{87C64691-EF85-4A05-80E3-BBCD2575D7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2423" y="2854278"/>
              <a:ext cx="0" cy="987425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1" name="Line 85">
              <a:extLst>
                <a:ext uri="{FF2B5EF4-FFF2-40B4-BE49-F238E27FC236}">
                  <a16:creationId xmlns:a16="http://schemas.microsoft.com/office/drawing/2014/main" id="{D693CB5D-F7B5-412F-9E52-BE5A2DB4B2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7686" y="3721053"/>
              <a:ext cx="0" cy="298450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2" name="Line 86">
              <a:extLst>
                <a:ext uri="{FF2B5EF4-FFF2-40B4-BE49-F238E27FC236}">
                  <a16:creationId xmlns:a16="http://schemas.microsoft.com/office/drawing/2014/main" id="{B924FC37-A121-43FF-AB0F-67D3A11DF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2048" y="3238453"/>
              <a:ext cx="0" cy="387350"/>
            </a:xfrm>
            <a:prstGeom prst="line">
              <a:avLst/>
            </a:prstGeom>
            <a:noFill/>
            <a:ln w="9525">
              <a:solidFill>
                <a:srgbClr val="51118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" name="Rectangle 87">
              <a:extLst>
                <a:ext uri="{FF2B5EF4-FFF2-40B4-BE49-F238E27FC236}">
                  <a16:creationId xmlns:a16="http://schemas.microsoft.com/office/drawing/2014/main" id="{93FEF911-A9FD-40DE-B07C-A75FD725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723" y="4721178"/>
              <a:ext cx="60325" cy="76200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4" name="Rectangle 88">
              <a:extLst>
                <a:ext uri="{FF2B5EF4-FFF2-40B4-BE49-F238E27FC236}">
                  <a16:creationId xmlns:a16="http://schemas.microsoft.com/office/drawing/2014/main" id="{957F74DA-4360-4EC3-9E63-39CA45CA5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5498" y="4908503"/>
              <a:ext cx="76200" cy="101600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5" name="Rectangle 89">
              <a:extLst>
                <a:ext uri="{FF2B5EF4-FFF2-40B4-BE49-F238E27FC236}">
                  <a16:creationId xmlns:a16="http://schemas.microsoft.com/office/drawing/2014/main" id="{13D635C5-C7F8-4FAB-8BE5-38533A6E5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1261" y="4771978"/>
              <a:ext cx="58737" cy="79375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6" name="Rectangle 90">
              <a:extLst>
                <a:ext uri="{FF2B5EF4-FFF2-40B4-BE49-F238E27FC236}">
                  <a16:creationId xmlns:a16="http://schemas.microsoft.com/office/drawing/2014/main" id="{BE03A683-7002-489C-857E-A675ED359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561" y="4035378"/>
              <a:ext cx="61912" cy="82550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Rectangle 91">
              <a:extLst>
                <a:ext uri="{FF2B5EF4-FFF2-40B4-BE49-F238E27FC236}">
                  <a16:creationId xmlns:a16="http://schemas.microsoft.com/office/drawing/2014/main" id="{07F30452-81BD-47DC-9DC8-59C6E523E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0486" y="3686128"/>
              <a:ext cx="60325" cy="82550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Rectangle 92">
              <a:extLst>
                <a:ext uri="{FF2B5EF4-FFF2-40B4-BE49-F238E27FC236}">
                  <a16:creationId xmlns:a16="http://schemas.microsoft.com/office/drawing/2014/main" id="{498A5EDD-5F05-4676-923D-0671BECDD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3848" y="3301953"/>
              <a:ext cx="60325" cy="79375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9" name="Rectangle 93">
              <a:extLst>
                <a:ext uri="{FF2B5EF4-FFF2-40B4-BE49-F238E27FC236}">
                  <a16:creationId xmlns:a16="http://schemas.microsoft.com/office/drawing/2014/main" id="{33104299-F957-49E6-9A7F-48767441B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8598" y="3619453"/>
              <a:ext cx="79375" cy="203200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0" name="Rectangle 94">
              <a:extLst>
                <a:ext uri="{FF2B5EF4-FFF2-40B4-BE49-F238E27FC236}">
                  <a16:creationId xmlns:a16="http://schemas.microsoft.com/office/drawing/2014/main" id="{E3A7DB65-B018-4A76-8DB3-7DAFC156A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486" y="3768678"/>
              <a:ext cx="150812" cy="187325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1" name="Rectangle 95">
              <a:extLst>
                <a:ext uri="{FF2B5EF4-FFF2-40B4-BE49-F238E27FC236}">
                  <a16:creationId xmlns:a16="http://schemas.microsoft.com/office/drawing/2014/main" id="{78F88BA8-EE17-4BC4-A76C-3641D5524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836" y="3403553"/>
              <a:ext cx="96837" cy="130175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Rectangle 96">
              <a:extLst>
                <a:ext uri="{FF2B5EF4-FFF2-40B4-BE49-F238E27FC236}">
                  <a16:creationId xmlns:a16="http://schemas.microsoft.com/office/drawing/2014/main" id="{94C983A3-AA92-4858-BCA1-C68C0D2A6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6211" y="3981403"/>
              <a:ext cx="100012" cy="130175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Rectangle 97">
              <a:extLst>
                <a:ext uri="{FF2B5EF4-FFF2-40B4-BE49-F238E27FC236}">
                  <a16:creationId xmlns:a16="http://schemas.microsoft.com/office/drawing/2014/main" id="{79BA34FB-148B-4890-90BB-2B993AC4C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6686" y="4149678"/>
              <a:ext cx="103187" cy="130175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4" name="Rectangle 98">
              <a:extLst>
                <a:ext uri="{FF2B5EF4-FFF2-40B4-BE49-F238E27FC236}">
                  <a16:creationId xmlns:a16="http://schemas.microsoft.com/office/drawing/2014/main" id="{F01A278A-2976-4E37-9642-C1E88E90B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5736" y="4559253"/>
              <a:ext cx="88900" cy="111125"/>
            </a:xfrm>
            <a:prstGeom prst="rect">
              <a:avLst/>
            </a:prstGeom>
            <a:solidFill>
              <a:srgbClr val="6B4487"/>
            </a:solidFill>
            <a:ln>
              <a:solidFill>
                <a:srgbClr val="51118E"/>
              </a:solidFill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5" name="Text Box 99">
              <a:extLst>
                <a:ext uri="{FF2B5EF4-FFF2-40B4-BE49-F238E27FC236}">
                  <a16:creationId xmlns:a16="http://schemas.microsoft.com/office/drawing/2014/main" id="{753DB1C3-F1E3-4845-8DB5-0A9E164C0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6388" y="5353398"/>
              <a:ext cx="550689" cy="555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0.5</a:t>
              </a:r>
              <a:b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</a:b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(19)</a:t>
              </a:r>
              <a:endPara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6" name="Text Box 100">
              <a:extLst>
                <a:ext uri="{FF2B5EF4-FFF2-40B4-BE49-F238E27FC236}">
                  <a16:creationId xmlns:a16="http://schemas.microsoft.com/office/drawing/2014/main" id="{CE78AE35-CFA3-4CF5-9105-800E50480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9801" y="5353398"/>
              <a:ext cx="550689" cy="555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1.0</a:t>
              </a:r>
              <a:b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</a:b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(38)</a:t>
              </a:r>
              <a:endPara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101">
              <a:extLst>
                <a:ext uri="{FF2B5EF4-FFF2-40B4-BE49-F238E27FC236}">
                  <a16:creationId xmlns:a16="http://schemas.microsoft.com/office/drawing/2014/main" id="{48306628-B8E0-4976-A80D-237969D75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9563" y="5353398"/>
              <a:ext cx="550689" cy="555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1.5</a:t>
              </a:r>
              <a:b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</a:b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(58)</a:t>
              </a:r>
              <a:endPara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Text Box 102">
              <a:extLst>
                <a:ext uri="{FF2B5EF4-FFF2-40B4-BE49-F238E27FC236}">
                  <a16:creationId xmlns:a16="http://schemas.microsoft.com/office/drawing/2014/main" id="{C3E96DC2-898E-4B9B-B8C1-28DBC8F80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076" y="5367686"/>
              <a:ext cx="550689" cy="555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53619" tIns="76810" rIns="153619" bIns="76810">
              <a:spAutoFit/>
            </a:bodyPr>
            <a:lstStyle>
              <a:lvl1pPr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536700" eaLnBrk="0" hangingPunct="0"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defTabSz="1536700" eaLnBrk="0" fontAlgn="base" hangingPunct="0">
                <a:spcBef>
                  <a:spcPct val="3000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15367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2.0</a:t>
              </a:r>
              <a:b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</a:br>
              <a:r>
                <a: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itchFamily="34" charset="0"/>
                  <a:ea typeface="ＭＳ Ｐゴシック" charset="0"/>
                  <a:cs typeface="Arial" charset="0"/>
                </a:rPr>
                <a:t>(77)</a:t>
              </a:r>
              <a:endParaRPr kumimoji="0" lang="en-GB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" name="Line 103">
              <a:extLst>
                <a:ext uri="{FF2B5EF4-FFF2-40B4-BE49-F238E27FC236}">
                  <a16:creationId xmlns:a16="http://schemas.microsoft.com/office/drawing/2014/main" id="{D7B8BF93-9793-4E2C-8BEB-E4179A879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8911" y="5349828"/>
              <a:ext cx="0" cy="7937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20" name="Text Box 104">
            <a:extLst>
              <a:ext uri="{FF2B5EF4-FFF2-40B4-BE49-F238E27FC236}">
                <a16:creationId xmlns:a16="http://schemas.microsoft.com/office/drawing/2014/main" id="{AB3F2A0F-3EA8-4382-995B-479A7BB73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436" y="5867353"/>
            <a:ext cx="239236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Reduction in LDL-C mmol/L (mg/dL) </a:t>
            </a:r>
            <a:endParaRPr kumimoji="0" lang="en-GB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221" name="Rectangle 107">
            <a:extLst>
              <a:ext uri="{FF2B5EF4-FFF2-40B4-BE49-F238E27FC236}">
                <a16:creationId xmlns:a16="http://schemas.microsoft.com/office/drawing/2014/main" id="{3C830366-E34F-4EF9-A377-86CA7AF98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5518" y="2036716"/>
            <a:ext cx="2179988" cy="591521"/>
          </a:xfrm>
          <a:prstGeom prst="rect">
            <a:avLst/>
          </a:prstGeom>
          <a:solidFill>
            <a:srgbClr val="451C6A"/>
          </a:solidFill>
          <a:ln w="9525">
            <a:noFill/>
            <a:miter lim="800000"/>
            <a:headEnd/>
            <a:tailEnd/>
          </a:ln>
          <a:effectLst>
            <a:outerShdw blurRad="1016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none" lIns="92027" tIns="46012" rIns="92027" bIns="46012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21% reduction in 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  <a:ea typeface="ＭＳ Ｐゴシック" charset="0"/>
                <a:cs typeface="Arial" charset="0"/>
              </a:rPr>
              <a:t>major vascular events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223" name="Text Box 105">
            <a:extLst>
              <a:ext uri="{FF2B5EF4-FFF2-40B4-BE49-F238E27FC236}">
                <a16:creationId xmlns:a16="http://schemas.microsoft.com/office/drawing/2014/main" id="{E68B76CA-BF78-4835-B5DA-F75FC0B01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98108"/>
            <a:ext cx="9144000" cy="117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27" tIns="46012" rIns="92027" bIns="46012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Aft>
                <a:spcPct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itchFamily="34" charset="0"/>
                <a:cs typeface="Times New Roman" charset="0"/>
              </a:rPr>
              <a:t>A prospective meta-analysis of data from 90,056 individuals from 14 trials of statins</a:t>
            </a:r>
          </a:p>
          <a:p>
            <a:pPr lvl="0" algn="ctr" defTabSz="914400" eaLnBrk="1" fontAlgn="base" hangingPunct="1">
              <a:spcAft>
                <a:spcPct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itchFamily="34" charset="0"/>
                <a:ea typeface="+mn-ea"/>
                <a:cs typeface="Times New Roman" charset="0"/>
              </a:rPr>
              <a:t>A 1 mmol/L reduction in LDL-C was associated with a…</a:t>
            </a: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Arial Narrow" pitchFamily="34" charset="0"/>
              <a:ea typeface="+mn-ea"/>
              <a:cs typeface="Times New Roman" charset="0"/>
            </a:endParaRPr>
          </a:p>
          <a:p>
            <a:pPr algn="ctr" defTabSz="914400"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GB" sz="2000" b="1" dirty="0">
              <a:solidFill>
                <a:schemeClr val="tx1">
                  <a:lumMod val="85000"/>
                  <a:lumOff val="15000"/>
                </a:schemeClr>
              </a:solidFill>
              <a:latin typeface="Arial Narrow" pitchFamily="34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51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87623" y="1056748"/>
            <a:ext cx="6984777" cy="5669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pic>
        <p:nvPicPr>
          <p:cNvPr id="12" name="Picture 11" descr="Screen Shot 2019-01-24 at 1.35.4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731"/>
            <a:ext cx="9144000" cy="60132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87824" y="241484"/>
            <a:ext cx="4176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1 - PAGE 3 (</a:t>
            </a:r>
            <a:r>
              <a:rPr lang="en-US" sz="2800" dirty="0">
                <a:solidFill>
                  <a:srgbClr val="8E0000"/>
                </a:solidFill>
              </a:rPr>
              <a:t>screen 2a)</a:t>
            </a:r>
            <a:endParaRPr lang="en-US" sz="2800" dirty="0">
              <a:solidFill>
                <a:srgbClr val="8E0000"/>
              </a:solidFill>
              <a:cs typeface="Arial Hebrew"/>
            </a:endParaRPr>
          </a:p>
          <a:p>
            <a:pPr defTabSz="914400"/>
            <a:endParaRPr lang="en-US" sz="2800" dirty="0">
              <a:solidFill>
                <a:srgbClr val="8E0000"/>
              </a:solidFill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2291668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79228" y="3205981"/>
            <a:ext cx="4661858" cy="31688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9512" y="1097360"/>
            <a:ext cx="4147340" cy="5271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10" name="Picture 9" descr="Screen Shot 2019-01-24 at 1.36.07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155714"/>
            <a:ext cx="3996528" cy="5093251"/>
          </a:xfrm>
          <a:prstGeom prst="rect">
            <a:avLst/>
          </a:prstGeom>
        </p:spPr>
      </p:pic>
      <p:pic>
        <p:nvPicPr>
          <p:cNvPr id="11" name="Picture 10" descr="Screen Shot 2019-01-24 at 1.36.00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26" y="3264336"/>
            <a:ext cx="4549228" cy="30656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15816" y="188640"/>
            <a:ext cx="4896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1 - PAGE 3 (</a:t>
            </a:r>
            <a:r>
              <a:rPr lang="en-US" sz="2800" dirty="0">
                <a:solidFill>
                  <a:srgbClr val="8E0000"/>
                </a:solidFill>
              </a:rPr>
              <a:t>screen 2b)</a:t>
            </a:r>
            <a:endParaRPr lang="en-US" sz="2800" dirty="0">
              <a:solidFill>
                <a:srgbClr val="8E0000"/>
              </a:solidFill>
              <a:cs typeface="Arial Hebrew"/>
            </a:endParaRPr>
          </a:p>
          <a:p>
            <a:pPr defTabSz="914400"/>
            <a:endParaRPr lang="en-US" sz="2800" dirty="0">
              <a:solidFill>
                <a:srgbClr val="8E0000"/>
              </a:solidFill>
              <a:cs typeface="Arial Hebrew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 l="17831" t="13464" r="60441" b="6013"/>
          <a:stretch>
            <a:fillRect/>
          </a:stretch>
        </p:blipFill>
        <p:spPr bwMode="auto">
          <a:xfrm>
            <a:off x="0" y="959224"/>
            <a:ext cx="9144000" cy="589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8592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15816" y="188640"/>
            <a:ext cx="4896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1 - PAGE 3 (</a:t>
            </a:r>
            <a:r>
              <a:rPr lang="en-US" sz="2800" dirty="0">
                <a:solidFill>
                  <a:srgbClr val="8E0000"/>
                </a:solidFill>
              </a:rPr>
              <a:t>screen 2c)</a:t>
            </a:r>
            <a:endParaRPr lang="en-US" sz="2800" dirty="0">
              <a:solidFill>
                <a:srgbClr val="8E0000"/>
              </a:solidFill>
              <a:cs typeface="Arial Hebrew"/>
            </a:endParaRPr>
          </a:p>
          <a:p>
            <a:pPr defTabSz="914400"/>
            <a:endParaRPr lang="en-US" sz="2800" dirty="0">
              <a:solidFill>
                <a:srgbClr val="8E0000"/>
              </a:solidFill>
              <a:cs typeface="Arial Hebrew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 l="14571" t="17778" r="70478" b="13072"/>
          <a:stretch>
            <a:fillRect/>
          </a:stretch>
        </p:blipFill>
        <p:spPr bwMode="auto">
          <a:xfrm>
            <a:off x="1018903" y="1193074"/>
            <a:ext cx="6392091" cy="548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8592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3808" y="241484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1 - PAGE 4 (</a:t>
            </a:r>
            <a:r>
              <a:rPr lang="en-US" sz="2800" dirty="0">
                <a:solidFill>
                  <a:srgbClr val="8E0000"/>
                </a:solidFill>
              </a:rPr>
              <a:t>screen 2a)</a:t>
            </a:r>
            <a:endParaRPr lang="en-US" sz="2800" dirty="0">
              <a:solidFill>
                <a:srgbClr val="8E0000"/>
              </a:solidFill>
              <a:cs typeface="Arial Hebrew"/>
            </a:endParaRPr>
          </a:p>
          <a:p>
            <a:pPr defTabSz="914400"/>
            <a:endParaRPr lang="en-US" sz="2800" dirty="0">
              <a:solidFill>
                <a:srgbClr val="8E0000"/>
              </a:solidFill>
              <a:cs typeface="Arial Hebrew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 l="5919" t="13203" r="56176" b="5098"/>
          <a:stretch>
            <a:fillRect/>
          </a:stretch>
        </p:blipFill>
        <p:spPr bwMode="auto">
          <a:xfrm>
            <a:off x="1" y="950259"/>
            <a:ext cx="9144000" cy="590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7292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3808" y="241484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1 - PAGE 4 (</a:t>
            </a:r>
            <a:r>
              <a:rPr lang="en-US" sz="2800" dirty="0">
                <a:solidFill>
                  <a:srgbClr val="8E0000"/>
                </a:solidFill>
              </a:rPr>
              <a:t>screen 2c)</a:t>
            </a:r>
            <a:endParaRPr lang="en-US" sz="2800" dirty="0">
              <a:solidFill>
                <a:srgbClr val="8E0000"/>
              </a:solidFill>
              <a:cs typeface="Arial Hebrew"/>
            </a:endParaRPr>
          </a:p>
          <a:p>
            <a:pPr defTabSz="914400"/>
            <a:endParaRPr lang="en-US" sz="2800" dirty="0">
              <a:solidFill>
                <a:srgbClr val="8E0000"/>
              </a:solidFill>
              <a:cs typeface="Arial Hebrew"/>
            </a:endParaRPr>
          </a:p>
        </p:txBody>
      </p:sp>
      <p:sp>
        <p:nvSpPr>
          <p:cNvPr id="14" name="Down Arrow 13"/>
          <p:cNvSpPr/>
          <p:nvPr/>
        </p:nvSpPr>
        <p:spPr>
          <a:xfrm rot="8084787">
            <a:off x="4693921" y="1027611"/>
            <a:ext cx="566057" cy="9753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Down Arrow 14"/>
          <p:cNvSpPr/>
          <p:nvPr/>
        </p:nvSpPr>
        <p:spPr>
          <a:xfrm rot="16200000">
            <a:off x="7276014" y="2460172"/>
            <a:ext cx="566057" cy="9753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Down Arrow 16"/>
          <p:cNvSpPr/>
          <p:nvPr/>
        </p:nvSpPr>
        <p:spPr>
          <a:xfrm rot="16200000">
            <a:off x="7328266" y="4933406"/>
            <a:ext cx="566057" cy="9753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 l="5662" t="13203" r="56103" b="5098"/>
          <a:stretch>
            <a:fillRect/>
          </a:stretch>
        </p:blipFill>
        <p:spPr bwMode="auto">
          <a:xfrm>
            <a:off x="0" y="995082"/>
            <a:ext cx="9144000" cy="586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ight Arrow 12"/>
          <p:cNvSpPr/>
          <p:nvPr/>
        </p:nvSpPr>
        <p:spPr>
          <a:xfrm>
            <a:off x="7082118" y="5450541"/>
            <a:ext cx="1075764" cy="2958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ight Arrow 17"/>
          <p:cNvSpPr/>
          <p:nvPr/>
        </p:nvSpPr>
        <p:spPr>
          <a:xfrm>
            <a:off x="7073153" y="1757082"/>
            <a:ext cx="1075764" cy="2958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08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71600" y="1124744"/>
            <a:ext cx="7269584" cy="54726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pic>
        <p:nvPicPr>
          <p:cNvPr id="4" name="Picture 3" descr="Screen Shot 2019-01-24 at 1.42.0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196752"/>
            <a:ext cx="7138889" cy="5341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59832" y="260648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1 - COMPLETE</a:t>
            </a:r>
          </a:p>
        </p:txBody>
      </p:sp>
    </p:spTree>
    <p:extLst>
      <p:ext uri="{BB962C8B-B14F-4D97-AF65-F5344CB8AC3E}">
        <p14:creationId xmlns:p14="http://schemas.microsoft.com/office/powerpoint/2010/main" val="1832624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66056" y="1052736"/>
            <a:ext cx="6978352" cy="561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</a:t>
            </a:r>
          </a:p>
        </p:txBody>
      </p:sp>
      <p:pic>
        <p:nvPicPr>
          <p:cNvPr id="2" name="Picture 1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3848" y="26064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2 -4: PAGE 1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pic>
        <p:nvPicPr>
          <p:cNvPr id="10" name="Picture 9" descr="Screen Shot 2019-01-24 at 1.15.59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13" y="1118172"/>
            <a:ext cx="6838387" cy="55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16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504" y="1052737"/>
            <a:ext cx="6978352" cy="5256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</a:t>
            </a:r>
          </a:p>
        </p:txBody>
      </p:sp>
      <p:pic>
        <p:nvPicPr>
          <p:cNvPr id="2" name="Picture 1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pic>
        <p:nvPicPr>
          <p:cNvPr id="5" name="Picture 4" descr="Screen Shot 2019-01-24 at 1.45.37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8" y="1124744"/>
            <a:ext cx="6854596" cy="50813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80114" y="4066903"/>
            <a:ext cx="4809403" cy="26648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</a:t>
            </a:r>
          </a:p>
        </p:txBody>
      </p:sp>
      <p:pic>
        <p:nvPicPr>
          <p:cNvPr id="8" name="Picture 7" descr="Screen Shot 2019-01-24 at 1.46.52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56" y="4119155"/>
            <a:ext cx="4680520" cy="26125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03848" y="241484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2 -4: PAGE 2</a:t>
            </a:r>
          </a:p>
        </p:txBody>
      </p:sp>
    </p:spTree>
    <p:extLst>
      <p:ext uri="{BB962C8B-B14F-4D97-AF65-F5344CB8AC3E}">
        <p14:creationId xmlns:p14="http://schemas.microsoft.com/office/powerpoint/2010/main" val="2688942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7584" y="1036856"/>
            <a:ext cx="7920880" cy="5721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</a:t>
            </a:r>
          </a:p>
        </p:txBody>
      </p:sp>
      <p:pic>
        <p:nvPicPr>
          <p:cNvPr id="2" name="Picture 1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pic>
        <p:nvPicPr>
          <p:cNvPr id="9" name="Picture 8" descr="Screen Shot 2019-01-24 at 1.49.0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03262"/>
            <a:ext cx="7776347" cy="55578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03848" y="241484"/>
            <a:ext cx="5616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2 -4: PAGE 3 (</a:t>
            </a:r>
            <a:r>
              <a:rPr lang="en-US" sz="2800" dirty="0">
                <a:solidFill>
                  <a:srgbClr val="8E0000"/>
                </a:solidFill>
              </a:rPr>
              <a:t>screen 2a)</a:t>
            </a:r>
            <a:endParaRPr lang="en-US" sz="2800" dirty="0">
              <a:solidFill>
                <a:srgbClr val="8E0000"/>
              </a:solidFill>
              <a:cs typeface="Arial Hebrew"/>
            </a:endParaRPr>
          </a:p>
          <a:p>
            <a:pPr defTabSz="914400"/>
            <a:endParaRPr lang="en-US" sz="2800" dirty="0">
              <a:solidFill>
                <a:srgbClr val="8E0000"/>
              </a:solidFill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37049127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3808" y="241484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2-4: PAGE 4 (</a:t>
            </a:r>
            <a:r>
              <a:rPr lang="en-US" sz="2800" dirty="0">
                <a:solidFill>
                  <a:srgbClr val="8E0000"/>
                </a:solidFill>
              </a:rPr>
              <a:t>screen 2c)</a:t>
            </a:r>
            <a:endParaRPr lang="en-US" sz="2800" dirty="0">
              <a:solidFill>
                <a:srgbClr val="8E0000"/>
              </a:solidFill>
              <a:cs typeface="Arial Hebrew"/>
            </a:endParaRPr>
          </a:p>
          <a:p>
            <a:pPr defTabSz="914400"/>
            <a:endParaRPr lang="en-US" sz="2800" dirty="0">
              <a:solidFill>
                <a:srgbClr val="8E0000"/>
              </a:solidFill>
              <a:cs typeface="Arial Hebrew"/>
            </a:endParaRPr>
          </a:p>
        </p:txBody>
      </p:sp>
      <p:sp>
        <p:nvSpPr>
          <p:cNvPr id="14" name="Down Arrow 13"/>
          <p:cNvSpPr/>
          <p:nvPr/>
        </p:nvSpPr>
        <p:spPr>
          <a:xfrm rot="8084787">
            <a:off x="4693921" y="1027611"/>
            <a:ext cx="566057" cy="9753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Down Arrow 14"/>
          <p:cNvSpPr/>
          <p:nvPr/>
        </p:nvSpPr>
        <p:spPr>
          <a:xfrm rot="16200000">
            <a:off x="7276014" y="2460172"/>
            <a:ext cx="566057" cy="9753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Down Arrow 16"/>
          <p:cNvSpPr/>
          <p:nvPr/>
        </p:nvSpPr>
        <p:spPr>
          <a:xfrm rot="16200000">
            <a:off x="7328266" y="4933406"/>
            <a:ext cx="566057" cy="9753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 l="5662" t="13203" r="56103" b="5098"/>
          <a:stretch>
            <a:fillRect/>
          </a:stretch>
        </p:blipFill>
        <p:spPr bwMode="auto">
          <a:xfrm>
            <a:off x="0" y="995082"/>
            <a:ext cx="9144000" cy="586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1"/>
          <p:cNvSpPr/>
          <p:nvPr/>
        </p:nvSpPr>
        <p:spPr>
          <a:xfrm rot="12969372">
            <a:off x="4249271" y="1604682"/>
            <a:ext cx="1075764" cy="2958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ight Arrow 12"/>
          <p:cNvSpPr/>
          <p:nvPr/>
        </p:nvSpPr>
        <p:spPr>
          <a:xfrm>
            <a:off x="7082118" y="5450541"/>
            <a:ext cx="1075764" cy="2958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ight Arrow 17"/>
          <p:cNvSpPr/>
          <p:nvPr/>
        </p:nvSpPr>
        <p:spPr>
          <a:xfrm>
            <a:off x="7073153" y="1757082"/>
            <a:ext cx="1075764" cy="2958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20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218"/>
          <p:cNvSpPr/>
          <p:nvPr/>
        </p:nvSpPr>
        <p:spPr>
          <a:xfrm>
            <a:off x="-18797" y="6329697"/>
            <a:ext cx="9162797" cy="528301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42899" y="48161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No Evidence for a Lower LDL-C Limit in Reducing Major CV Events</a:t>
            </a:r>
            <a:endParaRPr lang="en-US" sz="3600" b="1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375837"/>
            <a:ext cx="87260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CA" sz="8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LaRosa JC, et al. Am J </a:t>
            </a:r>
            <a:r>
              <a:rPr lang="en-CA" sz="8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Cardiol</a:t>
            </a:r>
            <a:r>
              <a:rPr lang="en-CA" sz="8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. 2007;100:747-752. </a:t>
            </a:r>
          </a:p>
          <a:p>
            <a:pPr marL="228600" indent="-228600">
              <a:buFontTx/>
              <a:buAutoNum type="arabicPeriod"/>
            </a:pPr>
            <a:r>
              <a:rPr lang="en-CA" sz="8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Hsia J, et al. J Am Coll </a:t>
            </a:r>
            <a:r>
              <a:rPr lang="en-CA" sz="8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Cardiol</a:t>
            </a:r>
            <a:r>
              <a:rPr lang="en-CA" sz="8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. 2011;57:1666-1675.</a:t>
            </a:r>
          </a:p>
          <a:p>
            <a:pPr marL="228600" indent="-228600">
              <a:buFontTx/>
              <a:buAutoNum type="arabicPeriod"/>
            </a:pPr>
            <a:r>
              <a:rPr lang="en-CA" sz="8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</a:t>
            </a:r>
            <a:r>
              <a:rPr lang="en-CA" sz="8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Wiviott</a:t>
            </a:r>
            <a:r>
              <a:rPr lang="en-CA" sz="8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 et al. J Am Coll </a:t>
            </a:r>
            <a:r>
              <a:rPr lang="en-CA" sz="800" dirty="0" err="1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Cardiol</a:t>
            </a:r>
            <a:r>
              <a:rPr lang="en-CA" sz="8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. 2005;46:1411-1416. </a:t>
            </a:r>
            <a:endParaRPr lang="da-DK" sz="800" dirty="0">
              <a:solidFill>
                <a:srgbClr val="FFFFFF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F2BF2482-B29C-4903-8AC0-221CD2B0AA06}"/>
              </a:ext>
            </a:extLst>
          </p:cNvPr>
          <p:cNvSpPr txBox="1"/>
          <p:nvPr/>
        </p:nvSpPr>
        <p:spPr>
          <a:xfrm>
            <a:off x="515938" y="1299333"/>
            <a:ext cx="2578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TNT</a:t>
            </a:r>
            <a:r>
              <a:rPr lang="en-US" sz="1600" b="1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1</a:t>
            </a:r>
          </a:p>
          <a:p>
            <a:pPr algn="ctr"/>
            <a:r>
              <a:rPr lang="en-US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Rate of major CV events*</a:t>
            </a:r>
          </a:p>
        </p:txBody>
      </p:sp>
      <p:sp>
        <p:nvSpPr>
          <p:cNvPr id="319" name="Shape 1051">
            <a:extLst>
              <a:ext uri="{FF2B5EF4-FFF2-40B4-BE49-F238E27FC236}">
                <a16:creationId xmlns:a16="http://schemas.microsoft.com/office/drawing/2014/main" id="{6F4B65A1-3275-440C-A081-60068CF32C28}"/>
              </a:ext>
            </a:extLst>
          </p:cNvPr>
          <p:cNvSpPr/>
          <p:nvPr/>
        </p:nvSpPr>
        <p:spPr>
          <a:xfrm>
            <a:off x="1201172" y="5383354"/>
            <a:ext cx="158178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14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% of </a:t>
            </a:r>
            <a:r>
              <a:rPr lang="en-US"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P</a:t>
            </a:r>
            <a:r>
              <a:rPr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atients </a:t>
            </a:r>
            <a:r>
              <a:rPr lang="en-US"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With Major </a:t>
            </a:r>
            <a:r>
              <a:rPr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CV </a:t>
            </a:r>
            <a:r>
              <a:rPr lang="en-US"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E</a:t>
            </a:r>
            <a:r>
              <a:rPr sz="1200" b="1" dirty="0">
                <a:solidFill>
                  <a:srgbClr val="000000"/>
                </a:solidFill>
                <a:latin typeface="Arial Narrow" panose="020B0606020202030204" pitchFamily="34" charset="0"/>
              </a:rPr>
              <a:t>vents</a:t>
            </a:r>
          </a:p>
        </p:txBody>
      </p:sp>
      <p:sp>
        <p:nvSpPr>
          <p:cNvPr id="320" name="Shape 1028">
            <a:extLst>
              <a:ext uri="{FF2B5EF4-FFF2-40B4-BE49-F238E27FC236}">
                <a16:creationId xmlns:a16="http://schemas.microsoft.com/office/drawing/2014/main" id="{1F052946-8FE0-4457-9721-28FE8B9BC08E}"/>
              </a:ext>
            </a:extLst>
          </p:cNvPr>
          <p:cNvSpPr/>
          <p:nvPr/>
        </p:nvSpPr>
        <p:spPr>
          <a:xfrm>
            <a:off x="781467" y="5100556"/>
            <a:ext cx="16960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>
                <a:solidFill>
                  <a:srgbClr val="000000"/>
                </a:solidFill>
                <a:latin typeface="Arial Narrow" panose="020B0606020202030204" pitchFamily="34" charset="0"/>
              </a:rPr>
              <a:t>0</a:t>
            </a:r>
          </a:p>
        </p:txBody>
      </p:sp>
      <p:sp>
        <p:nvSpPr>
          <p:cNvPr id="321" name="Shape 1035">
            <a:extLst>
              <a:ext uri="{FF2B5EF4-FFF2-40B4-BE49-F238E27FC236}">
                <a16:creationId xmlns:a16="http://schemas.microsoft.com/office/drawing/2014/main" id="{78F0906D-8BA5-43AC-BF60-B6FCED6DC37D}"/>
              </a:ext>
            </a:extLst>
          </p:cNvPr>
          <p:cNvSpPr/>
          <p:nvPr/>
        </p:nvSpPr>
        <p:spPr>
          <a:xfrm>
            <a:off x="1128962" y="5100556"/>
            <a:ext cx="16960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>
                <a:solidFill>
                  <a:srgbClr val="000000"/>
                </a:solidFill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322" name="Shape 1036">
            <a:extLst>
              <a:ext uri="{FF2B5EF4-FFF2-40B4-BE49-F238E27FC236}">
                <a16:creationId xmlns:a16="http://schemas.microsoft.com/office/drawing/2014/main" id="{4E3D642A-855E-43EA-A480-EBAD2E8EB5B5}"/>
              </a:ext>
            </a:extLst>
          </p:cNvPr>
          <p:cNvSpPr/>
          <p:nvPr/>
        </p:nvSpPr>
        <p:spPr>
          <a:xfrm>
            <a:off x="1420904" y="5100556"/>
            <a:ext cx="16960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>
                <a:solidFill>
                  <a:srgbClr val="000000"/>
                </a:solidFill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323" name="Shape 1037">
            <a:extLst>
              <a:ext uri="{FF2B5EF4-FFF2-40B4-BE49-F238E27FC236}">
                <a16:creationId xmlns:a16="http://schemas.microsoft.com/office/drawing/2014/main" id="{88C20DBB-117D-4BB5-ABBE-07F96C5F6550}"/>
              </a:ext>
            </a:extLst>
          </p:cNvPr>
          <p:cNvSpPr/>
          <p:nvPr/>
        </p:nvSpPr>
        <p:spPr>
          <a:xfrm>
            <a:off x="1746098" y="5100556"/>
            <a:ext cx="16960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>
                <a:solidFill>
                  <a:srgbClr val="000000"/>
                </a:solidFill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324" name="Shape 1038">
            <a:extLst>
              <a:ext uri="{FF2B5EF4-FFF2-40B4-BE49-F238E27FC236}">
                <a16:creationId xmlns:a16="http://schemas.microsoft.com/office/drawing/2014/main" id="{A2B64857-4517-4B26-A50A-D391AF97A4C2}"/>
              </a:ext>
            </a:extLst>
          </p:cNvPr>
          <p:cNvSpPr/>
          <p:nvPr/>
        </p:nvSpPr>
        <p:spPr>
          <a:xfrm>
            <a:off x="2049986" y="5100556"/>
            <a:ext cx="16960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>
                <a:solidFill>
                  <a:srgbClr val="000000"/>
                </a:solidFill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325" name="Shape 1039">
            <a:extLst>
              <a:ext uri="{FF2B5EF4-FFF2-40B4-BE49-F238E27FC236}">
                <a16:creationId xmlns:a16="http://schemas.microsoft.com/office/drawing/2014/main" id="{E0C31069-6D9F-4FBB-8FEC-6D8CA9DAB878}"/>
              </a:ext>
            </a:extLst>
          </p:cNvPr>
          <p:cNvSpPr/>
          <p:nvPr/>
        </p:nvSpPr>
        <p:spPr>
          <a:xfrm>
            <a:off x="2369070" y="5100556"/>
            <a:ext cx="16960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 dirty="0">
                <a:solidFill>
                  <a:srgbClr val="000000"/>
                </a:solidFill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326" name="Shape 1040">
            <a:extLst>
              <a:ext uri="{FF2B5EF4-FFF2-40B4-BE49-F238E27FC236}">
                <a16:creationId xmlns:a16="http://schemas.microsoft.com/office/drawing/2014/main" id="{6DA98F49-C024-43D8-8D50-1B6DDE7CA56E}"/>
              </a:ext>
            </a:extLst>
          </p:cNvPr>
          <p:cNvSpPr/>
          <p:nvPr/>
        </p:nvSpPr>
        <p:spPr>
          <a:xfrm>
            <a:off x="2700782" y="5100556"/>
            <a:ext cx="16960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>
                <a:solidFill>
                  <a:srgbClr val="000000"/>
                </a:solidFill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327" name="Shape 1041">
            <a:extLst>
              <a:ext uri="{FF2B5EF4-FFF2-40B4-BE49-F238E27FC236}">
                <a16:creationId xmlns:a16="http://schemas.microsoft.com/office/drawing/2014/main" id="{D8576261-D0FD-48A2-926F-D3CCACD11370}"/>
              </a:ext>
            </a:extLst>
          </p:cNvPr>
          <p:cNvSpPr/>
          <p:nvPr/>
        </p:nvSpPr>
        <p:spPr>
          <a:xfrm>
            <a:off x="2996938" y="5100556"/>
            <a:ext cx="16960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>
                <a:solidFill>
                  <a:srgbClr val="000000"/>
                </a:solidFill>
                <a:latin typeface="Arial Narrow" panose="020B0606020202030204" pitchFamily="34" charset="0"/>
              </a:rPr>
              <a:t>14</a:t>
            </a:r>
          </a:p>
        </p:txBody>
      </p:sp>
      <p:sp>
        <p:nvSpPr>
          <p:cNvPr id="328" name="Shape 1042">
            <a:extLst>
              <a:ext uri="{FF2B5EF4-FFF2-40B4-BE49-F238E27FC236}">
                <a16:creationId xmlns:a16="http://schemas.microsoft.com/office/drawing/2014/main" id="{FF82EBE7-D57A-473E-94F9-D81D42FD2AC8}"/>
              </a:ext>
            </a:extLst>
          </p:cNvPr>
          <p:cNvSpPr/>
          <p:nvPr/>
        </p:nvSpPr>
        <p:spPr>
          <a:xfrm>
            <a:off x="2376276" y="4180600"/>
            <a:ext cx="803141" cy="48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900" i="1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050" b="1" i="0" dirty="0">
                <a:solidFill>
                  <a:srgbClr val="000000"/>
                </a:solidFill>
                <a:latin typeface="Arial Narrow" panose="020B0606020202030204" pitchFamily="34" charset="0"/>
              </a:rPr>
              <a:t>P for trend across LDL-C </a:t>
            </a:r>
            <a:br>
              <a:rPr lang="en-US" sz="1050" b="1" i="0" dirty="0">
                <a:solidFill>
                  <a:srgbClr val="000000"/>
                </a:solidFill>
                <a:latin typeface="Arial Narrow" panose="020B0606020202030204" pitchFamily="34" charset="0"/>
              </a:rPr>
            </a:br>
            <a:r>
              <a:rPr sz="1050" b="1" i="0" dirty="0">
                <a:solidFill>
                  <a:srgbClr val="000000"/>
                </a:solidFill>
                <a:latin typeface="Arial Narrow" panose="020B0606020202030204" pitchFamily="34" charset="0"/>
              </a:rPr>
              <a:t>&lt;</a:t>
            </a:r>
            <a:r>
              <a:rPr lang="en-US" sz="1050" b="1" i="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sz="1050" b="1" i="0" dirty="0">
                <a:solidFill>
                  <a:srgbClr val="000000"/>
                </a:solidFill>
                <a:latin typeface="Arial Narrow" panose="020B0606020202030204" pitchFamily="34" charset="0"/>
              </a:rPr>
              <a:t>0.0001</a:t>
            </a:r>
          </a:p>
        </p:txBody>
      </p:sp>
      <p:sp>
        <p:nvSpPr>
          <p:cNvPr id="329" name="Shape 1029">
            <a:extLst>
              <a:ext uri="{FF2B5EF4-FFF2-40B4-BE49-F238E27FC236}">
                <a16:creationId xmlns:a16="http://schemas.microsoft.com/office/drawing/2014/main" id="{5B221FA5-9971-415D-8FFF-D7536D36B3E9}"/>
              </a:ext>
            </a:extLst>
          </p:cNvPr>
          <p:cNvSpPr/>
          <p:nvPr/>
        </p:nvSpPr>
        <p:spPr>
          <a:xfrm rot="5400000">
            <a:off x="1334627" y="3948204"/>
            <a:ext cx="374790" cy="1309154"/>
          </a:xfrm>
          <a:prstGeom prst="rect">
            <a:avLst/>
          </a:prstGeom>
          <a:gradFill flip="none" rotWithShape="1">
            <a:gsLst>
              <a:gs pos="0">
                <a:srgbClr val="481A63"/>
              </a:gs>
              <a:gs pos="100000">
                <a:srgbClr val="7C6093"/>
              </a:gs>
            </a:gsLst>
            <a:lin ang="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 Narrow" panose="020B0606020202030204" pitchFamily="34" charset="0"/>
              <a:cs typeface="Arial"/>
              <a:sym typeface="Arial"/>
            </a:endParaRPr>
          </a:p>
        </p:txBody>
      </p:sp>
      <p:sp>
        <p:nvSpPr>
          <p:cNvPr id="330" name="Shape 1089">
            <a:extLst>
              <a:ext uri="{FF2B5EF4-FFF2-40B4-BE49-F238E27FC236}">
                <a16:creationId xmlns:a16="http://schemas.microsoft.com/office/drawing/2014/main" id="{DE800B15-4DFC-4993-A4A7-B5BFADDA7CF3}"/>
              </a:ext>
            </a:extLst>
          </p:cNvPr>
          <p:cNvSpPr/>
          <p:nvPr/>
        </p:nvSpPr>
        <p:spPr>
          <a:xfrm>
            <a:off x="1716118" y="4516930"/>
            <a:ext cx="394537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100" b="1" dirty="0">
                <a:latin typeface="Arial Narrow" panose="020B0606020202030204" pitchFamily="34" charset="0"/>
              </a:rPr>
              <a:t>&lt;</a:t>
            </a:r>
            <a:r>
              <a:rPr lang="en-US" sz="1100" b="1" dirty="0">
                <a:latin typeface="Arial Narrow" panose="020B0606020202030204" pitchFamily="34" charset="0"/>
              </a:rPr>
              <a:t> 1.7</a:t>
            </a:r>
            <a:endParaRPr sz="1100" b="1" dirty="0">
              <a:latin typeface="Arial Narrow" panose="020B0606020202030204" pitchFamily="34" charset="0"/>
            </a:endParaRPr>
          </a:p>
        </p:txBody>
      </p:sp>
      <p:sp>
        <p:nvSpPr>
          <p:cNvPr id="331" name="Shape 1030">
            <a:extLst>
              <a:ext uri="{FF2B5EF4-FFF2-40B4-BE49-F238E27FC236}">
                <a16:creationId xmlns:a16="http://schemas.microsoft.com/office/drawing/2014/main" id="{A4035B3C-D39A-474E-9175-871176185D86}"/>
              </a:ext>
            </a:extLst>
          </p:cNvPr>
          <p:cNvSpPr/>
          <p:nvPr/>
        </p:nvSpPr>
        <p:spPr>
          <a:xfrm rot="5400000">
            <a:off x="1380780" y="3318080"/>
            <a:ext cx="374790" cy="1401460"/>
          </a:xfrm>
          <a:prstGeom prst="rect">
            <a:avLst/>
          </a:prstGeom>
          <a:gradFill flip="none" rotWithShape="1">
            <a:gsLst>
              <a:gs pos="0">
                <a:srgbClr val="481A63"/>
              </a:gs>
              <a:gs pos="100000">
                <a:srgbClr val="7C6093"/>
              </a:gs>
            </a:gsLst>
            <a:lin ang="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 Narrow" panose="020B0606020202030204" pitchFamily="34" charset="0"/>
              <a:cs typeface="Arial"/>
              <a:sym typeface="Arial"/>
            </a:endParaRPr>
          </a:p>
        </p:txBody>
      </p:sp>
      <p:sp>
        <p:nvSpPr>
          <p:cNvPr id="332" name="Shape 1090">
            <a:extLst>
              <a:ext uri="{FF2B5EF4-FFF2-40B4-BE49-F238E27FC236}">
                <a16:creationId xmlns:a16="http://schemas.microsoft.com/office/drawing/2014/main" id="{2CE499D8-5F77-4FD3-BADF-444E52DB703E}"/>
              </a:ext>
            </a:extLst>
          </p:cNvPr>
          <p:cNvSpPr/>
          <p:nvPr/>
        </p:nvSpPr>
        <p:spPr>
          <a:xfrm>
            <a:off x="1435436" y="3927990"/>
            <a:ext cx="747159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lang="en-CA" sz="1100" b="1" dirty="0">
                <a:latin typeface="Arial Narrow" panose="020B0606020202030204" pitchFamily="34" charset="0"/>
              </a:rPr>
              <a:t>1.7 - </a:t>
            </a:r>
            <a:r>
              <a:rPr sz="1100" b="1" dirty="0">
                <a:latin typeface="Arial Narrow" panose="020B0606020202030204" pitchFamily="34" charset="0"/>
              </a:rPr>
              <a:t>&lt;</a:t>
            </a:r>
            <a:r>
              <a:rPr lang="en-US" sz="1100" b="1" dirty="0">
                <a:latin typeface="Arial Narrow" panose="020B0606020202030204" pitchFamily="34" charset="0"/>
              </a:rPr>
              <a:t> 2.0</a:t>
            </a:r>
            <a:endParaRPr sz="1100" b="1" dirty="0">
              <a:latin typeface="Arial Narrow" panose="020B0606020202030204" pitchFamily="34" charset="0"/>
            </a:endParaRPr>
          </a:p>
        </p:txBody>
      </p:sp>
      <p:sp>
        <p:nvSpPr>
          <p:cNvPr id="333" name="Shape 1031">
            <a:extLst>
              <a:ext uri="{FF2B5EF4-FFF2-40B4-BE49-F238E27FC236}">
                <a16:creationId xmlns:a16="http://schemas.microsoft.com/office/drawing/2014/main" id="{7AD9BAEB-913E-4802-9883-43DFE6DF6FF1}"/>
              </a:ext>
            </a:extLst>
          </p:cNvPr>
          <p:cNvSpPr/>
          <p:nvPr/>
        </p:nvSpPr>
        <p:spPr>
          <a:xfrm rot="5400000">
            <a:off x="1467354" y="2667953"/>
            <a:ext cx="374790" cy="1574613"/>
          </a:xfrm>
          <a:prstGeom prst="rect">
            <a:avLst/>
          </a:prstGeom>
          <a:gradFill flip="none" rotWithShape="1">
            <a:gsLst>
              <a:gs pos="0">
                <a:srgbClr val="481A63"/>
              </a:gs>
              <a:gs pos="100000">
                <a:srgbClr val="7C6093"/>
              </a:gs>
            </a:gsLst>
            <a:lin ang="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 Narrow" panose="020B0606020202030204" pitchFamily="34" charset="0"/>
              <a:cs typeface="Arial"/>
              <a:sym typeface="Arial"/>
            </a:endParaRPr>
          </a:p>
        </p:txBody>
      </p:sp>
      <p:sp>
        <p:nvSpPr>
          <p:cNvPr id="334" name="Shape 1091">
            <a:extLst>
              <a:ext uri="{FF2B5EF4-FFF2-40B4-BE49-F238E27FC236}">
                <a16:creationId xmlns:a16="http://schemas.microsoft.com/office/drawing/2014/main" id="{D0AEB605-899D-41B8-B873-97716EFEB75F}"/>
              </a:ext>
            </a:extLst>
          </p:cNvPr>
          <p:cNvSpPr/>
          <p:nvPr/>
        </p:nvSpPr>
        <p:spPr>
          <a:xfrm>
            <a:off x="1716118" y="3364974"/>
            <a:ext cx="628794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lang="en-CA" sz="1100" b="1" dirty="0">
                <a:latin typeface="Arial Narrow" panose="020B0606020202030204" pitchFamily="34" charset="0"/>
              </a:rPr>
              <a:t>2.0 - </a:t>
            </a:r>
            <a:r>
              <a:rPr sz="1100" b="1" dirty="0">
                <a:latin typeface="Arial Narrow" panose="020B0606020202030204" pitchFamily="34" charset="0"/>
              </a:rPr>
              <a:t>&lt;</a:t>
            </a:r>
            <a:r>
              <a:rPr lang="en-US" sz="1100" b="1" dirty="0">
                <a:latin typeface="Arial Narrow" panose="020B0606020202030204" pitchFamily="34" charset="0"/>
              </a:rPr>
              <a:t> 2.3</a:t>
            </a:r>
            <a:endParaRPr sz="1100" b="1" dirty="0">
              <a:latin typeface="Arial Narrow" panose="020B0606020202030204" pitchFamily="34" charset="0"/>
            </a:endParaRPr>
          </a:p>
        </p:txBody>
      </p:sp>
      <p:sp>
        <p:nvSpPr>
          <p:cNvPr id="335" name="Shape 1032">
            <a:extLst>
              <a:ext uri="{FF2B5EF4-FFF2-40B4-BE49-F238E27FC236}">
                <a16:creationId xmlns:a16="http://schemas.microsoft.com/office/drawing/2014/main" id="{23A032FF-FD44-4DAD-A174-A5EEB55DEFB6}"/>
              </a:ext>
            </a:extLst>
          </p:cNvPr>
          <p:cNvSpPr/>
          <p:nvPr/>
        </p:nvSpPr>
        <p:spPr>
          <a:xfrm rot="5400000">
            <a:off x="1629142" y="1960171"/>
            <a:ext cx="374790" cy="1901257"/>
          </a:xfrm>
          <a:prstGeom prst="rect">
            <a:avLst/>
          </a:prstGeom>
          <a:gradFill flip="none" rotWithShape="1">
            <a:gsLst>
              <a:gs pos="0">
                <a:srgbClr val="481A63"/>
              </a:gs>
              <a:gs pos="100000">
                <a:srgbClr val="7C6093"/>
              </a:gs>
            </a:gsLst>
            <a:lin ang="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 Narrow" panose="020B0606020202030204" pitchFamily="34" charset="0"/>
              <a:cs typeface="Arial"/>
              <a:sym typeface="Arial"/>
            </a:endParaRPr>
          </a:p>
        </p:txBody>
      </p:sp>
      <p:sp>
        <p:nvSpPr>
          <p:cNvPr id="336" name="Shape 1092">
            <a:extLst>
              <a:ext uri="{FF2B5EF4-FFF2-40B4-BE49-F238E27FC236}">
                <a16:creationId xmlns:a16="http://schemas.microsoft.com/office/drawing/2014/main" id="{8A6A46E1-16F3-40CD-892A-8A26230286DC}"/>
              </a:ext>
            </a:extLst>
          </p:cNvPr>
          <p:cNvSpPr/>
          <p:nvPr/>
        </p:nvSpPr>
        <p:spPr>
          <a:xfrm>
            <a:off x="2007795" y="2812412"/>
            <a:ext cx="678201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lang="en-CA" sz="1100" b="1" dirty="0">
                <a:latin typeface="Arial Narrow" panose="020B0606020202030204" pitchFamily="34" charset="0"/>
              </a:rPr>
              <a:t>2.3 - </a:t>
            </a:r>
            <a:r>
              <a:rPr sz="1100" b="1" dirty="0">
                <a:latin typeface="Arial Narrow" panose="020B0606020202030204" pitchFamily="34" charset="0"/>
              </a:rPr>
              <a:t>&lt;</a:t>
            </a:r>
            <a:r>
              <a:rPr lang="en-US" sz="1100" b="1" dirty="0">
                <a:latin typeface="Arial Narrow" panose="020B0606020202030204" pitchFamily="34" charset="0"/>
              </a:rPr>
              <a:t> 2.7</a:t>
            </a:r>
            <a:endParaRPr sz="1100" b="1" dirty="0">
              <a:latin typeface="Arial Narrow" panose="020B0606020202030204" pitchFamily="34" charset="0"/>
            </a:endParaRPr>
          </a:p>
        </p:txBody>
      </p:sp>
      <p:sp>
        <p:nvSpPr>
          <p:cNvPr id="337" name="Shape 1033">
            <a:extLst>
              <a:ext uri="{FF2B5EF4-FFF2-40B4-BE49-F238E27FC236}">
                <a16:creationId xmlns:a16="http://schemas.microsoft.com/office/drawing/2014/main" id="{CF799C0F-5E74-44A0-93E2-0B74C6223B19}"/>
              </a:ext>
            </a:extLst>
          </p:cNvPr>
          <p:cNvSpPr/>
          <p:nvPr/>
        </p:nvSpPr>
        <p:spPr>
          <a:xfrm rot="5400000">
            <a:off x="1694963" y="1366548"/>
            <a:ext cx="374790" cy="2029832"/>
          </a:xfrm>
          <a:prstGeom prst="rect">
            <a:avLst/>
          </a:prstGeom>
          <a:gradFill flip="none" rotWithShape="1">
            <a:gsLst>
              <a:gs pos="0">
                <a:srgbClr val="481A63"/>
              </a:gs>
              <a:gs pos="100000">
                <a:srgbClr val="7C6093"/>
              </a:gs>
            </a:gsLst>
            <a:lin ang="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 Narrow" panose="020B0606020202030204" pitchFamily="34" charset="0"/>
              <a:cs typeface="Arial"/>
              <a:sym typeface="Arial"/>
            </a:endParaRPr>
          </a:p>
        </p:txBody>
      </p:sp>
      <p:sp>
        <p:nvSpPr>
          <p:cNvPr id="338" name="Shape 1093">
            <a:extLst>
              <a:ext uri="{FF2B5EF4-FFF2-40B4-BE49-F238E27FC236}">
                <a16:creationId xmlns:a16="http://schemas.microsoft.com/office/drawing/2014/main" id="{67C63D72-F63A-4044-8359-399A5FCAF59B}"/>
              </a:ext>
            </a:extLst>
          </p:cNvPr>
          <p:cNvSpPr/>
          <p:nvPr/>
        </p:nvSpPr>
        <p:spPr>
          <a:xfrm>
            <a:off x="2434354" y="2291404"/>
            <a:ext cx="371723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100" b="1" dirty="0">
                <a:latin typeface="Arial Narrow" panose="020B0606020202030204" pitchFamily="34" charset="0"/>
              </a:rPr>
              <a:t>≥</a:t>
            </a:r>
            <a:r>
              <a:rPr lang="en-US" sz="1100" b="1" dirty="0">
                <a:latin typeface="Arial Narrow" panose="020B0606020202030204" pitchFamily="34" charset="0"/>
              </a:rPr>
              <a:t> 2.7</a:t>
            </a:r>
            <a:endParaRPr sz="1100" b="1" dirty="0">
              <a:latin typeface="Arial Narrow" panose="020B0606020202030204" pitchFamily="34" charset="0"/>
            </a:endParaRPr>
          </a:p>
        </p:txBody>
      </p:sp>
      <p:sp>
        <p:nvSpPr>
          <p:cNvPr id="339" name="Shape 1128">
            <a:extLst>
              <a:ext uri="{FF2B5EF4-FFF2-40B4-BE49-F238E27FC236}">
                <a16:creationId xmlns:a16="http://schemas.microsoft.com/office/drawing/2014/main" id="{7AB7E9DA-E931-4025-8AA6-1D8E4DF3BAAF}"/>
              </a:ext>
            </a:extLst>
          </p:cNvPr>
          <p:cNvSpPr/>
          <p:nvPr/>
        </p:nvSpPr>
        <p:spPr>
          <a:xfrm rot="16200000">
            <a:off x="-846775" y="3385802"/>
            <a:ext cx="305371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 algn="ctr">
              <a:defRPr sz="14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b="1" dirty="0">
                <a:solidFill>
                  <a:srgbClr val="000000"/>
                </a:solidFill>
                <a:latin typeface="Arial Narrow" panose="020B0606020202030204" pitchFamily="34" charset="0"/>
              </a:rPr>
              <a:t>Achieved LDL-C (m</a:t>
            </a:r>
            <a:r>
              <a:rPr lang="en-CA" b="1" dirty="0" err="1">
                <a:solidFill>
                  <a:srgbClr val="000000"/>
                </a:solidFill>
                <a:latin typeface="Arial Narrow" panose="020B0606020202030204" pitchFamily="34" charset="0"/>
              </a:rPr>
              <a:t>mol</a:t>
            </a:r>
            <a:r>
              <a:rPr lang="en-CA" b="1" dirty="0">
                <a:solidFill>
                  <a:srgbClr val="000000"/>
                </a:solidFill>
                <a:latin typeface="Arial Narrow" panose="020B0606020202030204" pitchFamily="34" charset="0"/>
              </a:rPr>
              <a:t>/L</a:t>
            </a:r>
            <a:r>
              <a:rPr b="1" dirty="0">
                <a:solidFill>
                  <a:srgbClr val="000000"/>
                </a:solidFill>
                <a:latin typeface="Arial Narrow" panose="020B0606020202030204" pitchFamily="34" charset="0"/>
              </a:rPr>
              <a:t>) </a:t>
            </a:r>
          </a:p>
        </p:txBody>
      </p:sp>
      <p:sp>
        <p:nvSpPr>
          <p:cNvPr id="340" name="Shape 1098">
            <a:extLst>
              <a:ext uri="{FF2B5EF4-FFF2-40B4-BE49-F238E27FC236}">
                <a16:creationId xmlns:a16="http://schemas.microsoft.com/office/drawing/2014/main" id="{9D321CF3-3439-4B7B-9BCB-5BC329CF13A9}"/>
              </a:ext>
            </a:extLst>
          </p:cNvPr>
          <p:cNvSpPr/>
          <p:nvPr/>
        </p:nvSpPr>
        <p:spPr>
          <a:xfrm>
            <a:off x="3595271" y="5321799"/>
            <a:ext cx="12004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spcBef>
                <a:spcPts val="600"/>
              </a:spcBef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Lower</a:t>
            </a:r>
            <a:r>
              <a:rPr lang="en-US"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 LDL-C</a:t>
            </a:r>
            <a:r>
              <a:rPr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 Better</a:t>
            </a:r>
          </a:p>
        </p:txBody>
      </p:sp>
      <p:sp>
        <p:nvSpPr>
          <p:cNvPr id="341" name="Shape 1099">
            <a:extLst>
              <a:ext uri="{FF2B5EF4-FFF2-40B4-BE49-F238E27FC236}">
                <a16:creationId xmlns:a16="http://schemas.microsoft.com/office/drawing/2014/main" id="{CB4896A7-38CA-406B-9540-63A5B1EBE26F}"/>
              </a:ext>
            </a:extLst>
          </p:cNvPr>
          <p:cNvSpPr/>
          <p:nvPr/>
        </p:nvSpPr>
        <p:spPr>
          <a:xfrm>
            <a:off x="4662830" y="5321799"/>
            <a:ext cx="1338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spcBef>
                <a:spcPts val="600"/>
              </a:spcBef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Higher</a:t>
            </a:r>
            <a:r>
              <a:rPr lang="en-US"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 LDL-C</a:t>
            </a:r>
            <a:r>
              <a:rPr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 Better</a:t>
            </a:r>
          </a:p>
        </p:txBody>
      </p:sp>
      <p:sp>
        <p:nvSpPr>
          <p:cNvPr id="342" name="Shape 1043">
            <a:extLst>
              <a:ext uri="{FF2B5EF4-FFF2-40B4-BE49-F238E27FC236}">
                <a16:creationId xmlns:a16="http://schemas.microsoft.com/office/drawing/2014/main" id="{69135168-4EED-4C75-A36B-9FF582921E6C}"/>
              </a:ext>
            </a:extLst>
          </p:cNvPr>
          <p:cNvSpPr/>
          <p:nvPr/>
        </p:nvSpPr>
        <p:spPr>
          <a:xfrm flipV="1">
            <a:off x="866266" y="5002027"/>
            <a:ext cx="0" cy="4572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 Narrow" panose="020B0606020202030204" pitchFamily="34" charset="0"/>
              <a:sym typeface="Helvetica"/>
            </a:endParaRPr>
          </a:p>
        </p:txBody>
      </p:sp>
      <p:sp>
        <p:nvSpPr>
          <p:cNvPr id="343" name="Shape 1044">
            <a:extLst>
              <a:ext uri="{FF2B5EF4-FFF2-40B4-BE49-F238E27FC236}">
                <a16:creationId xmlns:a16="http://schemas.microsoft.com/office/drawing/2014/main" id="{20C93057-BBF1-4049-B0D7-5D8EF3066CA2}"/>
              </a:ext>
            </a:extLst>
          </p:cNvPr>
          <p:cNvSpPr/>
          <p:nvPr/>
        </p:nvSpPr>
        <p:spPr>
          <a:xfrm flipV="1">
            <a:off x="1192255" y="5002027"/>
            <a:ext cx="0" cy="4572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 Narrow" panose="020B0606020202030204" pitchFamily="34" charset="0"/>
              <a:sym typeface="Helvetica"/>
            </a:endParaRPr>
          </a:p>
        </p:txBody>
      </p:sp>
      <p:sp>
        <p:nvSpPr>
          <p:cNvPr id="344" name="Shape 1045">
            <a:extLst>
              <a:ext uri="{FF2B5EF4-FFF2-40B4-BE49-F238E27FC236}">
                <a16:creationId xmlns:a16="http://schemas.microsoft.com/office/drawing/2014/main" id="{62B889AB-0849-46DA-9A5C-CD01969B0176}"/>
              </a:ext>
            </a:extLst>
          </p:cNvPr>
          <p:cNvSpPr/>
          <p:nvPr/>
        </p:nvSpPr>
        <p:spPr>
          <a:xfrm flipV="1">
            <a:off x="1505701" y="5002027"/>
            <a:ext cx="0" cy="4572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 Narrow" panose="020B0606020202030204" pitchFamily="34" charset="0"/>
              <a:sym typeface="Helvetica"/>
            </a:endParaRPr>
          </a:p>
        </p:txBody>
      </p:sp>
      <p:sp>
        <p:nvSpPr>
          <p:cNvPr id="345" name="Shape 1046">
            <a:extLst>
              <a:ext uri="{FF2B5EF4-FFF2-40B4-BE49-F238E27FC236}">
                <a16:creationId xmlns:a16="http://schemas.microsoft.com/office/drawing/2014/main" id="{33262097-DAA4-4337-9F48-CAE5266A1601}"/>
              </a:ext>
            </a:extLst>
          </p:cNvPr>
          <p:cNvSpPr/>
          <p:nvPr/>
        </p:nvSpPr>
        <p:spPr>
          <a:xfrm flipV="1">
            <a:off x="1841887" y="5002027"/>
            <a:ext cx="0" cy="4572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 Narrow" panose="020B0606020202030204" pitchFamily="34" charset="0"/>
              <a:sym typeface="Helvetica"/>
            </a:endParaRPr>
          </a:p>
        </p:txBody>
      </p:sp>
      <p:sp>
        <p:nvSpPr>
          <p:cNvPr id="346" name="Shape 1047">
            <a:extLst>
              <a:ext uri="{FF2B5EF4-FFF2-40B4-BE49-F238E27FC236}">
                <a16:creationId xmlns:a16="http://schemas.microsoft.com/office/drawing/2014/main" id="{375143DA-BB60-4659-945D-A85212AD1B17}"/>
              </a:ext>
            </a:extLst>
          </p:cNvPr>
          <p:cNvSpPr/>
          <p:nvPr/>
        </p:nvSpPr>
        <p:spPr>
          <a:xfrm flipV="1">
            <a:off x="2145139" y="5002027"/>
            <a:ext cx="0" cy="4572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 Narrow" panose="020B0606020202030204" pitchFamily="34" charset="0"/>
              <a:sym typeface="Helvetica"/>
            </a:endParaRPr>
          </a:p>
        </p:txBody>
      </p:sp>
      <p:sp>
        <p:nvSpPr>
          <p:cNvPr id="347" name="Shape 1048">
            <a:extLst>
              <a:ext uri="{FF2B5EF4-FFF2-40B4-BE49-F238E27FC236}">
                <a16:creationId xmlns:a16="http://schemas.microsoft.com/office/drawing/2014/main" id="{1A8BCA68-62C3-4C8B-B8C5-0D61BB4B018E}"/>
              </a:ext>
            </a:extLst>
          </p:cNvPr>
          <p:cNvSpPr/>
          <p:nvPr/>
        </p:nvSpPr>
        <p:spPr>
          <a:xfrm flipV="1">
            <a:off x="2464858" y="5002027"/>
            <a:ext cx="0" cy="4572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 Narrow" panose="020B0606020202030204" pitchFamily="34" charset="0"/>
              <a:sym typeface="Helvetica"/>
            </a:endParaRPr>
          </a:p>
        </p:txBody>
      </p:sp>
      <p:sp>
        <p:nvSpPr>
          <p:cNvPr id="348" name="Shape 1049">
            <a:extLst>
              <a:ext uri="{FF2B5EF4-FFF2-40B4-BE49-F238E27FC236}">
                <a16:creationId xmlns:a16="http://schemas.microsoft.com/office/drawing/2014/main" id="{2D3262B5-189C-4BF2-9BE4-FA8A16A64488}"/>
              </a:ext>
            </a:extLst>
          </p:cNvPr>
          <p:cNvSpPr/>
          <p:nvPr/>
        </p:nvSpPr>
        <p:spPr>
          <a:xfrm flipV="1">
            <a:off x="2785580" y="5002027"/>
            <a:ext cx="0" cy="4572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 Narrow" panose="020B0606020202030204" pitchFamily="34" charset="0"/>
              <a:sym typeface="Helvetica"/>
            </a:endParaRPr>
          </a:p>
        </p:txBody>
      </p:sp>
      <p:sp>
        <p:nvSpPr>
          <p:cNvPr id="349" name="Shape 1050">
            <a:extLst>
              <a:ext uri="{FF2B5EF4-FFF2-40B4-BE49-F238E27FC236}">
                <a16:creationId xmlns:a16="http://schemas.microsoft.com/office/drawing/2014/main" id="{24D89D81-148D-460B-B01C-46AA15B40B21}"/>
              </a:ext>
            </a:extLst>
          </p:cNvPr>
          <p:cNvSpPr/>
          <p:nvPr/>
        </p:nvSpPr>
        <p:spPr>
          <a:xfrm flipV="1">
            <a:off x="3092726" y="5002027"/>
            <a:ext cx="0" cy="4572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 Narrow" panose="020B0606020202030204" pitchFamily="34" charset="0"/>
              <a:sym typeface="Helvetica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B36632C1-9178-4E7C-958F-C0BDA6246619}"/>
              </a:ext>
            </a:extLst>
          </p:cNvPr>
          <p:cNvSpPr txBox="1"/>
          <p:nvPr/>
        </p:nvSpPr>
        <p:spPr>
          <a:xfrm>
            <a:off x="6284100" y="1308371"/>
            <a:ext cx="2497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PROVE-IT</a:t>
            </a:r>
            <a:r>
              <a:rPr lang="en-US" sz="1600" b="1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3</a:t>
            </a:r>
          </a:p>
          <a:p>
            <a:pPr algn="ctr"/>
            <a:r>
              <a:rPr lang="en-US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Risk of primary endpoint</a:t>
            </a:r>
            <a:r>
              <a:rPr lang="en-US" sz="1200" b="1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‡</a:t>
            </a:r>
          </a:p>
        </p:txBody>
      </p:sp>
      <p:sp>
        <p:nvSpPr>
          <p:cNvPr id="351" name="Shape 1053">
            <a:extLst>
              <a:ext uri="{FF2B5EF4-FFF2-40B4-BE49-F238E27FC236}">
                <a16:creationId xmlns:a16="http://schemas.microsoft.com/office/drawing/2014/main" id="{6E2B1432-5895-4349-8AFE-52B6115FB05D}"/>
              </a:ext>
            </a:extLst>
          </p:cNvPr>
          <p:cNvSpPr/>
          <p:nvPr/>
        </p:nvSpPr>
        <p:spPr>
          <a:xfrm>
            <a:off x="6314489" y="4511836"/>
            <a:ext cx="376154" cy="110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algn="l" defTabSz="914400"/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≤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</a:rPr>
              <a:t> 1.0</a:t>
            </a:r>
            <a:endParaRPr sz="105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52" name="Shape 1054">
            <a:extLst>
              <a:ext uri="{FF2B5EF4-FFF2-40B4-BE49-F238E27FC236}">
                <a16:creationId xmlns:a16="http://schemas.microsoft.com/office/drawing/2014/main" id="{26BDDBB5-8415-4BDC-B643-E79E4CEDF73A}"/>
              </a:ext>
            </a:extLst>
          </p:cNvPr>
          <p:cNvSpPr/>
          <p:nvPr/>
        </p:nvSpPr>
        <p:spPr>
          <a:xfrm>
            <a:off x="6314489" y="3704914"/>
            <a:ext cx="631998" cy="12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algn="l" defTabSz="914400"/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</a:rPr>
              <a:t> 1.0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–</a:t>
            </a:r>
            <a:r>
              <a:rPr lang="en-CA" sz="1050" dirty="0">
                <a:solidFill>
                  <a:srgbClr val="000000"/>
                </a:solidFill>
                <a:latin typeface="Arial Narrow" panose="020B0606020202030204" pitchFamily="34" charset="0"/>
              </a:rPr>
              <a:t>1.6</a:t>
            </a:r>
            <a:endParaRPr sz="105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53" name="Shape 1055">
            <a:extLst>
              <a:ext uri="{FF2B5EF4-FFF2-40B4-BE49-F238E27FC236}">
                <a16:creationId xmlns:a16="http://schemas.microsoft.com/office/drawing/2014/main" id="{B8740544-60B2-49A8-9A40-C4BD686B96F2}"/>
              </a:ext>
            </a:extLst>
          </p:cNvPr>
          <p:cNvSpPr/>
          <p:nvPr/>
        </p:nvSpPr>
        <p:spPr>
          <a:xfrm>
            <a:off x="6314489" y="2834307"/>
            <a:ext cx="612588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91440" rIns="0" bIns="0">
            <a:spAutoFit/>
          </a:bodyPr>
          <a:lstStyle>
            <a:lvl1pPr algn="r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algn="l" defTabSz="914400"/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</a:rPr>
              <a:t> 1.6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–</a:t>
            </a:r>
            <a:r>
              <a:rPr lang="en-CA" sz="1050" dirty="0">
                <a:solidFill>
                  <a:srgbClr val="000000"/>
                </a:solidFill>
                <a:latin typeface="Arial Narrow" panose="020B0606020202030204" pitchFamily="34" charset="0"/>
              </a:rPr>
              <a:t>2.1</a:t>
            </a:r>
            <a:endParaRPr sz="105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54" name="Shape 1056">
            <a:extLst>
              <a:ext uri="{FF2B5EF4-FFF2-40B4-BE49-F238E27FC236}">
                <a16:creationId xmlns:a16="http://schemas.microsoft.com/office/drawing/2014/main" id="{EE1B1592-9BFF-4AEF-B2B3-7D4DBE1EEDF0}"/>
              </a:ext>
            </a:extLst>
          </p:cNvPr>
          <p:cNvSpPr/>
          <p:nvPr/>
        </p:nvSpPr>
        <p:spPr>
          <a:xfrm>
            <a:off x="6314489" y="2090854"/>
            <a:ext cx="775459" cy="111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r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algn="l" defTabSz="914400"/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&gt;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</a:rPr>
              <a:t> 2.1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–</a:t>
            </a:r>
            <a:r>
              <a:rPr lang="en-CA" sz="1050" dirty="0">
                <a:solidFill>
                  <a:srgbClr val="000000"/>
                </a:solidFill>
                <a:latin typeface="Arial Narrow" panose="020B0606020202030204" pitchFamily="34" charset="0"/>
              </a:rPr>
              <a:t> 2.6</a:t>
            </a:r>
            <a:endParaRPr sz="105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55" name="Shape 1057">
            <a:extLst>
              <a:ext uri="{FF2B5EF4-FFF2-40B4-BE49-F238E27FC236}">
                <a16:creationId xmlns:a16="http://schemas.microsoft.com/office/drawing/2014/main" id="{B2A157C6-5708-4A84-A850-1F6F798DADE7}"/>
              </a:ext>
            </a:extLst>
          </p:cNvPr>
          <p:cNvSpPr/>
          <p:nvPr/>
        </p:nvSpPr>
        <p:spPr>
          <a:xfrm flipV="1">
            <a:off x="7473074" y="1957702"/>
            <a:ext cx="5" cy="309290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356" name="Shape 1058">
            <a:extLst>
              <a:ext uri="{FF2B5EF4-FFF2-40B4-BE49-F238E27FC236}">
                <a16:creationId xmlns:a16="http://schemas.microsoft.com/office/drawing/2014/main" id="{1F737ED7-1668-4A2E-8F95-1A59EFAC41C9}"/>
              </a:ext>
            </a:extLst>
          </p:cNvPr>
          <p:cNvSpPr/>
          <p:nvPr/>
        </p:nvSpPr>
        <p:spPr>
          <a:xfrm>
            <a:off x="7576419" y="2834307"/>
            <a:ext cx="1312451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0" tIns="91440" rIns="0" bIns="0">
            <a:spAutoFit/>
          </a:bodyPr>
          <a:lstStyle>
            <a:lvl1pPr algn="r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algn="l" defTabSz="914400"/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0.80 (0.59, 1.07)</a:t>
            </a:r>
          </a:p>
        </p:txBody>
      </p:sp>
      <p:sp>
        <p:nvSpPr>
          <p:cNvPr id="357" name="Shape 1059">
            <a:extLst>
              <a:ext uri="{FF2B5EF4-FFF2-40B4-BE49-F238E27FC236}">
                <a16:creationId xmlns:a16="http://schemas.microsoft.com/office/drawing/2014/main" id="{13A713C9-DD42-459D-ACBF-B76797B32A2F}"/>
              </a:ext>
            </a:extLst>
          </p:cNvPr>
          <p:cNvSpPr/>
          <p:nvPr/>
        </p:nvSpPr>
        <p:spPr>
          <a:xfrm>
            <a:off x="7576419" y="3704914"/>
            <a:ext cx="1312451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0" tIns="0" rIns="0" bIns="0">
            <a:spAutoFit/>
          </a:bodyPr>
          <a:lstStyle>
            <a:lvl1pPr algn="r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algn="l" defTabSz="914400"/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0.67 (0.50, 0.92)</a:t>
            </a:r>
          </a:p>
        </p:txBody>
      </p:sp>
      <p:sp>
        <p:nvSpPr>
          <p:cNvPr id="358" name="Shape 1060">
            <a:extLst>
              <a:ext uri="{FF2B5EF4-FFF2-40B4-BE49-F238E27FC236}">
                <a16:creationId xmlns:a16="http://schemas.microsoft.com/office/drawing/2014/main" id="{6FF3631B-7725-49AD-BA12-CD986A48E3A1}"/>
              </a:ext>
            </a:extLst>
          </p:cNvPr>
          <p:cNvSpPr/>
          <p:nvPr/>
        </p:nvSpPr>
        <p:spPr>
          <a:xfrm>
            <a:off x="7576419" y="4511836"/>
            <a:ext cx="1312448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0" tIns="0" rIns="0" bIns="0">
            <a:spAutoFit/>
          </a:bodyPr>
          <a:lstStyle>
            <a:lvl1pPr algn="r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algn="l" defTabSz="914400"/>
            <a:r>
              <a:rPr sz="1050">
                <a:solidFill>
                  <a:srgbClr val="000000"/>
                </a:solidFill>
                <a:latin typeface="Arial Narrow" panose="020B0606020202030204" pitchFamily="34" charset="0"/>
              </a:rPr>
              <a:t>0.61 (0.40, 0.91)</a:t>
            </a:r>
          </a:p>
        </p:txBody>
      </p:sp>
      <p:sp>
        <p:nvSpPr>
          <p:cNvPr id="359" name="Shape 1063">
            <a:extLst>
              <a:ext uri="{FF2B5EF4-FFF2-40B4-BE49-F238E27FC236}">
                <a16:creationId xmlns:a16="http://schemas.microsoft.com/office/drawing/2014/main" id="{640C1EF8-5345-4AEF-A0C7-B35362B22DF5}"/>
              </a:ext>
            </a:extLst>
          </p:cNvPr>
          <p:cNvSpPr/>
          <p:nvPr/>
        </p:nvSpPr>
        <p:spPr>
          <a:xfrm>
            <a:off x="7773646" y="2090854"/>
            <a:ext cx="731237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0" tIns="0" rIns="0" bIns="0">
            <a:spAutoFit/>
          </a:bodyPr>
          <a:lstStyle>
            <a:lvl1pPr algn="r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algn="l" defTabSz="914400"/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Referent</a:t>
            </a:r>
          </a:p>
        </p:txBody>
      </p:sp>
      <p:sp>
        <p:nvSpPr>
          <p:cNvPr id="360" name="Shape 1064">
            <a:extLst>
              <a:ext uri="{FF2B5EF4-FFF2-40B4-BE49-F238E27FC236}">
                <a16:creationId xmlns:a16="http://schemas.microsoft.com/office/drawing/2014/main" id="{B58121B6-72E1-4C3F-A353-A30C36C271F7}"/>
              </a:ext>
            </a:extLst>
          </p:cNvPr>
          <p:cNvSpPr/>
          <p:nvPr/>
        </p:nvSpPr>
        <p:spPr>
          <a:xfrm flipH="1" flipV="1">
            <a:off x="7589023" y="2194859"/>
            <a:ext cx="228956" cy="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361" name="Shape 1066">
            <a:extLst>
              <a:ext uri="{FF2B5EF4-FFF2-40B4-BE49-F238E27FC236}">
                <a16:creationId xmlns:a16="http://schemas.microsoft.com/office/drawing/2014/main" id="{44736E35-EBA5-4369-9959-7A29A76AB07C}"/>
              </a:ext>
            </a:extLst>
          </p:cNvPr>
          <p:cNvSpPr/>
          <p:nvPr/>
        </p:nvSpPr>
        <p:spPr>
          <a:xfrm>
            <a:off x="6317838" y="5100556"/>
            <a:ext cx="152352" cy="139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 dirty="0">
                <a:solidFill>
                  <a:srgbClr val="000000"/>
                </a:solidFill>
                <a:latin typeface="Arial Narrow" panose="020B0606020202030204" pitchFamily="34" charset="0"/>
              </a:rPr>
              <a:t>0</a:t>
            </a:r>
          </a:p>
        </p:txBody>
      </p:sp>
      <p:sp>
        <p:nvSpPr>
          <p:cNvPr id="362" name="Shape 1067">
            <a:extLst>
              <a:ext uri="{FF2B5EF4-FFF2-40B4-BE49-F238E27FC236}">
                <a16:creationId xmlns:a16="http://schemas.microsoft.com/office/drawing/2014/main" id="{C0CF5A1B-AA18-4B84-9EE6-A913A4554A85}"/>
              </a:ext>
            </a:extLst>
          </p:cNvPr>
          <p:cNvSpPr/>
          <p:nvPr/>
        </p:nvSpPr>
        <p:spPr>
          <a:xfrm>
            <a:off x="7431361" y="5100556"/>
            <a:ext cx="152352" cy="139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>
                <a:solidFill>
                  <a:srgbClr val="000000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363" name="Shape 1068">
            <a:extLst>
              <a:ext uri="{FF2B5EF4-FFF2-40B4-BE49-F238E27FC236}">
                <a16:creationId xmlns:a16="http://schemas.microsoft.com/office/drawing/2014/main" id="{757A5901-DC8C-4950-9CF0-8336051EE5CC}"/>
              </a:ext>
            </a:extLst>
          </p:cNvPr>
          <p:cNvSpPr/>
          <p:nvPr/>
        </p:nvSpPr>
        <p:spPr>
          <a:xfrm>
            <a:off x="8542517" y="5100556"/>
            <a:ext cx="152352" cy="139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 dirty="0">
                <a:solidFill>
                  <a:srgbClr val="000000"/>
                </a:solidFill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364" name="Shape 1069">
            <a:extLst>
              <a:ext uri="{FF2B5EF4-FFF2-40B4-BE49-F238E27FC236}">
                <a16:creationId xmlns:a16="http://schemas.microsoft.com/office/drawing/2014/main" id="{DD32EF28-22F1-4F7B-860E-9474D98B8380}"/>
              </a:ext>
            </a:extLst>
          </p:cNvPr>
          <p:cNvSpPr/>
          <p:nvPr/>
        </p:nvSpPr>
        <p:spPr>
          <a:xfrm>
            <a:off x="7399373" y="2124792"/>
            <a:ext cx="147626" cy="146304"/>
          </a:xfrm>
          <a:prstGeom prst="rect">
            <a:avLst/>
          </a:prstGeom>
          <a:solidFill>
            <a:srgbClr val="7C609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" name="Group 364">
            <a:extLst>
              <a:ext uri="{FF2B5EF4-FFF2-40B4-BE49-F238E27FC236}">
                <a16:creationId xmlns:a16="http://schemas.microsoft.com/office/drawing/2014/main" id="{FF08815D-DA22-42D7-B020-47F185F61F0E}"/>
              </a:ext>
            </a:extLst>
          </p:cNvPr>
          <p:cNvGrpSpPr/>
          <p:nvPr/>
        </p:nvGrpSpPr>
        <p:grpSpPr>
          <a:xfrm>
            <a:off x="7003459" y="2949566"/>
            <a:ext cx="544122" cy="111359"/>
            <a:chOff x="6564180" y="3003356"/>
            <a:chExt cx="544122" cy="111359"/>
          </a:xfrm>
        </p:grpSpPr>
        <p:sp>
          <p:nvSpPr>
            <p:cNvPr id="366" name="Shape 1070">
              <a:extLst>
                <a:ext uri="{FF2B5EF4-FFF2-40B4-BE49-F238E27FC236}">
                  <a16:creationId xmlns:a16="http://schemas.microsoft.com/office/drawing/2014/main" id="{675C59BA-3B73-459F-B68D-5B956B43423C}"/>
                </a:ext>
              </a:extLst>
            </p:cNvPr>
            <p:cNvSpPr/>
            <p:nvPr/>
          </p:nvSpPr>
          <p:spPr>
            <a:xfrm>
              <a:off x="6568084" y="3058337"/>
              <a:ext cx="540218" cy="3"/>
            </a:xfrm>
            <a:prstGeom prst="lin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pPr defTabSz="914400">
                <a:defRPr/>
              </a:pPr>
              <a:endParaRPr sz="1050" kern="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367" name="Shape 1071">
              <a:extLst>
                <a:ext uri="{FF2B5EF4-FFF2-40B4-BE49-F238E27FC236}">
                  <a16:creationId xmlns:a16="http://schemas.microsoft.com/office/drawing/2014/main" id="{A760CEE3-C467-406D-AF9C-2B91C91E66F1}"/>
                </a:ext>
              </a:extLst>
            </p:cNvPr>
            <p:cNvSpPr/>
            <p:nvPr/>
          </p:nvSpPr>
          <p:spPr>
            <a:xfrm flipV="1">
              <a:off x="6564180" y="3003356"/>
              <a:ext cx="4" cy="111359"/>
            </a:xfrm>
            <a:prstGeom prst="line">
              <a:avLst/>
            </a:prstGeom>
            <a:solidFill>
              <a:srgbClr val="007CC2"/>
            </a:solidFill>
            <a:ln w="12700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pPr defTabSz="914400">
                <a:defRPr/>
              </a:pPr>
              <a:endParaRPr sz="1050" kern="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368" name="Shape 1072">
              <a:extLst>
                <a:ext uri="{FF2B5EF4-FFF2-40B4-BE49-F238E27FC236}">
                  <a16:creationId xmlns:a16="http://schemas.microsoft.com/office/drawing/2014/main" id="{042919CD-7184-4BFD-B166-53FA8D2AFC14}"/>
                </a:ext>
              </a:extLst>
            </p:cNvPr>
            <p:cNvSpPr/>
            <p:nvPr/>
          </p:nvSpPr>
          <p:spPr>
            <a:xfrm flipV="1">
              <a:off x="7104395" y="3003356"/>
              <a:ext cx="4" cy="111359"/>
            </a:xfrm>
            <a:prstGeom prst="line">
              <a:avLst/>
            </a:prstGeom>
            <a:solidFill>
              <a:srgbClr val="007CC2"/>
            </a:solidFill>
            <a:ln w="12700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pPr defTabSz="914400">
                <a:defRPr/>
              </a:pPr>
              <a:endParaRPr sz="1050" kern="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</p:grpSp>
      <p:sp>
        <p:nvSpPr>
          <p:cNvPr id="369" name="Shape 1073">
            <a:extLst>
              <a:ext uri="{FF2B5EF4-FFF2-40B4-BE49-F238E27FC236}">
                <a16:creationId xmlns:a16="http://schemas.microsoft.com/office/drawing/2014/main" id="{ABF392CD-A474-4873-B6F9-99BECB91367A}"/>
              </a:ext>
            </a:extLst>
          </p:cNvPr>
          <p:cNvSpPr/>
          <p:nvPr/>
        </p:nvSpPr>
        <p:spPr>
          <a:xfrm>
            <a:off x="7208529" y="2937020"/>
            <a:ext cx="147626" cy="146304"/>
          </a:xfrm>
          <a:prstGeom prst="rect">
            <a:avLst/>
          </a:prstGeom>
          <a:solidFill>
            <a:srgbClr val="7C609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" name="Group 369">
            <a:extLst>
              <a:ext uri="{FF2B5EF4-FFF2-40B4-BE49-F238E27FC236}">
                <a16:creationId xmlns:a16="http://schemas.microsoft.com/office/drawing/2014/main" id="{7C4C2832-3D05-4542-A674-7889B76B998E}"/>
              </a:ext>
            </a:extLst>
          </p:cNvPr>
          <p:cNvGrpSpPr/>
          <p:nvPr/>
        </p:nvGrpSpPr>
        <p:grpSpPr>
          <a:xfrm>
            <a:off x="6911977" y="3721305"/>
            <a:ext cx="466056" cy="111363"/>
            <a:chOff x="6472698" y="3775095"/>
            <a:chExt cx="466056" cy="111363"/>
          </a:xfrm>
        </p:grpSpPr>
        <p:sp>
          <p:nvSpPr>
            <p:cNvPr id="371" name="Shape 1074">
              <a:extLst>
                <a:ext uri="{FF2B5EF4-FFF2-40B4-BE49-F238E27FC236}">
                  <a16:creationId xmlns:a16="http://schemas.microsoft.com/office/drawing/2014/main" id="{AD10C358-2914-4692-99C5-5CD154FAB31D}"/>
                </a:ext>
              </a:extLst>
            </p:cNvPr>
            <p:cNvSpPr/>
            <p:nvPr/>
          </p:nvSpPr>
          <p:spPr>
            <a:xfrm>
              <a:off x="6476152" y="3830077"/>
              <a:ext cx="462602" cy="3"/>
            </a:xfrm>
            <a:prstGeom prst="line">
              <a:avLst/>
            </a:prstGeom>
            <a:solidFill>
              <a:srgbClr val="007CC2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372" name="Shape 1075">
              <a:extLst>
                <a:ext uri="{FF2B5EF4-FFF2-40B4-BE49-F238E27FC236}">
                  <a16:creationId xmlns:a16="http://schemas.microsoft.com/office/drawing/2014/main" id="{21B730F8-4DE6-4ED0-97D1-B9282BC82F22}"/>
                </a:ext>
              </a:extLst>
            </p:cNvPr>
            <p:cNvSpPr/>
            <p:nvPr/>
          </p:nvSpPr>
          <p:spPr>
            <a:xfrm flipV="1">
              <a:off x="6472698" y="3775095"/>
              <a:ext cx="6" cy="111363"/>
            </a:xfrm>
            <a:prstGeom prst="lin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373" name="Shape 1076">
              <a:extLst>
                <a:ext uri="{FF2B5EF4-FFF2-40B4-BE49-F238E27FC236}">
                  <a16:creationId xmlns:a16="http://schemas.microsoft.com/office/drawing/2014/main" id="{BC853D7C-7422-44D3-AD2C-63E2C91D1454}"/>
                </a:ext>
              </a:extLst>
            </p:cNvPr>
            <p:cNvSpPr/>
            <p:nvPr/>
          </p:nvSpPr>
          <p:spPr>
            <a:xfrm flipV="1">
              <a:off x="6935301" y="3775095"/>
              <a:ext cx="4" cy="111363"/>
            </a:xfrm>
            <a:prstGeom prst="lin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</p:grpSp>
      <p:sp>
        <p:nvSpPr>
          <p:cNvPr id="374" name="Shape 1078">
            <a:extLst>
              <a:ext uri="{FF2B5EF4-FFF2-40B4-BE49-F238E27FC236}">
                <a16:creationId xmlns:a16="http://schemas.microsoft.com/office/drawing/2014/main" id="{78595F5F-EF90-48D2-96E5-6BBB6BC4DE15}"/>
              </a:ext>
            </a:extLst>
          </p:cNvPr>
          <p:cNvSpPr/>
          <p:nvPr/>
        </p:nvSpPr>
        <p:spPr>
          <a:xfrm>
            <a:off x="7076830" y="3708757"/>
            <a:ext cx="147626" cy="146304"/>
          </a:xfrm>
          <a:prstGeom prst="rect">
            <a:avLst/>
          </a:prstGeom>
          <a:solidFill>
            <a:srgbClr val="7C609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" name="Group 374">
            <a:extLst>
              <a:ext uri="{FF2B5EF4-FFF2-40B4-BE49-F238E27FC236}">
                <a16:creationId xmlns:a16="http://schemas.microsoft.com/office/drawing/2014/main" id="{B8D5FEA2-5071-4CB5-8FDA-095FEC274E88}"/>
              </a:ext>
            </a:extLst>
          </p:cNvPr>
          <p:cNvGrpSpPr/>
          <p:nvPr/>
        </p:nvGrpSpPr>
        <p:grpSpPr>
          <a:xfrm>
            <a:off x="6807096" y="4516312"/>
            <a:ext cx="570930" cy="111359"/>
            <a:chOff x="6367817" y="4570102"/>
            <a:chExt cx="570930" cy="111359"/>
          </a:xfrm>
        </p:grpSpPr>
        <p:sp>
          <p:nvSpPr>
            <p:cNvPr id="376" name="Shape 1079">
              <a:extLst>
                <a:ext uri="{FF2B5EF4-FFF2-40B4-BE49-F238E27FC236}">
                  <a16:creationId xmlns:a16="http://schemas.microsoft.com/office/drawing/2014/main" id="{B00DE2FA-5672-4130-B22D-4578683A5AE1}"/>
                </a:ext>
              </a:extLst>
            </p:cNvPr>
            <p:cNvSpPr/>
            <p:nvPr/>
          </p:nvSpPr>
          <p:spPr>
            <a:xfrm>
              <a:off x="6371873" y="4625083"/>
              <a:ext cx="566874" cy="3"/>
            </a:xfrm>
            <a:prstGeom prst="line">
              <a:avLst/>
            </a:prstGeom>
            <a:solidFill>
              <a:srgbClr val="007CC2"/>
            </a:solidFill>
            <a:ln w="12700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377" name="Shape 1080">
              <a:extLst>
                <a:ext uri="{FF2B5EF4-FFF2-40B4-BE49-F238E27FC236}">
                  <a16:creationId xmlns:a16="http://schemas.microsoft.com/office/drawing/2014/main" id="{373A3E62-B901-4FD7-9B0B-973D47CCC67D}"/>
                </a:ext>
              </a:extLst>
            </p:cNvPr>
            <p:cNvSpPr/>
            <p:nvPr/>
          </p:nvSpPr>
          <p:spPr>
            <a:xfrm flipV="1">
              <a:off x="6367817" y="4570102"/>
              <a:ext cx="4" cy="111359"/>
            </a:xfrm>
            <a:prstGeom prst="line">
              <a:avLst/>
            </a:prstGeom>
            <a:solidFill>
              <a:srgbClr val="007CC2"/>
            </a:solidFill>
            <a:ln w="12700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378" name="Shape 1081">
              <a:extLst>
                <a:ext uri="{FF2B5EF4-FFF2-40B4-BE49-F238E27FC236}">
                  <a16:creationId xmlns:a16="http://schemas.microsoft.com/office/drawing/2014/main" id="{B202C9D4-E4F8-4F15-AEC6-1F5896542DDA}"/>
                </a:ext>
              </a:extLst>
            </p:cNvPr>
            <p:cNvSpPr/>
            <p:nvPr/>
          </p:nvSpPr>
          <p:spPr>
            <a:xfrm flipV="1">
              <a:off x="6934688" y="4570102"/>
              <a:ext cx="4" cy="111359"/>
            </a:xfrm>
            <a:prstGeom prst="lin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</a:ln>
          </p:spPr>
          <p:txBody>
            <a:bodyPr lIns="45718" tIns="45718" rIns="45718" bIns="45718"/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</p:grpSp>
      <p:sp>
        <p:nvSpPr>
          <p:cNvPr id="379" name="Shape 1082">
            <a:extLst>
              <a:ext uri="{FF2B5EF4-FFF2-40B4-BE49-F238E27FC236}">
                <a16:creationId xmlns:a16="http://schemas.microsoft.com/office/drawing/2014/main" id="{4F44061E-3FEF-4BB0-B395-63454B7C9E05}"/>
              </a:ext>
            </a:extLst>
          </p:cNvPr>
          <p:cNvSpPr/>
          <p:nvPr/>
        </p:nvSpPr>
        <p:spPr>
          <a:xfrm>
            <a:off x="7024783" y="4503766"/>
            <a:ext cx="147626" cy="146304"/>
          </a:xfrm>
          <a:prstGeom prst="rect">
            <a:avLst/>
          </a:prstGeom>
          <a:solidFill>
            <a:srgbClr val="7C609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0" name="Shape 1065">
            <a:extLst>
              <a:ext uri="{FF2B5EF4-FFF2-40B4-BE49-F238E27FC236}">
                <a16:creationId xmlns:a16="http://schemas.microsoft.com/office/drawing/2014/main" id="{0AD53C9F-9F6A-462F-AE13-F872B5C02DCB}"/>
              </a:ext>
            </a:extLst>
          </p:cNvPr>
          <p:cNvSpPr/>
          <p:nvPr/>
        </p:nvSpPr>
        <p:spPr>
          <a:xfrm>
            <a:off x="6359136" y="4983216"/>
            <a:ext cx="2212065" cy="1618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381" name="Shape 1084">
            <a:extLst>
              <a:ext uri="{FF2B5EF4-FFF2-40B4-BE49-F238E27FC236}">
                <a16:creationId xmlns:a16="http://schemas.microsoft.com/office/drawing/2014/main" id="{807B0021-433A-440E-85ED-4C6B089DF7F9}"/>
              </a:ext>
            </a:extLst>
          </p:cNvPr>
          <p:cNvSpPr/>
          <p:nvPr/>
        </p:nvSpPr>
        <p:spPr>
          <a:xfrm>
            <a:off x="6365066" y="4978458"/>
            <a:ext cx="0" cy="88437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382" name="Shape 1085">
            <a:extLst>
              <a:ext uri="{FF2B5EF4-FFF2-40B4-BE49-F238E27FC236}">
                <a16:creationId xmlns:a16="http://schemas.microsoft.com/office/drawing/2014/main" id="{3BAB58C9-1101-430F-830A-21C492992B97}"/>
              </a:ext>
            </a:extLst>
          </p:cNvPr>
          <p:cNvSpPr/>
          <p:nvPr/>
        </p:nvSpPr>
        <p:spPr>
          <a:xfrm>
            <a:off x="8562525" y="4987885"/>
            <a:ext cx="0" cy="88437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39908BF5-DC6C-4676-9C86-AF571ACD272E}"/>
              </a:ext>
            </a:extLst>
          </p:cNvPr>
          <p:cNvSpPr txBox="1"/>
          <p:nvPr/>
        </p:nvSpPr>
        <p:spPr>
          <a:xfrm>
            <a:off x="3370831" y="1308371"/>
            <a:ext cx="2578281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JUPITER</a:t>
            </a:r>
            <a:r>
              <a:rPr lang="en-US" sz="1600" b="1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2</a:t>
            </a:r>
          </a:p>
          <a:p>
            <a:pPr algn="ctr"/>
            <a:r>
              <a:rPr lang="en-US" sz="1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Risk of primary endpoint</a:t>
            </a:r>
            <a:r>
              <a:rPr lang="en-US" sz="1200" b="1" baseline="30000" dirty="0">
                <a:solidFill>
                  <a:srgbClr val="000000">
                    <a:lumMod val="85000"/>
                    <a:lumOff val="15000"/>
                  </a:srgbClr>
                </a:solidFill>
                <a:latin typeface="Arial Narrow" panose="020B0606020202030204" pitchFamily="34" charset="0"/>
              </a:rPr>
              <a:t>†</a:t>
            </a:r>
          </a:p>
          <a:p>
            <a:pPr algn="ctr"/>
            <a:endParaRPr lang="en-US" sz="1600" b="1" baseline="30000" dirty="0">
              <a:solidFill>
                <a:srgbClr val="000000">
                  <a:lumMod val="85000"/>
                  <a:lumOff val="15000"/>
                </a:srgbClr>
              </a:solidFill>
              <a:latin typeface="Arial Narrow" panose="020B0606020202030204" pitchFamily="34" charset="0"/>
            </a:endParaRPr>
          </a:p>
        </p:txBody>
      </p:sp>
      <p:sp>
        <p:nvSpPr>
          <p:cNvPr id="385" name="Shape 1094">
            <a:extLst>
              <a:ext uri="{FF2B5EF4-FFF2-40B4-BE49-F238E27FC236}">
                <a16:creationId xmlns:a16="http://schemas.microsoft.com/office/drawing/2014/main" id="{3E8F6368-B6C7-46B1-92E2-8FF5EBD38C28}"/>
              </a:ext>
            </a:extLst>
          </p:cNvPr>
          <p:cNvSpPr/>
          <p:nvPr/>
        </p:nvSpPr>
        <p:spPr>
          <a:xfrm flipV="1">
            <a:off x="4714997" y="1964138"/>
            <a:ext cx="5" cy="3092899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386" name="Shape 1095">
            <a:extLst>
              <a:ext uri="{FF2B5EF4-FFF2-40B4-BE49-F238E27FC236}">
                <a16:creationId xmlns:a16="http://schemas.microsoft.com/office/drawing/2014/main" id="{1AFBB10D-725A-4EF9-BA7E-784DAD62E3CF}"/>
              </a:ext>
            </a:extLst>
          </p:cNvPr>
          <p:cNvSpPr/>
          <p:nvPr/>
        </p:nvSpPr>
        <p:spPr>
          <a:xfrm>
            <a:off x="4854859" y="2733980"/>
            <a:ext cx="1323138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0.76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(0.57–1.00)</a:t>
            </a:r>
          </a:p>
        </p:txBody>
      </p:sp>
      <p:sp>
        <p:nvSpPr>
          <p:cNvPr id="387" name="Shape 1096">
            <a:extLst>
              <a:ext uri="{FF2B5EF4-FFF2-40B4-BE49-F238E27FC236}">
                <a16:creationId xmlns:a16="http://schemas.microsoft.com/office/drawing/2014/main" id="{75BA57D0-566E-48C3-8C9F-A750509A6144}"/>
              </a:ext>
            </a:extLst>
          </p:cNvPr>
          <p:cNvSpPr/>
          <p:nvPr/>
        </p:nvSpPr>
        <p:spPr>
          <a:xfrm>
            <a:off x="4854859" y="3472037"/>
            <a:ext cx="1323138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0.35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(0.25–0.49)</a:t>
            </a:r>
          </a:p>
        </p:txBody>
      </p:sp>
      <p:sp>
        <p:nvSpPr>
          <p:cNvPr id="388" name="Shape 1097">
            <a:extLst>
              <a:ext uri="{FF2B5EF4-FFF2-40B4-BE49-F238E27FC236}">
                <a16:creationId xmlns:a16="http://schemas.microsoft.com/office/drawing/2014/main" id="{ED1A8718-FB49-4023-BA3E-6E40FA8FD664}"/>
              </a:ext>
            </a:extLst>
          </p:cNvPr>
          <p:cNvSpPr/>
          <p:nvPr/>
        </p:nvSpPr>
        <p:spPr>
          <a:xfrm>
            <a:off x="4854859" y="4284534"/>
            <a:ext cx="1323136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0.39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(0.26–0.59)</a:t>
            </a:r>
          </a:p>
        </p:txBody>
      </p:sp>
      <p:sp>
        <p:nvSpPr>
          <p:cNvPr id="389" name="Shape 1101">
            <a:extLst>
              <a:ext uri="{FF2B5EF4-FFF2-40B4-BE49-F238E27FC236}">
                <a16:creationId xmlns:a16="http://schemas.microsoft.com/office/drawing/2014/main" id="{90CC0804-664B-457F-9C13-966B902CEF98}"/>
              </a:ext>
            </a:extLst>
          </p:cNvPr>
          <p:cNvSpPr/>
          <p:nvPr/>
        </p:nvSpPr>
        <p:spPr>
          <a:xfrm>
            <a:off x="3505636" y="5100556"/>
            <a:ext cx="17633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 dirty="0">
                <a:solidFill>
                  <a:srgbClr val="000000"/>
                </a:solidFill>
                <a:latin typeface="Arial Narrow" panose="020B0606020202030204" pitchFamily="34" charset="0"/>
              </a:rPr>
              <a:t>0</a:t>
            </a:r>
            <a:r>
              <a:rPr lang="en-GB" sz="1200" dirty="0">
                <a:solidFill>
                  <a:srgbClr val="000000"/>
                </a:solidFill>
                <a:latin typeface="Arial Narrow" panose="020B0606020202030204" pitchFamily="34" charset="0"/>
              </a:rPr>
              <a:t>.1</a:t>
            </a:r>
            <a:endParaRPr sz="12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90" name="Shape 1102">
            <a:extLst>
              <a:ext uri="{FF2B5EF4-FFF2-40B4-BE49-F238E27FC236}">
                <a16:creationId xmlns:a16="http://schemas.microsoft.com/office/drawing/2014/main" id="{4D1A9560-F6EE-4230-81FA-BEAF8064B4F7}"/>
              </a:ext>
            </a:extLst>
          </p:cNvPr>
          <p:cNvSpPr/>
          <p:nvPr/>
        </p:nvSpPr>
        <p:spPr>
          <a:xfrm>
            <a:off x="4681982" y="5100556"/>
            <a:ext cx="7053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200">
                <a:solidFill>
                  <a:srgbClr val="000000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391" name="Shape 1103">
            <a:extLst>
              <a:ext uri="{FF2B5EF4-FFF2-40B4-BE49-F238E27FC236}">
                <a16:creationId xmlns:a16="http://schemas.microsoft.com/office/drawing/2014/main" id="{EFB0149D-9531-4AE9-A85D-0A54C15F05BF}"/>
              </a:ext>
            </a:extLst>
          </p:cNvPr>
          <p:cNvSpPr/>
          <p:nvPr/>
        </p:nvSpPr>
        <p:spPr>
          <a:xfrm>
            <a:off x="5748431" y="5100556"/>
            <a:ext cx="141064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lang="en-GB" sz="1200" dirty="0">
                <a:solidFill>
                  <a:srgbClr val="000000"/>
                </a:solidFill>
                <a:latin typeface="Arial Narrow" panose="020B0606020202030204" pitchFamily="34" charset="0"/>
              </a:rPr>
              <a:t>10</a:t>
            </a:r>
            <a:endParaRPr sz="12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92" name="Shape 1104">
            <a:extLst>
              <a:ext uri="{FF2B5EF4-FFF2-40B4-BE49-F238E27FC236}">
                <a16:creationId xmlns:a16="http://schemas.microsoft.com/office/drawing/2014/main" id="{851A4B7B-95A1-463C-8FCC-F8F7347C449A}"/>
              </a:ext>
            </a:extLst>
          </p:cNvPr>
          <p:cNvSpPr/>
          <p:nvPr/>
        </p:nvSpPr>
        <p:spPr>
          <a:xfrm>
            <a:off x="4576767" y="2119147"/>
            <a:ext cx="274320" cy="1463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" name="Group 1108">
            <a:extLst>
              <a:ext uri="{FF2B5EF4-FFF2-40B4-BE49-F238E27FC236}">
                <a16:creationId xmlns:a16="http://schemas.microsoft.com/office/drawing/2014/main" id="{D5E32C36-E95E-4A1A-9C74-37AE0DDE600D}"/>
              </a:ext>
            </a:extLst>
          </p:cNvPr>
          <p:cNvGrpSpPr/>
          <p:nvPr/>
        </p:nvGrpSpPr>
        <p:grpSpPr>
          <a:xfrm>
            <a:off x="4210769" y="2941058"/>
            <a:ext cx="469851" cy="111363"/>
            <a:chOff x="-2" y="0"/>
            <a:chExt cx="388502" cy="101579"/>
          </a:xfrm>
        </p:grpSpPr>
        <p:sp>
          <p:nvSpPr>
            <p:cNvPr id="394" name="Shape 1105">
              <a:extLst>
                <a:ext uri="{FF2B5EF4-FFF2-40B4-BE49-F238E27FC236}">
                  <a16:creationId xmlns:a16="http://schemas.microsoft.com/office/drawing/2014/main" id="{7971E41B-3C77-40D6-99F6-F08C7DA8A534}"/>
                </a:ext>
              </a:extLst>
            </p:cNvPr>
            <p:cNvSpPr/>
            <p:nvPr/>
          </p:nvSpPr>
          <p:spPr>
            <a:xfrm>
              <a:off x="2877" y="50151"/>
              <a:ext cx="385623" cy="3"/>
            </a:xfrm>
            <a:prstGeom prst="line">
              <a:avLst/>
            </a:prstGeom>
            <a:solidFill>
              <a:srgbClr val="007CC2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395" name="Shape 1106">
              <a:extLst>
                <a:ext uri="{FF2B5EF4-FFF2-40B4-BE49-F238E27FC236}">
                  <a16:creationId xmlns:a16="http://schemas.microsoft.com/office/drawing/2014/main" id="{249D67E7-4F54-4323-A374-F5FBF1D34CE0}"/>
                </a:ext>
              </a:extLst>
            </p:cNvPr>
            <p:cNvSpPr/>
            <p:nvPr/>
          </p:nvSpPr>
          <p:spPr>
            <a:xfrm flipV="1">
              <a:off x="-2" y="0"/>
              <a:ext cx="5" cy="101579"/>
            </a:xfrm>
            <a:prstGeom prst="lin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396" name="Shape 1107">
              <a:extLst>
                <a:ext uri="{FF2B5EF4-FFF2-40B4-BE49-F238E27FC236}">
                  <a16:creationId xmlns:a16="http://schemas.microsoft.com/office/drawing/2014/main" id="{D8792C3C-D921-4B28-BD8B-8EAD63237D6B}"/>
                </a:ext>
              </a:extLst>
            </p:cNvPr>
            <p:cNvSpPr/>
            <p:nvPr/>
          </p:nvSpPr>
          <p:spPr>
            <a:xfrm flipV="1">
              <a:off x="385622" y="0"/>
              <a:ext cx="3" cy="101579"/>
            </a:xfrm>
            <a:prstGeom prst="lin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</p:grpSp>
      <p:sp>
        <p:nvSpPr>
          <p:cNvPr id="397" name="Shape 1109">
            <a:extLst>
              <a:ext uri="{FF2B5EF4-FFF2-40B4-BE49-F238E27FC236}">
                <a16:creationId xmlns:a16="http://schemas.microsoft.com/office/drawing/2014/main" id="{E3149C97-AF52-4417-9D53-6BE8BD270D45}"/>
              </a:ext>
            </a:extLst>
          </p:cNvPr>
          <p:cNvSpPr/>
          <p:nvPr/>
        </p:nvSpPr>
        <p:spPr>
          <a:xfrm>
            <a:off x="4376964" y="2928510"/>
            <a:ext cx="146304" cy="146304"/>
          </a:xfrm>
          <a:prstGeom prst="rect">
            <a:avLst/>
          </a:prstGeom>
          <a:solidFill>
            <a:srgbClr val="481A63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8" name="Shape 1100">
            <a:extLst>
              <a:ext uri="{FF2B5EF4-FFF2-40B4-BE49-F238E27FC236}">
                <a16:creationId xmlns:a16="http://schemas.microsoft.com/office/drawing/2014/main" id="{D90501A2-1AC7-42DD-9381-346CAF0AD314}"/>
              </a:ext>
            </a:extLst>
          </p:cNvPr>
          <p:cNvSpPr/>
          <p:nvPr/>
        </p:nvSpPr>
        <p:spPr>
          <a:xfrm>
            <a:off x="3591988" y="4989651"/>
            <a:ext cx="2230078" cy="1618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 dirty="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399" name="Shape 1111">
            <a:extLst>
              <a:ext uri="{FF2B5EF4-FFF2-40B4-BE49-F238E27FC236}">
                <a16:creationId xmlns:a16="http://schemas.microsoft.com/office/drawing/2014/main" id="{02243D24-B315-423F-B962-2409333CA040}"/>
              </a:ext>
            </a:extLst>
          </p:cNvPr>
          <p:cNvSpPr/>
          <p:nvPr/>
        </p:nvSpPr>
        <p:spPr>
          <a:xfrm>
            <a:off x="3597968" y="4984891"/>
            <a:ext cx="0" cy="9144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400" name="Shape 1112">
            <a:extLst>
              <a:ext uri="{FF2B5EF4-FFF2-40B4-BE49-F238E27FC236}">
                <a16:creationId xmlns:a16="http://schemas.microsoft.com/office/drawing/2014/main" id="{6C76A9C3-71BF-41A1-B933-34377C2E51DE}"/>
              </a:ext>
            </a:extLst>
          </p:cNvPr>
          <p:cNvSpPr/>
          <p:nvPr/>
        </p:nvSpPr>
        <p:spPr>
          <a:xfrm>
            <a:off x="5815736" y="4991980"/>
            <a:ext cx="0" cy="91440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 defTabSz="914400"/>
            <a:endParaRPr sz="105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402" name="Shape 1114">
            <a:extLst>
              <a:ext uri="{FF2B5EF4-FFF2-40B4-BE49-F238E27FC236}">
                <a16:creationId xmlns:a16="http://schemas.microsoft.com/office/drawing/2014/main" id="{19166353-DA91-4FEC-8131-9407D36383AE}"/>
              </a:ext>
            </a:extLst>
          </p:cNvPr>
          <p:cNvSpPr/>
          <p:nvPr/>
        </p:nvSpPr>
        <p:spPr>
          <a:xfrm>
            <a:off x="3284325" y="4284534"/>
            <a:ext cx="1351443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0" tIns="0" rIns="0" bIns="0">
            <a:spAutoFit/>
          </a:bodyPr>
          <a:lstStyle/>
          <a:p>
            <a:pPr defTabSz="914400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&lt;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1.3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vs not &lt;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1.3</a:t>
            </a:r>
            <a:endParaRPr sz="1050" dirty="0">
              <a:solidFill>
                <a:srgbClr val="000000"/>
              </a:solidFill>
              <a:latin typeface="Arial Narrow" panose="020B0606020202030204" pitchFamily="34" charset="0"/>
              <a:cs typeface="Arial"/>
              <a:sym typeface="Arial"/>
            </a:endParaRPr>
          </a:p>
        </p:txBody>
      </p:sp>
      <p:sp>
        <p:nvSpPr>
          <p:cNvPr id="403" name="Shape 1115">
            <a:extLst>
              <a:ext uri="{FF2B5EF4-FFF2-40B4-BE49-F238E27FC236}">
                <a16:creationId xmlns:a16="http://schemas.microsoft.com/office/drawing/2014/main" id="{5F575804-F518-4360-95D8-86357E5FD28C}"/>
              </a:ext>
            </a:extLst>
          </p:cNvPr>
          <p:cNvSpPr/>
          <p:nvPr/>
        </p:nvSpPr>
        <p:spPr>
          <a:xfrm>
            <a:off x="3284325" y="3472037"/>
            <a:ext cx="1179676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40" tIns="0" rIns="0" bIns="0">
            <a:spAutoFit/>
          </a:bodyPr>
          <a:lstStyle/>
          <a:p>
            <a:pPr defTabSz="914400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&lt;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1.3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vs placebo</a:t>
            </a:r>
          </a:p>
        </p:txBody>
      </p:sp>
      <p:sp>
        <p:nvSpPr>
          <p:cNvPr id="404" name="Shape 1116">
            <a:extLst>
              <a:ext uri="{FF2B5EF4-FFF2-40B4-BE49-F238E27FC236}">
                <a16:creationId xmlns:a16="http://schemas.microsoft.com/office/drawing/2014/main" id="{07050DA3-878A-4058-BEB2-B32CA064E6A7}"/>
              </a:ext>
            </a:extLst>
          </p:cNvPr>
          <p:cNvSpPr/>
          <p:nvPr/>
        </p:nvSpPr>
        <p:spPr>
          <a:xfrm>
            <a:off x="3284325" y="2661555"/>
            <a:ext cx="1201716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tIns="0" rIns="0" bIns="0">
            <a:spAutoFit/>
          </a:bodyPr>
          <a:lstStyle/>
          <a:p>
            <a:pPr defTabSz="914400"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Not &lt;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1.3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</a:t>
            </a:r>
            <a:b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</a:b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vs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 </a:t>
            </a:r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  <a:sym typeface="Arial"/>
              </a:rPr>
              <a:t>placebo</a:t>
            </a:r>
          </a:p>
        </p:txBody>
      </p:sp>
      <p:sp>
        <p:nvSpPr>
          <p:cNvPr id="405" name="Shape 1117">
            <a:extLst>
              <a:ext uri="{FF2B5EF4-FFF2-40B4-BE49-F238E27FC236}">
                <a16:creationId xmlns:a16="http://schemas.microsoft.com/office/drawing/2014/main" id="{A69FF2D2-88F0-4207-A022-D4D4698F76EB}"/>
              </a:ext>
            </a:extLst>
          </p:cNvPr>
          <p:cNvSpPr/>
          <p:nvPr/>
        </p:nvSpPr>
        <p:spPr>
          <a:xfrm>
            <a:off x="3284325" y="2112376"/>
            <a:ext cx="488275" cy="16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1440" tIns="0" rIns="0" bIns="0">
            <a:spAutoFit/>
          </a:bodyPr>
          <a:lstStyle>
            <a:lvl1pPr>
              <a:defRPr sz="1000">
                <a:solidFill>
                  <a:srgbClr val="5353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050" dirty="0">
                <a:solidFill>
                  <a:srgbClr val="000000"/>
                </a:solidFill>
                <a:latin typeface="Arial Narrow" panose="020B0606020202030204" pitchFamily="34" charset="0"/>
              </a:rPr>
              <a:t>Placebo</a:t>
            </a:r>
          </a:p>
        </p:txBody>
      </p:sp>
      <p:grpSp>
        <p:nvGrpSpPr>
          <p:cNvPr id="6" name="Group 405">
            <a:extLst>
              <a:ext uri="{FF2B5EF4-FFF2-40B4-BE49-F238E27FC236}">
                <a16:creationId xmlns:a16="http://schemas.microsoft.com/office/drawing/2014/main" id="{3720A136-C11E-44C8-9965-A81F4CBF3AB4}"/>
              </a:ext>
            </a:extLst>
          </p:cNvPr>
          <p:cNvGrpSpPr/>
          <p:nvPr/>
        </p:nvGrpSpPr>
        <p:grpSpPr>
          <a:xfrm>
            <a:off x="3487154" y="3730850"/>
            <a:ext cx="585216" cy="111361"/>
            <a:chOff x="3280962" y="3784640"/>
            <a:chExt cx="585216" cy="111361"/>
          </a:xfrm>
        </p:grpSpPr>
        <p:sp>
          <p:nvSpPr>
            <p:cNvPr id="407" name="Shape 1118">
              <a:extLst>
                <a:ext uri="{FF2B5EF4-FFF2-40B4-BE49-F238E27FC236}">
                  <a16:creationId xmlns:a16="http://schemas.microsoft.com/office/drawing/2014/main" id="{B53B4CCF-B257-46A9-9B2D-B700A0CE52F1}"/>
                </a:ext>
              </a:extLst>
            </p:cNvPr>
            <p:cNvSpPr/>
            <p:nvPr/>
          </p:nvSpPr>
          <p:spPr>
            <a:xfrm>
              <a:off x="3280962" y="3839625"/>
              <a:ext cx="585216" cy="1"/>
            </a:xfrm>
            <a:prstGeom prst="line">
              <a:avLst/>
            </a:prstGeom>
            <a:solidFill>
              <a:srgbClr val="007CC2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408" name="Shape 1119">
              <a:extLst>
                <a:ext uri="{FF2B5EF4-FFF2-40B4-BE49-F238E27FC236}">
                  <a16:creationId xmlns:a16="http://schemas.microsoft.com/office/drawing/2014/main" id="{407624E9-44F4-4D48-94E4-290A1771DCB8}"/>
                </a:ext>
              </a:extLst>
            </p:cNvPr>
            <p:cNvSpPr/>
            <p:nvPr/>
          </p:nvSpPr>
          <p:spPr>
            <a:xfrm flipV="1">
              <a:off x="3287287" y="3784640"/>
              <a:ext cx="5" cy="111361"/>
            </a:xfrm>
            <a:prstGeom prst="lin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409" name="Shape 1120">
              <a:extLst>
                <a:ext uri="{FF2B5EF4-FFF2-40B4-BE49-F238E27FC236}">
                  <a16:creationId xmlns:a16="http://schemas.microsoft.com/office/drawing/2014/main" id="{6D45A327-04C9-47E3-8C4A-690B01C71431}"/>
                </a:ext>
              </a:extLst>
            </p:cNvPr>
            <p:cNvSpPr/>
            <p:nvPr/>
          </p:nvSpPr>
          <p:spPr>
            <a:xfrm flipV="1">
              <a:off x="3861169" y="3784640"/>
              <a:ext cx="4" cy="111361"/>
            </a:xfrm>
            <a:prstGeom prst="lin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</p:grpSp>
      <p:sp>
        <p:nvSpPr>
          <p:cNvPr id="410" name="Shape 1121">
            <a:extLst>
              <a:ext uri="{FF2B5EF4-FFF2-40B4-BE49-F238E27FC236}">
                <a16:creationId xmlns:a16="http://schemas.microsoft.com/office/drawing/2014/main" id="{E430186D-8A91-4AB8-9E7D-25B2CF3E1C32}"/>
              </a:ext>
            </a:extLst>
          </p:cNvPr>
          <p:cNvSpPr/>
          <p:nvPr/>
        </p:nvSpPr>
        <p:spPr>
          <a:xfrm>
            <a:off x="3705751" y="3718303"/>
            <a:ext cx="146304" cy="146304"/>
          </a:xfrm>
          <a:prstGeom prst="rect">
            <a:avLst/>
          </a:prstGeom>
          <a:solidFill>
            <a:srgbClr val="481A63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" name="Group 410">
            <a:extLst>
              <a:ext uri="{FF2B5EF4-FFF2-40B4-BE49-F238E27FC236}">
                <a16:creationId xmlns:a16="http://schemas.microsoft.com/office/drawing/2014/main" id="{ABF00ABC-9B85-4EFE-AB1D-72693D29F639}"/>
              </a:ext>
            </a:extLst>
          </p:cNvPr>
          <p:cNvGrpSpPr/>
          <p:nvPr/>
        </p:nvGrpSpPr>
        <p:grpSpPr>
          <a:xfrm>
            <a:off x="3524198" y="4550317"/>
            <a:ext cx="733624" cy="111362"/>
            <a:chOff x="3318006" y="4604107"/>
            <a:chExt cx="733624" cy="111362"/>
          </a:xfrm>
        </p:grpSpPr>
        <p:sp>
          <p:nvSpPr>
            <p:cNvPr id="412" name="Shape 1123">
              <a:extLst>
                <a:ext uri="{FF2B5EF4-FFF2-40B4-BE49-F238E27FC236}">
                  <a16:creationId xmlns:a16="http://schemas.microsoft.com/office/drawing/2014/main" id="{16D528B0-A323-4363-93E8-025D76E17759}"/>
                </a:ext>
              </a:extLst>
            </p:cNvPr>
            <p:cNvSpPr/>
            <p:nvPr/>
          </p:nvSpPr>
          <p:spPr>
            <a:xfrm>
              <a:off x="3323221" y="4659789"/>
              <a:ext cx="728409" cy="1"/>
            </a:xfrm>
            <a:prstGeom prst="line">
              <a:avLst/>
            </a:prstGeom>
            <a:solidFill>
              <a:srgbClr val="007CC2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413" name="Shape 1124">
              <a:extLst>
                <a:ext uri="{FF2B5EF4-FFF2-40B4-BE49-F238E27FC236}">
                  <a16:creationId xmlns:a16="http://schemas.microsoft.com/office/drawing/2014/main" id="{488EB304-339A-410A-AE7C-23AAFB22C5F9}"/>
                </a:ext>
              </a:extLst>
            </p:cNvPr>
            <p:cNvSpPr/>
            <p:nvPr/>
          </p:nvSpPr>
          <p:spPr>
            <a:xfrm flipV="1">
              <a:off x="3318006" y="4604108"/>
              <a:ext cx="5" cy="111361"/>
            </a:xfrm>
            <a:prstGeom prst="lin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  <p:sp>
          <p:nvSpPr>
            <p:cNvPr id="414" name="Shape 1125">
              <a:extLst>
                <a:ext uri="{FF2B5EF4-FFF2-40B4-BE49-F238E27FC236}">
                  <a16:creationId xmlns:a16="http://schemas.microsoft.com/office/drawing/2014/main" id="{202AA071-79D0-49F7-ABC3-EC66E20851AD}"/>
                </a:ext>
              </a:extLst>
            </p:cNvPr>
            <p:cNvSpPr/>
            <p:nvPr/>
          </p:nvSpPr>
          <p:spPr>
            <a:xfrm flipV="1">
              <a:off x="4044719" y="4604107"/>
              <a:ext cx="4" cy="111361"/>
            </a:xfrm>
            <a:prstGeom prst="lin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/>
              <a:endParaRPr sz="1050">
                <a:solidFill>
                  <a:srgbClr val="000000"/>
                </a:solidFill>
                <a:latin typeface="Arial"/>
                <a:sym typeface="Helvetica"/>
              </a:endParaRPr>
            </a:p>
          </p:txBody>
        </p:sp>
      </p:grpSp>
      <p:sp>
        <p:nvSpPr>
          <p:cNvPr id="415" name="Shape 1126">
            <a:extLst>
              <a:ext uri="{FF2B5EF4-FFF2-40B4-BE49-F238E27FC236}">
                <a16:creationId xmlns:a16="http://schemas.microsoft.com/office/drawing/2014/main" id="{12BDE1FD-2838-4CB8-B26E-B04E585B8ED3}"/>
              </a:ext>
            </a:extLst>
          </p:cNvPr>
          <p:cNvSpPr/>
          <p:nvPr/>
        </p:nvSpPr>
        <p:spPr>
          <a:xfrm>
            <a:off x="3797906" y="4537769"/>
            <a:ext cx="148828" cy="146304"/>
          </a:xfrm>
          <a:prstGeom prst="rect">
            <a:avLst/>
          </a:prstGeom>
          <a:solidFill>
            <a:srgbClr val="481A63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 defTabSz="914400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5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6" name="Shape 1052">
            <a:extLst>
              <a:ext uri="{FF2B5EF4-FFF2-40B4-BE49-F238E27FC236}">
                <a16:creationId xmlns:a16="http://schemas.microsoft.com/office/drawing/2014/main" id="{CA80B72E-8AD6-4063-9D95-4E7528176CA3}"/>
              </a:ext>
            </a:extLst>
          </p:cNvPr>
          <p:cNvSpPr/>
          <p:nvPr/>
        </p:nvSpPr>
        <p:spPr>
          <a:xfrm rot="5400000" flipH="1">
            <a:off x="470568" y="2359146"/>
            <a:ext cx="3030489" cy="2239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900">
                <a:latin typeface="+mn-lt"/>
                <a:ea typeface="+mn-ea"/>
                <a:cs typeface="+mn-cs"/>
                <a:sym typeface="Arial"/>
              </a:defRPr>
            </a:pPr>
            <a:endParaRPr sz="105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7" name="Shape 1098">
            <a:extLst>
              <a:ext uri="{FF2B5EF4-FFF2-40B4-BE49-F238E27FC236}">
                <a16:creationId xmlns:a16="http://schemas.microsoft.com/office/drawing/2014/main" id="{879D3DB6-DE87-4A37-8FA0-37BFE9DE2568}"/>
              </a:ext>
            </a:extLst>
          </p:cNvPr>
          <p:cNvSpPr/>
          <p:nvPr/>
        </p:nvSpPr>
        <p:spPr>
          <a:xfrm>
            <a:off x="6347436" y="5321799"/>
            <a:ext cx="12004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spcBef>
                <a:spcPts val="600"/>
              </a:spcBef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Lower</a:t>
            </a:r>
            <a:r>
              <a:rPr lang="en-US"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 LDL-C</a:t>
            </a:r>
            <a:r>
              <a:rPr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 Better</a:t>
            </a:r>
          </a:p>
        </p:txBody>
      </p:sp>
      <p:sp>
        <p:nvSpPr>
          <p:cNvPr id="418" name="Shape 1099">
            <a:extLst>
              <a:ext uri="{FF2B5EF4-FFF2-40B4-BE49-F238E27FC236}">
                <a16:creationId xmlns:a16="http://schemas.microsoft.com/office/drawing/2014/main" id="{7A3B111F-7332-4D5A-A4CD-80EC70E8FC2A}"/>
              </a:ext>
            </a:extLst>
          </p:cNvPr>
          <p:cNvSpPr/>
          <p:nvPr/>
        </p:nvSpPr>
        <p:spPr>
          <a:xfrm>
            <a:off x="7414995" y="5321799"/>
            <a:ext cx="1338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spcBef>
                <a:spcPts val="600"/>
              </a:spcBef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defTabSz="914400"/>
            <a:r>
              <a:rPr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Higher</a:t>
            </a:r>
            <a:r>
              <a:rPr lang="en-US"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 LDL-C</a:t>
            </a:r>
            <a:r>
              <a:rPr sz="1400" b="1" dirty="0">
                <a:solidFill>
                  <a:srgbClr val="000000"/>
                </a:solidFill>
                <a:latin typeface="Arial Narrow" panose="020B0606020202030204" pitchFamily="34" charset="0"/>
              </a:rPr>
              <a:t> Better</a:t>
            </a:r>
          </a:p>
        </p:txBody>
      </p:sp>
      <p:sp>
        <p:nvSpPr>
          <p:cNvPr id="420" name="Text Box 4">
            <a:extLst>
              <a:ext uri="{FF2B5EF4-FFF2-40B4-BE49-F238E27FC236}">
                <a16:creationId xmlns:a16="http://schemas.microsoft.com/office/drawing/2014/main" id="{38914653-106D-4409-9155-C3CD4E0D335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-4921" y="5505420"/>
            <a:ext cx="8740088" cy="94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noAutofit/>
          </a:bodyPr>
          <a:lstStyle/>
          <a:p>
            <a:pPr marL="91440" defTabSz="914400">
              <a:buSzPct val="100000"/>
              <a:defRPr/>
            </a:pPr>
            <a:r>
              <a:rPr lang="nb-NO" sz="800" dirty="0">
                <a:solidFill>
                  <a:srgbClr val="000000"/>
                </a:solidFill>
                <a:latin typeface="Arial Narrow" panose="020B0606020202030204" pitchFamily="34" charset="0"/>
              </a:rPr>
              <a:t>*Major CV events for TNT trial were defined as </a:t>
            </a:r>
            <a:r>
              <a:rPr lang="en-US" sz="800" dirty="0">
                <a:solidFill>
                  <a:srgbClr val="000000"/>
                </a:solidFill>
                <a:latin typeface="Arial Narrow" panose="020B0606020202030204" pitchFamily="34" charset="0"/>
              </a:rPr>
              <a:t>defined as CHD death, nonfatal non-</a:t>
            </a:r>
            <a:r>
              <a:rPr lang="en-US" sz="8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procedured</a:t>
            </a:r>
            <a:r>
              <a:rPr lang="en-US" sz="800" dirty="0">
                <a:solidFill>
                  <a:srgbClr val="000000"/>
                </a:solidFill>
                <a:latin typeface="Arial Narrow" panose="020B0606020202030204" pitchFamily="34" charset="0"/>
              </a:rPr>
              <a:t>–related MI, resuscitated cardiac arrest, and fatal or nonfatal stroke. </a:t>
            </a:r>
            <a:br>
              <a:rPr lang="en-US" sz="800" dirty="0">
                <a:solidFill>
                  <a:srgbClr val="000000"/>
                </a:solidFill>
                <a:latin typeface="Arial Narrow" panose="020B0606020202030204" pitchFamily="34" charset="0"/>
              </a:rPr>
            </a:br>
            <a:r>
              <a:rPr lang="nb-NO" sz="800" baseline="30000" dirty="0">
                <a:solidFill>
                  <a:srgbClr val="000000"/>
                </a:solidFill>
                <a:latin typeface="Arial Narrow" panose="020B0606020202030204" pitchFamily="34" charset="0"/>
              </a:rPr>
              <a:t>†</a:t>
            </a:r>
            <a:r>
              <a:rPr lang="nb-NO" sz="800" dirty="0">
                <a:solidFill>
                  <a:srgbClr val="000000"/>
                </a:solidFill>
                <a:latin typeface="Arial Narrow" panose="020B0606020202030204" pitchFamily="34" charset="0"/>
              </a:rPr>
              <a:t>JUPITER primary endpoint was </a:t>
            </a:r>
            <a:r>
              <a:rPr lang="en-US" sz="800" dirty="0">
                <a:solidFill>
                  <a:srgbClr val="000000"/>
                </a:solidFill>
                <a:latin typeface="Arial Narrow" panose="020B0606020202030204" pitchFamily="34" charset="0"/>
              </a:rPr>
              <a:t>composite of MI, stroke, arterial revascularization, unstable angina, or confirmed death from CV causes. </a:t>
            </a:r>
            <a:br>
              <a:rPr lang="en-US" sz="800" dirty="0">
                <a:solidFill>
                  <a:srgbClr val="000000"/>
                </a:solidFill>
                <a:latin typeface="Arial Narrow" panose="020B0606020202030204" pitchFamily="34" charset="0"/>
              </a:rPr>
            </a:br>
            <a:r>
              <a:rPr lang="en-US" sz="800" baseline="30000" dirty="0">
                <a:solidFill>
                  <a:srgbClr val="000000"/>
                </a:solidFill>
                <a:latin typeface="Arial Narrow" panose="020B0606020202030204" pitchFamily="34" charset="0"/>
              </a:rPr>
              <a:t>‡</a:t>
            </a:r>
            <a:r>
              <a:rPr lang="en-US" sz="800" dirty="0">
                <a:solidFill>
                  <a:srgbClr val="000000"/>
                </a:solidFill>
                <a:latin typeface="Arial Narrow" panose="020B0606020202030204" pitchFamily="34" charset="0"/>
              </a:rPr>
              <a:t>PROVE-IT primary endpoint was composite of death, MI, stroke, revascularization and unstable angina requiring hospital admission.</a:t>
            </a:r>
            <a:endParaRPr lang="nb-NO" sz="800" baseline="300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91440" defTabSz="914400">
              <a:buSzPct val="100000"/>
              <a:defRPr/>
            </a:pPr>
            <a:r>
              <a:rPr lang="nb-NO" sz="800" dirty="0">
                <a:solidFill>
                  <a:srgbClr val="000000"/>
                </a:solidFill>
                <a:latin typeface="Arial Narrow" panose="020B0606020202030204" pitchFamily="34" charset="0"/>
              </a:rPr>
              <a:t>CHD = </a:t>
            </a:r>
            <a:r>
              <a:rPr lang="en-US" sz="800" dirty="0">
                <a:solidFill>
                  <a:srgbClr val="000000"/>
                </a:solidFill>
                <a:latin typeface="Arial Narrow" panose="020B0606020202030204" pitchFamily="34" charset="0"/>
              </a:rPr>
              <a:t>coronary heart disease; </a:t>
            </a:r>
            <a:r>
              <a:rPr lang="nb-NO" sz="800" dirty="0">
                <a:solidFill>
                  <a:srgbClr val="000000"/>
                </a:solidFill>
                <a:latin typeface="Arial Narrow" panose="020B0606020202030204" pitchFamily="34" charset="0"/>
              </a:rPr>
              <a:t>CV = cardiovascular; LDL-C = low-density lipoprotein cholesterol, MI = </a:t>
            </a:r>
            <a:r>
              <a:rPr lang="en-US" sz="800" dirty="0">
                <a:solidFill>
                  <a:srgbClr val="000000"/>
                </a:solidFill>
                <a:latin typeface="Arial Narrow" panose="020B0606020202030204" pitchFamily="34" charset="0"/>
              </a:rPr>
              <a:t>myocardial infarction</a:t>
            </a:r>
            <a:r>
              <a:rPr lang="nb-NO" sz="800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  <a:br>
              <a:rPr lang="nb-NO" sz="800" dirty="0">
                <a:solidFill>
                  <a:srgbClr val="000000"/>
                </a:solidFill>
                <a:latin typeface="Arial Narrow" panose="020B0606020202030204" pitchFamily="34" charset="0"/>
              </a:rPr>
            </a:br>
            <a:endParaRPr lang="nb-NO" sz="8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55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71600" y="1124744"/>
            <a:ext cx="7562640" cy="56183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>
                <a:solidFill>
                  <a:prstClr val="white"/>
                </a:solidFill>
              </a:rPr>
              <a:t>               </a:t>
            </a:r>
          </a:p>
        </p:txBody>
      </p:sp>
      <p:pic>
        <p:nvPicPr>
          <p:cNvPr id="7" name="Picture 6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807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pic>
        <p:nvPicPr>
          <p:cNvPr id="2" name="Picture 1" descr="Screen Shot 2019-01-24 at 1.53.2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7391018" cy="5471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3848" y="241484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8E0000"/>
                </a:solidFill>
                <a:cs typeface="Arial Hebrew"/>
              </a:rPr>
              <a:t>VISIT 2 – 4: COMPLETE</a:t>
            </a:r>
          </a:p>
        </p:txBody>
      </p:sp>
    </p:spTree>
    <p:extLst>
      <p:ext uri="{BB962C8B-B14F-4D97-AF65-F5344CB8AC3E}">
        <p14:creationId xmlns:p14="http://schemas.microsoft.com/office/powerpoint/2010/main" val="1126957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52297" y="297007"/>
            <a:ext cx="8439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Questions and Discussion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E860C6A-C67B-4E9A-9F1F-0D3C9931F9FB}"/>
              </a:ext>
            </a:extLst>
          </p:cNvPr>
          <p:cNvSpPr txBox="1">
            <a:spLocks/>
          </p:cNvSpPr>
          <p:nvPr/>
        </p:nvSpPr>
        <p:spPr>
          <a:xfrm>
            <a:off x="352297" y="1447800"/>
            <a:ext cx="86764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The need for lipid lowering beyond statin therapy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  <a:hlinkClick r:id="rId4"/>
              </a:rPr>
              <a:t>www.goalinternational.info/beyondstatin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  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None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/>
                <a:ea typeface="+mn-ea"/>
              </a:rPr>
              <a:t>The data behind PCSK9 inhibitors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  <a:hlinkClick r:id="rId5"/>
              </a:rPr>
              <a:t>www.goalinternational.info/PCSK9i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None/>
              <a:defRPr/>
            </a:pP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Real-world data from the GOAL Canada Program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24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6"/>
              </a:rPr>
              <a:t>www.goalinternational.info/goalcanada</a:t>
            </a:r>
            <a:r>
              <a:rPr lang="en-CA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Narrow"/>
              <a:ea typeface="+mn-ea"/>
            </a:endParaRP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CA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51C6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GOAL International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lang="en-CA" sz="24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7"/>
              </a:rPr>
              <a:t>www.goalinternational/protocol</a:t>
            </a:r>
            <a:r>
              <a:rPr lang="en-CA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>
              <a:spcBef>
                <a:spcPts val="0"/>
              </a:spcBef>
              <a:buClr>
                <a:srgbClr val="451C6A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  <a:hlinkClick r:id="rId8"/>
              </a:rPr>
              <a:t>www.goalinternational.info/ecrf</a:t>
            </a: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328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07"/>
            <a:ext cx="8229600" cy="511175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Arial Narrow" pitchFamily="34" charset="0"/>
              </a:rPr>
              <a:t>Proportion of Patients On an Intensive Statin (Dose) Reaching LDL Target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93" y="1966011"/>
            <a:ext cx="8326966" cy="44608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47746" y="6384925"/>
            <a:ext cx="87777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914400">
              <a:defRPr/>
            </a:pPr>
            <a:r>
              <a:rPr lang="fr-F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Wiviott et al for the PROVE IT-TIMI 22 </a:t>
            </a:r>
            <a:r>
              <a:rPr lang="fr-FR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Investigators</a:t>
            </a:r>
            <a:r>
              <a:rPr lang="fr-F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 </a:t>
            </a:r>
            <a:r>
              <a:rPr lang="en-US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J Am </a:t>
            </a:r>
            <a:r>
              <a:rPr lang="en-US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Coll</a:t>
            </a:r>
            <a:r>
              <a:rPr lang="en-US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 </a:t>
            </a:r>
            <a:r>
              <a:rPr lang="en-US" sz="2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Cardiol</a:t>
            </a:r>
            <a:r>
              <a:rPr lang="en-US" sz="2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 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2005;46:1411-16)</a:t>
            </a:r>
            <a:endParaRPr lang="fr-F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8134" y="1208545"/>
            <a:ext cx="7687733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Distribution of 4-month LDL levels Among Patients Treated with Intensive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Statin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 Therapy (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Atorvastatin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MS PGothic" pitchFamily="34" charset="-128"/>
              </a:rPr>
              <a:t> 80 mg)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975578" y="2138363"/>
            <a:ext cx="3626556" cy="2743200"/>
            <a:chOff x="4974956" y="2138771"/>
            <a:chExt cx="3626603" cy="2743195"/>
          </a:xfrm>
        </p:grpSpPr>
        <p:sp>
          <p:nvSpPr>
            <p:cNvPr id="8" name="TextBox 7"/>
            <p:cNvSpPr txBox="1"/>
            <p:nvPr/>
          </p:nvSpPr>
          <p:spPr>
            <a:xfrm>
              <a:off x="5230371" y="2138771"/>
              <a:ext cx="3122829" cy="708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MS PGothic" pitchFamily="34" charset="-128"/>
                </a:rPr>
                <a:t>37.1% of patients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MS PGothic" pitchFamily="34" charset="-128"/>
                </a:rPr>
                <a:t>≥70 mg/dl (1.81 mmol/L)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74956" y="2867432"/>
              <a:ext cx="3626603" cy="201453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-18797" y="6284157"/>
            <a:ext cx="9162797" cy="573842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-18797" y="0"/>
            <a:ext cx="9162797" cy="1280160"/>
          </a:xfrm>
          <a:prstGeom prst="rect">
            <a:avLst/>
          </a:prstGeom>
          <a:gradFill flip="none" rotWithShape="1">
            <a:gsLst>
              <a:gs pos="0">
                <a:srgbClr val="451C6A">
                  <a:shade val="30000"/>
                  <a:satMod val="115000"/>
                </a:srgbClr>
              </a:gs>
              <a:gs pos="50000">
                <a:srgbClr val="451C6A">
                  <a:shade val="67500"/>
                  <a:satMod val="115000"/>
                </a:srgbClr>
              </a:gs>
              <a:gs pos="100000">
                <a:srgbClr val="451C6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CE2A8-1B68-4BD6-A61D-302532CE31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8288" y="1890310"/>
            <a:ext cx="2638832" cy="3414512"/>
          </a:xfrm>
          <a:prstGeom prst="rect">
            <a:avLst/>
          </a:prstGeom>
        </p:spPr>
      </p:pic>
      <p:pic>
        <p:nvPicPr>
          <p:cNvPr id="50" name="Picture 49" descr="CHRC logo_with text.psd">
            <a:extLst>
              <a:ext uri="{FF2B5EF4-FFF2-40B4-BE49-F238E27FC236}">
                <a16:creationId xmlns:a16="http://schemas.microsoft.com/office/drawing/2014/main" id="{A1723357-BC60-4190-AFAE-DA87F56C4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75" y="6377215"/>
            <a:ext cx="708529" cy="45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2F4D8A2-CBBD-427E-A7C3-E7D91F37B286}"/>
              </a:ext>
            </a:extLst>
          </p:cNvPr>
          <p:cNvSpPr/>
          <p:nvPr/>
        </p:nvSpPr>
        <p:spPr>
          <a:xfrm>
            <a:off x="342899" y="48161"/>
            <a:ext cx="8439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342991">
              <a:defRPr/>
            </a:pPr>
            <a:r>
              <a:rPr lang="en-CA" sz="3600" b="1" dirty="0">
                <a:solidFill>
                  <a:prstClr val="white"/>
                </a:solidFill>
                <a:latin typeface="Arial Narrow" panose="020B0606020202030204" pitchFamily="34" charset="0"/>
              </a:rPr>
              <a:t>On-Statin LDL-C Levels and Risk for Major Cardiovascular Events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FDFF51ED-AAFA-48FC-8CF0-43911E427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5" y="6428743"/>
            <a:ext cx="8726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CV, cardiovascular; CVD, cardiovascular disease; HR, hazard ratio.</a:t>
            </a:r>
          </a:p>
          <a:p>
            <a:r>
              <a:rPr lang="da-DK" sz="900" dirty="0">
                <a:solidFill>
                  <a:srgbClr val="FFFFFF"/>
                </a:solidFill>
                <a:latin typeface="Arial Narrow" pitchFamily="34" charset="0"/>
                <a:cs typeface="Arial" charset="0"/>
              </a:rPr>
              <a:t>Boekholdt SM et al. J Am Coll Cardiol. 2014;64:485-494.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5B3AF51-1C9F-444E-9C6C-E69FAF7F43A2}"/>
              </a:ext>
            </a:extLst>
          </p:cNvPr>
          <p:cNvSpPr txBox="1"/>
          <p:nvPr/>
        </p:nvSpPr>
        <p:spPr>
          <a:xfrm>
            <a:off x="395536" y="1383159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cs typeface="Arial Narrow"/>
              </a:rPr>
              <a:t>There  is often a need for LDL-C reduction beyond statin therapy</a:t>
            </a:r>
          </a:p>
        </p:txBody>
      </p:sp>
      <p:sp>
        <p:nvSpPr>
          <p:cNvPr id="269" name="Content Placeholder 2">
            <a:extLst>
              <a:ext uri="{FF2B5EF4-FFF2-40B4-BE49-F238E27FC236}">
                <a16:creationId xmlns:a16="http://schemas.microsoft.com/office/drawing/2014/main" id="{CBA9F10A-AC65-490C-A274-BFEEDC8CA95C}"/>
              </a:ext>
            </a:extLst>
          </p:cNvPr>
          <p:cNvSpPr txBox="1">
            <a:spLocks/>
          </p:cNvSpPr>
          <p:nvPr/>
        </p:nvSpPr>
        <p:spPr>
          <a:xfrm>
            <a:off x="6093636" y="2468992"/>
            <a:ext cx="2487382" cy="1749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EF4136"/>
              </a:buClr>
              <a:buFont typeface="Wingdings" charset="2"/>
              <a:buNone/>
            </a:pPr>
            <a:endParaRPr lang="en-CA" sz="2000" dirty="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CD20A7C-EE87-470C-B092-5FCD0B17E726}"/>
              </a:ext>
            </a:extLst>
          </p:cNvPr>
          <p:cNvSpPr txBox="1"/>
          <p:nvPr/>
        </p:nvSpPr>
        <p:spPr>
          <a:xfrm rot="16200000">
            <a:off x="-918716" y="3275862"/>
            <a:ext cx="3517006" cy="34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cs typeface="Arial Narrow"/>
              </a:rPr>
              <a:t>HR for Major CV Events (</a:t>
            </a:r>
            <a:r>
              <a:rPr kumimoji="0" lang="en-CA" sz="1600" b="1" i="0" u="none" strike="noStrike" kern="0" cap="none" spc="0" normalizeH="0" baseline="0" noProof="0" dirty="0">
                <a:ln>
                  <a:noFill/>
                </a:ln>
                <a:solidFill>
                  <a:srgbClr val="51118E"/>
                </a:solidFill>
                <a:effectLst/>
                <a:uLnTx/>
                <a:uFillTx/>
                <a:latin typeface="Arial Narrow"/>
                <a:cs typeface="Arial Narrow"/>
              </a:rPr>
              <a:t>―</a:t>
            </a: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cs typeface="Arial Narrow"/>
              </a:rPr>
              <a:t>)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C0AB68F4-DA04-404A-8834-0116292A674B}"/>
              </a:ext>
            </a:extLst>
          </p:cNvPr>
          <p:cNvSpPr txBox="1"/>
          <p:nvPr/>
        </p:nvSpPr>
        <p:spPr>
          <a:xfrm>
            <a:off x="2193819" y="5123005"/>
            <a:ext cx="2281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cs typeface="Arial Narrow"/>
              </a:rPr>
              <a:t>Achieved On-statin LDL Levels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DEF8F686-24EA-4818-A7E7-89CE625D58DC}"/>
              </a:ext>
            </a:extLst>
          </p:cNvPr>
          <p:cNvSpPr/>
          <p:nvPr/>
        </p:nvSpPr>
        <p:spPr>
          <a:xfrm>
            <a:off x="696672" y="1653430"/>
            <a:ext cx="493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cs typeface="Arial Narrow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95474" y="2163806"/>
            <a:ext cx="4809365" cy="2908867"/>
            <a:chOff x="895474" y="2163806"/>
            <a:chExt cx="4809365" cy="2908867"/>
          </a:xfrm>
        </p:grpSpPr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F8CFB439-E3DA-49A0-88D0-74D7F6574563}"/>
                </a:ext>
              </a:extLst>
            </p:cNvPr>
            <p:cNvCxnSpPr/>
            <p:nvPr/>
          </p:nvCxnSpPr>
          <p:spPr>
            <a:xfrm>
              <a:off x="1561822" y="4745661"/>
              <a:ext cx="3433021" cy="0"/>
            </a:xfrm>
            <a:prstGeom prst="line">
              <a:avLst/>
            </a:prstGeom>
            <a:solidFill>
              <a:srgbClr val="C0504D">
                <a:lumMod val="75000"/>
              </a:srgbClr>
            </a:solidFill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AA85568-8CC6-4131-9C30-21072CAB9D27}"/>
                </a:ext>
              </a:extLst>
            </p:cNvPr>
            <p:cNvCxnSpPr/>
            <p:nvPr/>
          </p:nvCxnSpPr>
          <p:spPr>
            <a:xfrm>
              <a:off x="1561822" y="2304080"/>
              <a:ext cx="0" cy="2441582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B68980E5-18AF-4DD5-B6F6-88CFE4BF8B6B}"/>
                </a:ext>
              </a:extLst>
            </p:cNvPr>
            <p:cNvCxnSpPr/>
            <p:nvPr/>
          </p:nvCxnSpPr>
          <p:spPr>
            <a:xfrm>
              <a:off x="4994842" y="2304080"/>
              <a:ext cx="0" cy="2441582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62C0694-59F8-4693-8C3F-5F039FA655E3}"/>
                </a:ext>
              </a:extLst>
            </p:cNvPr>
            <p:cNvCxnSpPr/>
            <p:nvPr/>
          </p:nvCxnSpPr>
          <p:spPr>
            <a:xfrm flipH="1">
              <a:off x="1497602" y="2315406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D4C4DD7-9D51-4B66-849E-A87730BCF53B}"/>
                </a:ext>
              </a:extLst>
            </p:cNvPr>
            <p:cNvCxnSpPr/>
            <p:nvPr/>
          </p:nvCxnSpPr>
          <p:spPr>
            <a:xfrm flipH="1">
              <a:off x="1497602" y="2927926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C011B6C-7CB7-499C-8656-59E1BCED3EB0}"/>
                </a:ext>
              </a:extLst>
            </p:cNvPr>
            <p:cNvCxnSpPr/>
            <p:nvPr/>
          </p:nvCxnSpPr>
          <p:spPr>
            <a:xfrm flipH="1">
              <a:off x="1497602" y="3535235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B68FFE8C-63C8-43F7-9C01-4A75CF98BBD8}"/>
                </a:ext>
              </a:extLst>
            </p:cNvPr>
            <p:cNvCxnSpPr/>
            <p:nvPr/>
          </p:nvCxnSpPr>
          <p:spPr>
            <a:xfrm flipH="1">
              <a:off x="1497602" y="4137331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0701485F-A632-4DA4-BD1C-BB5A412A9384}"/>
                </a:ext>
              </a:extLst>
            </p:cNvPr>
            <p:cNvCxnSpPr/>
            <p:nvPr/>
          </p:nvCxnSpPr>
          <p:spPr>
            <a:xfrm flipH="1">
              <a:off x="1497602" y="4746558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3C5DF31-676F-4B40-8AF3-FBC90EC54285}"/>
                </a:ext>
              </a:extLst>
            </p:cNvPr>
            <p:cNvCxnSpPr/>
            <p:nvPr/>
          </p:nvCxnSpPr>
          <p:spPr>
            <a:xfrm flipH="1">
              <a:off x="4994842" y="4746558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23EBD2A-C730-4EA4-B65F-8AD7690FEC34}"/>
                </a:ext>
              </a:extLst>
            </p:cNvPr>
            <p:cNvCxnSpPr/>
            <p:nvPr/>
          </p:nvCxnSpPr>
          <p:spPr>
            <a:xfrm flipH="1">
              <a:off x="4994842" y="4142753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F5F33D51-24B3-48AF-ADEB-7B6A912C1772}"/>
                </a:ext>
              </a:extLst>
            </p:cNvPr>
            <p:cNvCxnSpPr/>
            <p:nvPr/>
          </p:nvCxnSpPr>
          <p:spPr>
            <a:xfrm flipH="1">
              <a:off x="4994842" y="3531128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35678793-6341-4731-817F-D4590315B7C0}"/>
                </a:ext>
              </a:extLst>
            </p:cNvPr>
            <p:cNvCxnSpPr/>
            <p:nvPr/>
          </p:nvCxnSpPr>
          <p:spPr>
            <a:xfrm flipH="1">
              <a:off x="4994842" y="2876902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8EB6F21-B942-4013-9EBA-B1C8AF993D11}"/>
                </a:ext>
              </a:extLst>
            </p:cNvPr>
            <p:cNvCxnSpPr/>
            <p:nvPr/>
          </p:nvCxnSpPr>
          <p:spPr>
            <a:xfrm flipH="1">
              <a:off x="4994842" y="2315406"/>
              <a:ext cx="64219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45F71313-3259-4173-BD6D-980CF5404F69}"/>
                </a:ext>
              </a:extLst>
            </p:cNvPr>
            <p:cNvSpPr txBox="1"/>
            <p:nvPr/>
          </p:nvSpPr>
          <p:spPr>
            <a:xfrm>
              <a:off x="895474" y="2182049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1.00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F03D1E7-F839-49B5-AEAB-D8D0F9C79E7F}"/>
                </a:ext>
              </a:extLst>
            </p:cNvPr>
            <p:cNvSpPr txBox="1"/>
            <p:nvPr/>
          </p:nvSpPr>
          <p:spPr>
            <a:xfrm>
              <a:off x="895474" y="2776326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0.75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30BCDDB7-FD7C-4E1D-A4E0-86052C164ACB}"/>
                </a:ext>
              </a:extLst>
            </p:cNvPr>
            <p:cNvSpPr txBox="1"/>
            <p:nvPr/>
          </p:nvSpPr>
          <p:spPr>
            <a:xfrm>
              <a:off x="895474" y="3373270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0.50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0227720-5526-4F0A-9D36-E3127BD384C3}"/>
                </a:ext>
              </a:extLst>
            </p:cNvPr>
            <p:cNvSpPr txBox="1"/>
            <p:nvPr/>
          </p:nvSpPr>
          <p:spPr>
            <a:xfrm>
              <a:off x="895474" y="3985732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0.25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4919E78-3105-4663-ACC2-E6C3D74304C3}"/>
                </a:ext>
              </a:extLst>
            </p:cNvPr>
            <p:cNvSpPr txBox="1"/>
            <p:nvPr/>
          </p:nvSpPr>
          <p:spPr>
            <a:xfrm>
              <a:off x="5004251" y="3985732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10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14DE4C0-0B84-4CD3-A5B5-BEC6FFD59E3E}"/>
                </a:ext>
              </a:extLst>
            </p:cNvPr>
            <p:cNvSpPr txBox="1"/>
            <p:nvPr/>
          </p:nvSpPr>
          <p:spPr>
            <a:xfrm>
              <a:off x="5004251" y="3382143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20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6EE2549-5ED9-4474-AF19-7DC5A3D2750D}"/>
                </a:ext>
              </a:extLst>
            </p:cNvPr>
            <p:cNvSpPr txBox="1"/>
            <p:nvPr/>
          </p:nvSpPr>
          <p:spPr>
            <a:xfrm>
              <a:off x="5004251" y="2725302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30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5E19564F-0922-40A5-A46D-A8304FAB4BCE}"/>
                </a:ext>
              </a:extLst>
            </p:cNvPr>
            <p:cNvSpPr txBox="1"/>
            <p:nvPr/>
          </p:nvSpPr>
          <p:spPr>
            <a:xfrm>
              <a:off x="5004251" y="2163806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40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52C5CD3F-E471-478E-9D4D-B44283A7406F}"/>
                </a:ext>
              </a:extLst>
            </p:cNvPr>
            <p:cNvSpPr txBox="1"/>
            <p:nvPr/>
          </p:nvSpPr>
          <p:spPr>
            <a:xfrm>
              <a:off x="1269834" y="4795674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0</a:t>
              </a: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56F7810A-85C0-414E-BACE-89CF95DDC53D}"/>
                </a:ext>
              </a:extLst>
            </p:cNvPr>
            <p:cNvCxnSpPr/>
            <p:nvPr/>
          </p:nvCxnSpPr>
          <p:spPr>
            <a:xfrm>
              <a:off x="1557352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4B48520F-C088-4E04-BD5A-4B3CEA522870}"/>
                </a:ext>
              </a:extLst>
            </p:cNvPr>
            <p:cNvCxnSpPr/>
            <p:nvPr/>
          </p:nvCxnSpPr>
          <p:spPr>
            <a:xfrm>
              <a:off x="1901832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FDDFF98-8723-4B5E-9229-D495848678EA}"/>
                </a:ext>
              </a:extLst>
            </p:cNvPr>
            <p:cNvCxnSpPr/>
            <p:nvPr/>
          </p:nvCxnSpPr>
          <p:spPr>
            <a:xfrm>
              <a:off x="2590792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5FEFDC4-1724-4354-8C9B-2AB304E3D77F}"/>
                </a:ext>
              </a:extLst>
            </p:cNvPr>
            <p:cNvCxnSpPr/>
            <p:nvPr/>
          </p:nvCxnSpPr>
          <p:spPr>
            <a:xfrm>
              <a:off x="2931991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AD5B250C-442D-4840-AC47-5FC291393CDB}"/>
                </a:ext>
              </a:extLst>
            </p:cNvPr>
            <p:cNvCxnSpPr/>
            <p:nvPr/>
          </p:nvCxnSpPr>
          <p:spPr>
            <a:xfrm>
              <a:off x="3276471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BFFF12B-8ED3-4A7B-AB26-EAB402F6390B}"/>
                </a:ext>
              </a:extLst>
            </p:cNvPr>
            <p:cNvCxnSpPr/>
            <p:nvPr/>
          </p:nvCxnSpPr>
          <p:spPr>
            <a:xfrm>
              <a:off x="3620951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798D3E7-9A57-47CD-A4C6-DAACF297CA18}"/>
                </a:ext>
              </a:extLst>
            </p:cNvPr>
            <p:cNvCxnSpPr/>
            <p:nvPr/>
          </p:nvCxnSpPr>
          <p:spPr>
            <a:xfrm>
              <a:off x="3965431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76C6C087-7CC1-4480-922A-261A0FBB8308}"/>
                </a:ext>
              </a:extLst>
            </p:cNvPr>
            <p:cNvCxnSpPr/>
            <p:nvPr/>
          </p:nvCxnSpPr>
          <p:spPr>
            <a:xfrm>
              <a:off x="4303349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D0CB6C77-E008-4EFB-915D-375FA976D80E}"/>
                </a:ext>
              </a:extLst>
            </p:cNvPr>
            <p:cNvCxnSpPr/>
            <p:nvPr/>
          </p:nvCxnSpPr>
          <p:spPr>
            <a:xfrm>
              <a:off x="4644548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A1562D7-422D-49D4-AF34-111FD647CB6B}"/>
                </a:ext>
              </a:extLst>
            </p:cNvPr>
            <p:cNvCxnSpPr/>
            <p:nvPr/>
          </p:nvCxnSpPr>
          <p:spPr>
            <a:xfrm>
              <a:off x="4994842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28A1D29-5F8F-476D-B8C1-4A0170F88693}"/>
                </a:ext>
              </a:extLst>
            </p:cNvPr>
            <p:cNvCxnSpPr/>
            <p:nvPr/>
          </p:nvCxnSpPr>
          <p:spPr>
            <a:xfrm>
              <a:off x="2249593" y="4745661"/>
              <a:ext cx="0" cy="7367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F34F288-8D9E-48CA-A13A-EF27F4BCCE11}"/>
                </a:ext>
              </a:extLst>
            </p:cNvPr>
            <p:cNvSpPr txBox="1"/>
            <p:nvPr/>
          </p:nvSpPr>
          <p:spPr>
            <a:xfrm>
              <a:off x="1954324" y="4795674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1.3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1D8C69A-8133-44E6-9CC5-2E1BCB0909BE}"/>
                </a:ext>
              </a:extLst>
            </p:cNvPr>
            <p:cNvSpPr txBox="1"/>
            <p:nvPr/>
          </p:nvSpPr>
          <p:spPr>
            <a:xfrm>
              <a:off x="2643284" y="4795674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2.6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56237F4D-62BA-4420-9DF3-087F64049A6A}"/>
                </a:ext>
              </a:extLst>
            </p:cNvPr>
            <p:cNvSpPr txBox="1"/>
            <p:nvPr/>
          </p:nvSpPr>
          <p:spPr>
            <a:xfrm>
              <a:off x="3322401" y="4795674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3.9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DE919177-8A0C-4C03-9D60-F848304E1FF3}"/>
                </a:ext>
              </a:extLst>
            </p:cNvPr>
            <p:cNvSpPr txBox="1"/>
            <p:nvPr/>
          </p:nvSpPr>
          <p:spPr>
            <a:xfrm>
              <a:off x="3996354" y="4795674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5.2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7F36B72-A49B-469B-B551-976C01B7F72C}"/>
                </a:ext>
              </a:extLst>
            </p:cNvPr>
            <p:cNvSpPr txBox="1"/>
            <p:nvPr/>
          </p:nvSpPr>
          <p:spPr>
            <a:xfrm>
              <a:off x="4702854" y="4795674"/>
              <a:ext cx="5839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6.5</a:t>
              </a:r>
            </a:p>
          </p:txBody>
        </p: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46C8CC9-5C43-4813-9B05-4F6AE7353042}"/>
                </a:ext>
              </a:extLst>
            </p:cNvPr>
            <p:cNvCxnSpPr/>
            <p:nvPr/>
          </p:nvCxnSpPr>
          <p:spPr>
            <a:xfrm flipV="1">
              <a:off x="1972148" y="2390202"/>
              <a:ext cx="2244249" cy="1348309"/>
            </a:xfrm>
            <a:prstGeom prst="line">
              <a:avLst/>
            </a:prstGeom>
            <a:noFill/>
            <a:ln w="28575" cap="flat" cmpd="sng" algn="ctr">
              <a:solidFill>
                <a:schemeClr val="accent5">
                  <a:lumMod val="75000"/>
                </a:schemeClr>
              </a:solidFill>
              <a:prstDash val="solid"/>
            </a:ln>
            <a:effectLst/>
          </p:spPr>
        </p:cxnSp>
        <p:sp>
          <p:nvSpPr>
            <p:cNvPr id="310" name="Freeform 164">
              <a:extLst>
                <a:ext uri="{FF2B5EF4-FFF2-40B4-BE49-F238E27FC236}">
                  <a16:creationId xmlns:a16="http://schemas.microsoft.com/office/drawing/2014/main" id="{E4E1CCF4-F354-4588-A027-7FC06BC25D1C}"/>
                </a:ext>
              </a:extLst>
            </p:cNvPr>
            <p:cNvSpPr/>
            <p:nvPr/>
          </p:nvSpPr>
          <p:spPr>
            <a:xfrm>
              <a:off x="1627877" y="2443844"/>
              <a:ext cx="2237480" cy="2269906"/>
            </a:xfrm>
            <a:custGeom>
              <a:avLst/>
              <a:gdLst>
                <a:gd name="connsiteX0" fmla="*/ 0 w 2070100"/>
                <a:gd name="connsiteY0" fmla="*/ 2057175 h 2137581"/>
                <a:gd name="connsiteX1" fmla="*/ 260350 w 2070100"/>
                <a:gd name="connsiteY1" fmla="*/ 1930175 h 2137581"/>
                <a:gd name="connsiteX2" fmla="*/ 730250 w 2070100"/>
                <a:gd name="connsiteY2" fmla="*/ 272825 h 2137581"/>
                <a:gd name="connsiteX3" fmla="*/ 901700 w 2070100"/>
                <a:gd name="connsiteY3" fmla="*/ 6125 h 2137581"/>
                <a:gd name="connsiteX4" fmla="*/ 1060450 w 2070100"/>
                <a:gd name="connsiteY4" fmla="*/ 310925 h 2137581"/>
                <a:gd name="connsiteX5" fmla="*/ 1454150 w 2070100"/>
                <a:gd name="connsiteY5" fmla="*/ 1828575 h 2137581"/>
                <a:gd name="connsiteX6" fmla="*/ 2070100 w 2070100"/>
                <a:gd name="connsiteY6" fmla="*/ 2082575 h 2137581"/>
                <a:gd name="connsiteX0" fmla="*/ 0 w 2070100"/>
                <a:gd name="connsiteY0" fmla="*/ 2052718 h 2088667"/>
                <a:gd name="connsiteX1" fmla="*/ 418005 w 2070100"/>
                <a:gd name="connsiteY1" fmla="*/ 1652449 h 2088667"/>
                <a:gd name="connsiteX2" fmla="*/ 730250 w 2070100"/>
                <a:gd name="connsiteY2" fmla="*/ 268368 h 2088667"/>
                <a:gd name="connsiteX3" fmla="*/ 901700 w 2070100"/>
                <a:gd name="connsiteY3" fmla="*/ 1668 h 2088667"/>
                <a:gd name="connsiteX4" fmla="*/ 1060450 w 2070100"/>
                <a:gd name="connsiteY4" fmla="*/ 306468 h 2088667"/>
                <a:gd name="connsiteX5" fmla="*/ 1454150 w 2070100"/>
                <a:gd name="connsiteY5" fmla="*/ 1824118 h 2088667"/>
                <a:gd name="connsiteX6" fmla="*/ 2070100 w 2070100"/>
                <a:gd name="connsiteY6" fmla="*/ 2078118 h 2088667"/>
                <a:gd name="connsiteX0" fmla="*/ 0 w 2070100"/>
                <a:gd name="connsiteY0" fmla="*/ 2052718 h 2089472"/>
                <a:gd name="connsiteX1" fmla="*/ 418005 w 2070100"/>
                <a:gd name="connsiteY1" fmla="*/ 1652449 h 2089472"/>
                <a:gd name="connsiteX2" fmla="*/ 730250 w 2070100"/>
                <a:gd name="connsiteY2" fmla="*/ 268368 h 2089472"/>
                <a:gd name="connsiteX3" fmla="*/ 901700 w 2070100"/>
                <a:gd name="connsiteY3" fmla="*/ 1668 h 2089472"/>
                <a:gd name="connsiteX4" fmla="*/ 1060450 w 2070100"/>
                <a:gd name="connsiteY4" fmla="*/ 306468 h 2089472"/>
                <a:gd name="connsiteX5" fmla="*/ 1484313 w 2070100"/>
                <a:gd name="connsiteY5" fmla="*/ 1828881 h 2089472"/>
                <a:gd name="connsiteX6" fmla="*/ 2070100 w 2070100"/>
                <a:gd name="connsiteY6" fmla="*/ 2078118 h 2089472"/>
                <a:gd name="connsiteX0" fmla="*/ 0 w 2070100"/>
                <a:gd name="connsiteY0" fmla="*/ 2065101 h 2101855"/>
                <a:gd name="connsiteX1" fmla="*/ 418005 w 2070100"/>
                <a:gd name="connsiteY1" fmla="*/ 1664832 h 2101855"/>
                <a:gd name="connsiteX2" fmla="*/ 730250 w 2070100"/>
                <a:gd name="connsiteY2" fmla="*/ 280751 h 2101855"/>
                <a:gd name="connsiteX3" fmla="*/ 901700 w 2070100"/>
                <a:gd name="connsiteY3" fmla="*/ 14051 h 2101855"/>
                <a:gd name="connsiteX4" fmla="*/ 1060450 w 2070100"/>
                <a:gd name="connsiteY4" fmla="*/ 318851 h 2101855"/>
                <a:gd name="connsiteX5" fmla="*/ 1484313 w 2070100"/>
                <a:gd name="connsiteY5" fmla="*/ 1841264 h 2101855"/>
                <a:gd name="connsiteX6" fmla="*/ 2070100 w 2070100"/>
                <a:gd name="connsiteY6" fmla="*/ 2090501 h 2101855"/>
                <a:gd name="connsiteX0" fmla="*/ 0 w 2070100"/>
                <a:gd name="connsiteY0" fmla="*/ 2054147 h 2090901"/>
                <a:gd name="connsiteX1" fmla="*/ 418005 w 2070100"/>
                <a:gd name="connsiteY1" fmla="*/ 1653878 h 2090901"/>
                <a:gd name="connsiteX2" fmla="*/ 730250 w 2070100"/>
                <a:gd name="connsiteY2" fmla="*/ 269797 h 2090901"/>
                <a:gd name="connsiteX3" fmla="*/ 901700 w 2070100"/>
                <a:gd name="connsiteY3" fmla="*/ 3097 h 2090901"/>
                <a:gd name="connsiteX4" fmla="*/ 1060450 w 2070100"/>
                <a:gd name="connsiteY4" fmla="*/ 307897 h 2090901"/>
                <a:gd name="connsiteX5" fmla="*/ 1484313 w 2070100"/>
                <a:gd name="connsiteY5" fmla="*/ 1830310 h 2090901"/>
                <a:gd name="connsiteX6" fmla="*/ 2070100 w 2070100"/>
                <a:gd name="connsiteY6" fmla="*/ 2079547 h 2090901"/>
                <a:gd name="connsiteX0" fmla="*/ 0 w 2070100"/>
                <a:gd name="connsiteY0" fmla="*/ 2054147 h 2090901"/>
                <a:gd name="connsiteX1" fmla="*/ 398955 w 2070100"/>
                <a:gd name="connsiteY1" fmla="*/ 1644353 h 2090901"/>
                <a:gd name="connsiteX2" fmla="*/ 730250 w 2070100"/>
                <a:gd name="connsiteY2" fmla="*/ 269797 h 2090901"/>
                <a:gd name="connsiteX3" fmla="*/ 901700 w 2070100"/>
                <a:gd name="connsiteY3" fmla="*/ 3097 h 2090901"/>
                <a:gd name="connsiteX4" fmla="*/ 1060450 w 2070100"/>
                <a:gd name="connsiteY4" fmla="*/ 307897 h 2090901"/>
                <a:gd name="connsiteX5" fmla="*/ 1484313 w 2070100"/>
                <a:gd name="connsiteY5" fmla="*/ 1830310 h 2090901"/>
                <a:gd name="connsiteX6" fmla="*/ 2070100 w 2070100"/>
                <a:gd name="connsiteY6" fmla="*/ 2079547 h 2090901"/>
                <a:gd name="connsiteX0" fmla="*/ 0 w 2070100"/>
                <a:gd name="connsiteY0" fmla="*/ 2018777 h 2055531"/>
                <a:gd name="connsiteX1" fmla="*/ 398955 w 2070100"/>
                <a:gd name="connsiteY1" fmla="*/ 1608983 h 2055531"/>
                <a:gd name="connsiteX2" fmla="*/ 730250 w 2070100"/>
                <a:gd name="connsiteY2" fmla="*/ 234427 h 2055531"/>
                <a:gd name="connsiteX3" fmla="*/ 877888 w 2070100"/>
                <a:gd name="connsiteY3" fmla="*/ 5827 h 2055531"/>
                <a:gd name="connsiteX4" fmla="*/ 1060450 w 2070100"/>
                <a:gd name="connsiteY4" fmla="*/ 272527 h 2055531"/>
                <a:gd name="connsiteX5" fmla="*/ 1484313 w 2070100"/>
                <a:gd name="connsiteY5" fmla="*/ 1794940 h 2055531"/>
                <a:gd name="connsiteX6" fmla="*/ 2070100 w 2070100"/>
                <a:gd name="connsiteY6" fmla="*/ 2044177 h 2055531"/>
                <a:gd name="connsiteX0" fmla="*/ 0 w 2141538"/>
                <a:gd name="connsiteY0" fmla="*/ 2018777 h 2047527"/>
                <a:gd name="connsiteX1" fmla="*/ 398955 w 2141538"/>
                <a:gd name="connsiteY1" fmla="*/ 1608983 h 2047527"/>
                <a:gd name="connsiteX2" fmla="*/ 730250 w 2141538"/>
                <a:gd name="connsiteY2" fmla="*/ 234427 h 2047527"/>
                <a:gd name="connsiteX3" fmla="*/ 877888 w 2141538"/>
                <a:gd name="connsiteY3" fmla="*/ 5827 h 2047527"/>
                <a:gd name="connsiteX4" fmla="*/ 1060450 w 2141538"/>
                <a:gd name="connsiteY4" fmla="*/ 272527 h 2047527"/>
                <a:gd name="connsiteX5" fmla="*/ 1484313 w 2141538"/>
                <a:gd name="connsiteY5" fmla="*/ 1794940 h 2047527"/>
                <a:gd name="connsiteX6" fmla="*/ 2141538 w 2141538"/>
                <a:gd name="connsiteY6" fmla="*/ 2034652 h 2047527"/>
                <a:gd name="connsiteX0" fmla="*/ 0 w 2141538"/>
                <a:gd name="connsiteY0" fmla="*/ 2018777 h 2039236"/>
                <a:gd name="connsiteX1" fmla="*/ 398955 w 2141538"/>
                <a:gd name="connsiteY1" fmla="*/ 1608983 h 2039236"/>
                <a:gd name="connsiteX2" fmla="*/ 730250 w 2141538"/>
                <a:gd name="connsiteY2" fmla="*/ 234427 h 2039236"/>
                <a:gd name="connsiteX3" fmla="*/ 877888 w 2141538"/>
                <a:gd name="connsiteY3" fmla="*/ 5827 h 2039236"/>
                <a:gd name="connsiteX4" fmla="*/ 1060450 w 2141538"/>
                <a:gd name="connsiteY4" fmla="*/ 272527 h 2039236"/>
                <a:gd name="connsiteX5" fmla="*/ 1484313 w 2141538"/>
                <a:gd name="connsiteY5" fmla="*/ 1794940 h 2039236"/>
                <a:gd name="connsiteX6" fmla="*/ 2141538 w 2141538"/>
                <a:gd name="connsiteY6" fmla="*/ 2034652 h 2039236"/>
                <a:gd name="connsiteX0" fmla="*/ 0 w 2141538"/>
                <a:gd name="connsiteY0" fmla="*/ 2019047 h 2042500"/>
                <a:gd name="connsiteX1" fmla="*/ 398955 w 2141538"/>
                <a:gd name="connsiteY1" fmla="*/ 1609253 h 2042500"/>
                <a:gd name="connsiteX2" fmla="*/ 730250 w 2141538"/>
                <a:gd name="connsiteY2" fmla="*/ 234697 h 2042500"/>
                <a:gd name="connsiteX3" fmla="*/ 877888 w 2141538"/>
                <a:gd name="connsiteY3" fmla="*/ 6097 h 2042500"/>
                <a:gd name="connsiteX4" fmla="*/ 1060450 w 2141538"/>
                <a:gd name="connsiteY4" fmla="*/ 272797 h 2042500"/>
                <a:gd name="connsiteX5" fmla="*/ 1465263 w 2141538"/>
                <a:gd name="connsiteY5" fmla="*/ 1809498 h 2042500"/>
                <a:gd name="connsiteX6" fmla="*/ 2141538 w 2141538"/>
                <a:gd name="connsiteY6" fmla="*/ 2034922 h 2042500"/>
                <a:gd name="connsiteX0" fmla="*/ 0 w 2141538"/>
                <a:gd name="connsiteY0" fmla="*/ 2018866 h 2040230"/>
                <a:gd name="connsiteX1" fmla="*/ 398955 w 2141538"/>
                <a:gd name="connsiteY1" fmla="*/ 1609072 h 2040230"/>
                <a:gd name="connsiteX2" fmla="*/ 730250 w 2141538"/>
                <a:gd name="connsiteY2" fmla="*/ 234516 h 2040230"/>
                <a:gd name="connsiteX3" fmla="*/ 877888 w 2141538"/>
                <a:gd name="connsiteY3" fmla="*/ 5916 h 2040230"/>
                <a:gd name="connsiteX4" fmla="*/ 1060450 w 2141538"/>
                <a:gd name="connsiteY4" fmla="*/ 272616 h 2040230"/>
                <a:gd name="connsiteX5" fmla="*/ 1474788 w 2141538"/>
                <a:gd name="connsiteY5" fmla="*/ 1799792 h 2040230"/>
                <a:gd name="connsiteX6" fmla="*/ 2141538 w 2141538"/>
                <a:gd name="connsiteY6" fmla="*/ 2034741 h 2040230"/>
                <a:gd name="connsiteX0" fmla="*/ 0 w 2141538"/>
                <a:gd name="connsiteY0" fmla="*/ 2038468 h 2059832"/>
                <a:gd name="connsiteX1" fmla="*/ 398955 w 2141538"/>
                <a:gd name="connsiteY1" fmla="*/ 1628674 h 2059832"/>
                <a:gd name="connsiteX2" fmla="*/ 730250 w 2141538"/>
                <a:gd name="connsiteY2" fmla="*/ 254118 h 2059832"/>
                <a:gd name="connsiteX3" fmla="*/ 870744 w 2141538"/>
                <a:gd name="connsiteY3" fmla="*/ 4086 h 2059832"/>
                <a:gd name="connsiteX4" fmla="*/ 1060450 w 2141538"/>
                <a:gd name="connsiteY4" fmla="*/ 292218 h 2059832"/>
                <a:gd name="connsiteX5" fmla="*/ 1474788 w 2141538"/>
                <a:gd name="connsiteY5" fmla="*/ 1819394 h 2059832"/>
                <a:gd name="connsiteX6" fmla="*/ 2141538 w 2141538"/>
                <a:gd name="connsiteY6" fmla="*/ 2054343 h 2059832"/>
                <a:gd name="connsiteX0" fmla="*/ 0 w 2141538"/>
                <a:gd name="connsiteY0" fmla="*/ 2034676 h 2056040"/>
                <a:gd name="connsiteX1" fmla="*/ 398955 w 2141538"/>
                <a:gd name="connsiteY1" fmla="*/ 1624882 h 2056040"/>
                <a:gd name="connsiteX2" fmla="*/ 730250 w 2141538"/>
                <a:gd name="connsiteY2" fmla="*/ 250326 h 2056040"/>
                <a:gd name="connsiteX3" fmla="*/ 870744 w 2141538"/>
                <a:gd name="connsiteY3" fmla="*/ 294 h 2056040"/>
                <a:gd name="connsiteX4" fmla="*/ 1060450 w 2141538"/>
                <a:gd name="connsiteY4" fmla="*/ 288426 h 2056040"/>
                <a:gd name="connsiteX5" fmla="*/ 1474788 w 2141538"/>
                <a:gd name="connsiteY5" fmla="*/ 1815602 h 2056040"/>
                <a:gd name="connsiteX6" fmla="*/ 2141538 w 2141538"/>
                <a:gd name="connsiteY6" fmla="*/ 2050551 h 2056040"/>
                <a:gd name="connsiteX0" fmla="*/ 0 w 2141538"/>
                <a:gd name="connsiteY0" fmla="*/ 2046394 h 2067758"/>
                <a:gd name="connsiteX1" fmla="*/ 398955 w 2141538"/>
                <a:gd name="connsiteY1" fmla="*/ 1636600 h 2067758"/>
                <a:gd name="connsiteX2" fmla="*/ 730250 w 2141538"/>
                <a:gd name="connsiteY2" fmla="*/ 262044 h 2067758"/>
                <a:gd name="connsiteX3" fmla="*/ 877888 w 2141538"/>
                <a:gd name="connsiteY3" fmla="*/ 106 h 2067758"/>
                <a:gd name="connsiteX4" fmla="*/ 1060450 w 2141538"/>
                <a:gd name="connsiteY4" fmla="*/ 300144 h 2067758"/>
                <a:gd name="connsiteX5" fmla="*/ 1474788 w 2141538"/>
                <a:gd name="connsiteY5" fmla="*/ 1827320 h 2067758"/>
                <a:gd name="connsiteX6" fmla="*/ 2141538 w 2141538"/>
                <a:gd name="connsiteY6" fmla="*/ 2062269 h 2067758"/>
                <a:gd name="connsiteX0" fmla="*/ 0 w 2146300"/>
                <a:gd name="connsiteY0" fmla="*/ 2046394 h 2073762"/>
                <a:gd name="connsiteX1" fmla="*/ 398955 w 2146300"/>
                <a:gd name="connsiteY1" fmla="*/ 1636600 h 2073762"/>
                <a:gd name="connsiteX2" fmla="*/ 730250 w 2146300"/>
                <a:gd name="connsiteY2" fmla="*/ 262044 h 2073762"/>
                <a:gd name="connsiteX3" fmla="*/ 877888 w 2146300"/>
                <a:gd name="connsiteY3" fmla="*/ 106 h 2073762"/>
                <a:gd name="connsiteX4" fmla="*/ 1060450 w 2146300"/>
                <a:gd name="connsiteY4" fmla="*/ 300144 h 2073762"/>
                <a:gd name="connsiteX5" fmla="*/ 1474788 w 2146300"/>
                <a:gd name="connsiteY5" fmla="*/ 1827320 h 2073762"/>
                <a:gd name="connsiteX6" fmla="*/ 2146300 w 2146300"/>
                <a:gd name="connsiteY6" fmla="*/ 2069413 h 2073762"/>
                <a:gd name="connsiteX0" fmla="*/ 0 w 2158207"/>
                <a:gd name="connsiteY0" fmla="*/ 2046394 h 2069742"/>
                <a:gd name="connsiteX1" fmla="*/ 398955 w 2158207"/>
                <a:gd name="connsiteY1" fmla="*/ 1636600 h 2069742"/>
                <a:gd name="connsiteX2" fmla="*/ 730250 w 2158207"/>
                <a:gd name="connsiteY2" fmla="*/ 262044 h 2069742"/>
                <a:gd name="connsiteX3" fmla="*/ 877888 w 2158207"/>
                <a:gd name="connsiteY3" fmla="*/ 106 h 2069742"/>
                <a:gd name="connsiteX4" fmla="*/ 1060450 w 2158207"/>
                <a:gd name="connsiteY4" fmla="*/ 300144 h 2069742"/>
                <a:gd name="connsiteX5" fmla="*/ 1474788 w 2158207"/>
                <a:gd name="connsiteY5" fmla="*/ 1827320 h 2069742"/>
                <a:gd name="connsiteX6" fmla="*/ 2158207 w 2158207"/>
                <a:gd name="connsiteY6" fmla="*/ 2064651 h 2069742"/>
                <a:gd name="connsiteX0" fmla="*/ 0 w 2165351"/>
                <a:gd name="connsiteY0" fmla="*/ 2046394 h 2073762"/>
                <a:gd name="connsiteX1" fmla="*/ 398955 w 2165351"/>
                <a:gd name="connsiteY1" fmla="*/ 1636600 h 2073762"/>
                <a:gd name="connsiteX2" fmla="*/ 730250 w 2165351"/>
                <a:gd name="connsiteY2" fmla="*/ 262044 h 2073762"/>
                <a:gd name="connsiteX3" fmla="*/ 877888 w 2165351"/>
                <a:gd name="connsiteY3" fmla="*/ 106 h 2073762"/>
                <a:gd name="connsiteX4" fmla="*/ 1060450 w 2165351"/>
                <a:gd name="connsiteY4" fmla="*/ 300144 h 2073762"/>
                <a:gd name="connsiteX5" fmla="*/ 1474788 w 2165351"/>
                <a:gd name="connsiteY5" fmla="*/ 1827320 h 2073762"/>
                <a:gd name="connsiteX6" fmla="*/ 2165351 w 2165351"/>
                <a:gd name="connsiteY6" fmla="*/ 2069413 h 207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5351" h="2073762">
                  <a:moveTo>
                    <a:pt x="0" y="2046394"/>
                  </a:moveTo>
                  <a:cubicBezTo>
                    <a:pt x="69321" y="2131590"/>
                    <a:pt x="277247" y="1933992"/>
                    <a:pt x="398955" y="1636600"/>
                  </a:cubicBezTo>
                  <a:cubicBezTo>
                    <a:pt x="520663" y="1339208"/>
                    <a:pt x="650428" y="534793"/>
                    <a:pt x="730250" y="262044"/>
                  </a:cubicBezTo>
                  <a:cubicBezTo>
                    <a:pt x="810072" y="-10705"/>
                    <a:pt x="851431" y="898"/>
                    <a:pt x="877888" y="106"/>
                  </a:cubicBezTo>
                  <a:cubicBezTo>
                    <a:pt x="904345" y="-686"/>
                    <a:pt x="960967" y="-4392"/>
                    <a:pt x="1060450" y="300144"/>
                  </a:cubicBezTo>
                  <a:cubicBezTo>
                    <a:pt x="1159933" y="604680"/>
                    <a:pt x="1290638" y="1532442"/>
                    <a:pt x="1474788" y="1827320"/>
                  </a:cubicBezTo>
                  <a:cubicBezTo>
                    <a:pt x="1658938" y="2122198"/>
                    <a:pt x="1946275" y="2071000"/>
                    <a:pt x="2165351" y="2069413"/>
                  </a:cubicBezTo>
                </a:path>
              </a:pathLst>
            </a:custGeom>
            <a:noFill/>
            <a:ln w="28575" cap="flat" cmpd="sng" algn="ctr">
              <a:solidFill>
                <a:srgbClr val="51118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endParaRPr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04D2773-8F3B-41B6-A4D7-DEB712970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3795" y="4704027"/>
              <a:ext cx="1065268" cy="2208"/>
            </a:xfrm>
            <a:prstGeom prst="line">
              <a:avLst/>
            </a:prstGeom>
            <a:noFill/>
            <a:ln w="28575" cap="flat" cmpd="sng" algn="ctr">
              <a:solidFill>
                <a:srgbClr val="51118E"/>
              </a:solidFill>
              <a:prstDash val="solid"/>
            </a:ln>
            <a:effectLst/>
          </p:spPr>
        </p:cxn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2E4846DE-6094-4B5D-A9E2-05057C4CA418}"/>
                </a:ext>
              </a:extLst>
            </p:cNvPr>
            <p:cNvSpPr txBox="1"/>
            <p:nvPr/>
          </p:nvSpPr>
          <p:spPr>
            <a:xfrm rot="16200000">
              <a:off x="4383074" y="3275863"/>
              <a:ext cx="2293700" cy="349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/>
                  <a:cs typeface="Arial Narrow"/>
                </a:rPr>
                <a:t>Percent of Patients ( %)</a:t>
              </a:r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2A4F77C0-B9CC-44A7-B963-ABA18D4AEFCC}"/>
                </a:ext>
              </a:extLst>
            </p:cNvPr>
            <p:cNvCxnSpPr/>
            <p:nvPr/>
          </p:nvCxnSpPr>
          <p:spPr>
            <a:xfrm>
              <a:off x="2555776" y="2313899"/>
              <a:ext cx="3175" cy="2219240"/>
            </a:xfrm>
            <a:prstGeom prst="line">
              <a:avLst/>
            </a:prstGeom>
            <a:noFill/>
            <a:ln w="9525" cap="flat" cmpd="sng" algn="ctr">
              <a:solidFill>
                <a:schemeClr val="accent5">
                  <a:lumMod val="75000"/>
                </a:schemeClr>
              </a:solidFill>
              <a:prstDash val="dash"/>
            </a:ln>
            <a:effectLst/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4F1D6D7-8F01-4C30-A9B4-2C79D37CEC6D}"/>
              </a:ext>
            </a:extLst>
          </p:cNvPr>
          <p:cNvSpPr/>
          <p:nvPr/>
        </p:nvSpPr>
        <p:spPr>
          <a:xfrm>
            <a:off x="6338643" y="2895718"/>
            <a:ext cx="21519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CA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cs typeface="Arial Narrow"/>
              </a:rPr>
              <a:t>In clinical trials, even amongst those patients on a similar statin dosage, those who had the lowest LDL-C levels had the lowest CV event rates</a:t>
            </a:r>
          </a:p>
        </p:txBody>
      </p:sp>
      <p:sp>
        <p:nvSpPr>
          <p:cNvPr id="423" name="Rounded Rectangle 121">
            <a:extLst>
              <a:ext uri="{FF2B5EF4-FFF2-40B4-BE49-F238E27FC236}">
                <a16:creationId xmlns:a16="http://schemas.microsoft.com/office/drawing/2014/main" id="{2840E08B-9BE4-422F-A686-52AD43E20E3F}"/>
              </a:ext>
            </a:extLst>
          </p:cNvPr>
          <p:cNvSpPr/>
          <p:nvPr/>
        </p:nvSpPr>
        <p:spPr>
          <a:xfrm>
            <a:off x="696672" y="5541771"/>
            <a:ext cx="8040431" cy="659326"/>
          </a:xfrm>
          <a:prstGeom prst="roundRect">
            <a:avLst/>
          </a:prstGeom>
          <a:solidFill>
            <a:srgbClr val="BFACEE">
              <a:alpha val="50196"/>
            </a:srgbClr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136"/>
              </a:buClr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Meta-analysis of 8 statin trials (N=38,153):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&gt;40% did not reach LDL-C target (&lt;1.8 mmol/L) on high dose statin</a:t>
            </a:r>
          </a:p>
        </p:txBody>
      </p:sp>
    </p:spTree>
    <p:extLst>
      <p:ext uri="{BB962C8B-B14F-4D97-AF65-F5344CB8AC3E}">
        <p14:creationId xmlns:p14="http://schemas.microsoft.com/office/powerpoint/2010/main" val="222668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1-23 at 1.28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0"/>
            <a:ext cx="9144000" cy="980728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0" y="98072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OAL_int-LogoFINAL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7" y="106574"/>
            <a:ext cx="2079037" cy="730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9939" y="241484"/>
            <a:ext cx="6400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E0000"/>
                </a:solidFill>
              </a:rPr>
              <a:t>2018 AHA/ACC Lipid Guidelines</a:t>
            </a:r>
          </a:p>
        </p:txBody>
      </p:sp>
      <p:pic>
        <p:nvPicPr>
          <p:cNvPr id="6" name="Picture 5" descr="Screen Shot 2019-02-08 at 1.13.1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14" y="1052736"/>
            <a:ext cx="7286210" cy="5676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70F01-9010-4CFE-90CA-69788BE01F39}"/>
              </a:ext>
            </a:extLst>
          </p:cNvPr>
          <p:cNvSpPr txBox="1"/>
          <p:nvPr/>
        </p:nvSpPr>
        <p:spPr>
          <a:xfrm>
            <a:off x="323528" y="638132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Grundy et al Circ 2018</a:t>
            </a:r>
          </a:p>
        </p:txBody>
      </p:sp>
    </p:spTree>
    <p:extLst>
      <p:ext uri="{BB962C8B-B14F-4D97-AF65-F5344CB8AC3E}">
        <p14:creationId xmlns:p14="http://schemas.microsoft.com/office/powerpoint/2010/main" val="18824453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6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 Master for Question A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 Design">
  <a:themeElements>
    <a:clrScheme name="Primary colours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70C0"/>
      </a:accent1>
      <a:accent2>
        <a:srgbClr val="C00000"/>
      </a:accent2>
      <a:accent3>
        <a:srgbClr val="F6750A"/>
      </a:accent3>
      <a:accent4>
        <a:srgbClr val="C00000"/>
      </a:accent4>
      <a:accent5>
        <a:srgbClr val="003964"/>
      </a:accent5>
      <a:accent6>
        <a:srgbClr val="56B03E"/>
      </a:accent6>
      <a:hlink>
        <a:srgbClr val="808080"/>
      </a:hlink>
      <a:folHlink>
        <a:srgbClr val="7F7F7F"/>
      </a:folHlink>
    </a:clrScheme>
    <a:fontScheme name="Default Design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969696"/>
        </a:dk2>
        <a:lt2>
          <a:srgbClr val="CCFF99"/>
        </a:lt2>
        <a:accent1>
          <a:srgbClr val="E57C2D"/>
        </a:accent1>
        <a:accent2>
          <a:srgbClr val="8C56DC"/>
        </a:accent2>
        <a:accent3>
          <a:srgbClr val="C9C9C9"/>
        </a:accent3>
        <a:accent4>
          <a:srgbClr val="DADADA"/>
        </a:accent4>
        <a:accent5>
          <a:srgbClr val="F0BFAD"/>
        </a:accent5>
        <a:accent6>
          <a:srgbClr val="7E4DC7"/>
        </a:accent6>
        <a:hlink>
          <a:srgbClr val="009999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969696"/>
        </a:dk2>
        <a:lt2>
          <a:srgbClr val="BCE795"/>
        </a:lt2>
        <a:accent1>
          <a:srgbClr val="E57C2D"/>
        </a:accent1>
        <a:accent2>
          <a:srgbClr val="8C56DC"/>
        </a:accent2>
        <a:accent3>
          <a:srgbClr val="C9C9C9"/>
        </a:accent3>
        <a:accent4>
          <a:srgbClr val="DADADA"/>
        </a:accent4>
        <a:accent5>
          <a:srgbClr val="F0BFAD"/>
        </a:accent5>
        <a:accent6>
          <a:srgbClr val="7E4DC7"/>
        </a:accent6>
        <a:hlink>
          <a:srgbClr val="009999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969696"/>
        </a:dk2>
        <a:lt2>
          <a:srgbClr val="CDEDAF"/>
        </a:lt2>
        <a:accent1>
          <a:srgbClr val="E57C2D"/>
        </a:accent1>
        <a:accent2>
          <a:srgbClr val="8C56DC"/>
        </a:accent2>
        <a:accent3>
          <a:srgbClr val="C9C9C9"/>
        </a:accent3>
        <a:accent4>
          <a:srgbClr val="DADADA"/>
        </a:accent4>
        <a:accent5>
          <a:srgbClr val="F0BFAD"/>
        </a:accent5>
        <a:accent6>
          <a:srgbClr val="7E4DC7"/>
        </a:accent6>
        <a:hlink>
          <a:srgbClr val="009999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000000"/>
        </a:dk1>
        <a:lt1>
          <a:srgbClr val="FFFFFF"/>
        </a:lt1>
        <a:dk2>
          <a:srgbClr val="969696"/>
        </a:dk2>
        <a:lt2>
          <a:srgbClr val="CDEDAF"/>
        </a:lt2>
        <a:accent1>
          <a:srgbClr val="F5D355"/>
        </a:accent1>
        <a:accent2>
          <a:srgbClr val="7CC1F4"/>
        </a:accent2>
        <a:accent3>
          <a:srgbClr val="C9C9C9"/>
        </a:accent3>
        <a:accent4>
          <a:srgbClr val="DADADA"/>
        </a:accent4>
        <a:accent5>
          <a:srgbClr val="F9E6B4"/>
        </a:accent5>
        <a:accent6>
          <a:srgbClr val="70AFDD"/>
        </a:accent6>
        <a:hlink>
          <a:srgbClr val="B4184C"/>
        </a:hlink>
        <a:folHlink>
          <a:srgbClr val="AC7A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969696"/>
        </a:dk2>
        <a:lt2>
          <a:srgbClr val="9EDC66"/>
        </a:lt2>
        <a:accent1>
          <a:srgbClr val="F5D355"/>
        </a:accent1>
        <a:accent2>
          <a:srgbClr val="7CC1F4"/>
        </a:accent2>
        <a:accent3>
          <a:srgbClr val="C9C9C9"/>
        </a:accent3>
        <a:accent4>
          <a:srgbClr val="DADADA"/>
        </a:accent4>
        <a:accent5>
          <a:srgbClr val="F9E6B4"/>
        </a:accent5>
        <a:accent6>
          <a:srgbClr val="70AFDD"/>
        </a:accent6>
        <a:hlink>
          <a:srgbClr val="B4184C"/>
        </a:hlink>
        <a:folHlink>
          <a:srgbClr val="AC7A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969696"/>
        </a:dk2>
        <a:lt2>
          <a:srgbClr val="FFCC00"/>
        </a:lt2>
        <a:accent1>
          <a:srgbClr val="FF9900"/>
        </a:accent1>
        <a:accent2>
          <a:srgbClr val="4C73EE"/>
        </a:accent2>
        <a:accent3>
          <a:srgbClr val="C9C9C9"/>
        </a:accent3>
        <a:accent4>
          <a:srgbClr val="DADADA"/>
        </a:accent4>
        <a:accent5>
          <a:srgbClr val="FFCAAA"/>
        </a:accent5>
        <a:accent6>
          <a:srgbClr val="4468D8"/>
        </a:accent6>
        <a:hlink>
          <a:srgbClr val="A91748"/>
        </a:hlink>
        <a:folHlink>
          <a:srgbClr val="8C49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969696"/>
        </a:dk2>
        <a:lt2>
          <a:srgbClr val="FDC703"/>
        </a:lt2>
        <a:accent1>
          <a:srgbClr val="FF3300"/>
        </a:accent1>
        <a:accent2>
          <a:srgbClr val="4EC6F0"/>
        </a:accent2>
        <a:accent3>
          <a:srgbClr val="C9C9C9"/>
        </a:accent3>
        <a:accent4>
          <a:srgbClr val="DADADA"/>
        </a:accent4>
        <a:accent5>
          <a:srgbClr val="FFADAA"/>
        </a:accent5>
        <a:accent6>
          <a:srgbClr val="46B3D9"/>
        </a:accent6>
        <a:hlink>
          <a:srgbClr val="A269C5"/>
        </a:hlink>
        <a:folHlink>
          <a:srgbClr val="76DC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292929"/>
        </a:dk1>
        <a:lt1>
          <a:srgbClr val="969696"/>
        </a:lt1>
        <a:dk2>
          <a:srgbClr val="1E4B8E"/>
        </a:dk2>
        <a:lt2>
          <a:srgbClr val="000000"/>
        </a:lt2>
        <a:accent1>
          <a:srgbClr val="347ED8"/>
        </a:accent1>
        <a:accent2>
          <a:srgbClr val="68CEF2"/>
        </a:accent2>
        <a:accent3>
          <a:srgbClr val="C9C9C9"/>
        </a:accent3>
        <a:accent4>
          <a:srgbClr val="212121"/>
        </a:accent4>
        <a:accent5>
          <a:srgbClr val="AEC0E9"/>
        </a:accent5>
        <a:accent6>
          <a:srgbClr val="5EBADB"/>
        </a:accent6>
        <a:hlink>
          <a:srgbClr val="ECB630"/>
        </a:hlink>
        <a:folHlink>
          <a:srgbClr val="EC551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292929"/>
        </a:dk1>
        <a:lt1>
          <a:srgbClr val="969696"/>
        </a:lt1>
        <a:dk2>
          <a:srgbClr val="1E4B8E"/>
        </a:dk2>
        <a:lt2>
          <a:srgbClr val="000000"/>
        </a:lt2>
        <a:accent1>
          <a:srgbClr val="347ED8"/>
        </a:accent1>
        <a:accent2>
          <a:srgbClr val="98DDF6"/>
        </a:accent2>
        <a:accent3>
          <a:srgbClr val="C9C9C9"/>
        </a:accent3>
        <a:accent4>
          <a:srgbClr val="212121"/>
        </a:accent4>
        <a:accent5>
          <a:srgbClr val="AEC0E9"/>
        </a:accent5>
        <a:accent6>
          <a:srgbClr val="89C8DF"/>
        </a:accent6>
        <a:hlink>
          <a:srgbClr val="ECB630"/>
        </a:hlink>
        <a:folHlink>
          <a:srgbClr val="EC55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Custom 1">
      <a:dk1>
        <a:srgbClr val="000000"/>
      </a:dk1>
      <a:lt1>
        <a:sysClr val="window" lastClr="FFFFFF"/>
      </a:lt1>
      <a:dk2>
        <a:srgbClr val="DFD02E"/>
      </a:dk2>
      <a:lt2>
        <a:srgbClr val="EDAA1F"/>
      </a:lt2>
      <a:accent1>
        <a:srgbClr val="3CA3D3"/>
      </a:accent1>
      <a:accent2>
        <a:srgbClr val="81C49F"/>
      </a:accent2>
      <a:accent3>
        <a:srgbClr val="F05142"/>
      </a:accent3>
      <a:accent4>
        <a:srgbClr val="5A5762"/>
      </a:accent4>
      <a:accent5>
        <a:srgbClr val="EE4B94"/>
      </a:accent5>
      <a:accent6>
        <a:srgbClr val="FFFF00"/>
      </a:accent6>
      <a:hlink>
        <a:srgbClr val="5B6871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improve-it_template_12nov2014">
  <a:themeElements>
    <a:clrScheme name="Custom 42">
      <a:dk1>
        <a:srgbClr val="000000"/>
      </a:dk1>
      <a:lt1>
        <a:srgbClr val="FFFFFF"/>
      </a:lt1>
      <a:dk2>
        <a:srgbClr val="0033AB"/>
      </a:dk2>
      <a:lt2>
        <a:srgbClr val="94D521"/>
      </a:lt2>
      <a:accent1>
        <a:srgbClr val="110F3C"/>
      </a:accent1>
      <a:accent2>
        <a:srgbClr val="4189CE"/>
      </a:accent2>
      <a:accent3>
        <a:srgbClr val="00CCFF"/>
      </a:accent3>
      <a:accent4>
        <a:srgbClr val="DADADA"/>
      </a:accent4>
      <a:accent5>
        <a:srgbClr val="FFFF00"/>
      </a:accent5>
      <a:accent6>
        <a:srgbClr val="BA2334"/>
      </a:accent6>
      <a:hlink>
        <a:srgbClr val="222478"/>
      </a:hlink>
      <a:folHlink>
        <a:srgbClr val="AFD2E6"/>
      </a:folHlink>
    </a:clrScheme>
    <a:fontScheme name="1_G&amp;t">
      <a:majorFont>
        <a:latin typeface="Tahoma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G&amp;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&amp;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&amp;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&amp;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&amp;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&amp;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&amp;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1_Dark Blue">
  <a:themeElements>
    <a:clrScheme name="Dark Blue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ark 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</a:defRPr>
        </a:defPPr>
      </a:lstStyle>
    </a:lnDef>
  </a:objectDefaults>
  <a:extraClrSchemeLst>
    <a:extraClrScheme>
      <a:clrScheme name="Dark Blu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rk Blu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Blu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Blu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Blu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Blu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rk Blu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40345</TotalTime>
  <Words>3941</Words>
  <Application>Microsoft Office PowerPoint</Application>
  <PresentationFormat>On-screen Show (4:3)</PresentationFormat>
  <Paragraphs>915</Paragraphs>
  <Slides>61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61</vt:i4>
      </vt:variant>
    </vt:vector>
  </HeadingPairs>
  <TitlesOfParts>
    <vt:vector size="81" baseType="lpstr">
      <vt:lpstr>Calibri</vt:lpstr>
      <vt:lpstr>Lucida Grande</vt:lpstr>
      <vt:lpstr>Arial</vt:lpstr>
      <vt:lpstr>Agency FB</vt:lpstr>
      <vt:lpstr>Arial Bold</vt:lpstr>
      <vt:lpstr>Wingdings</vt:lpstr>
      <vt:lpstr>Tahoma</vt:lpstr>
      <vt:lpstr>Times New Roman</vt:lpstr>
      <vt:lpstr>Arial Narrow</vt:lpstr>
      <vt:lpstr>Monotype Sorts</vt:lpstr>
      <vt:lpstr>1_Office Theme</vt:lpstr>
      <vt:lpstr>2_Office Theme</vt:lpstr>
      <vt:lpstr>Template Master for Question AF</vt:lpstr>
      <vt:lpstr>Default Design</vt:lpstr>
      <vt:lpstr>Office Theme</vt:lpstr>
      <vt:lpstr>3_Office Theme</vt:lpstr>
      <vt:lpstr>5_Office Theme</vt:lpstr>
      <vt:lpstr>4_improve-it_template_12nov2014</vt:lpstr>
      <vt:lpstr>11_Dark Blue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Proportion of Patients On an Intensive Statin (Dose) Reaching LDL Target</vt:lpstr>
      <vt:lpstr>PowerPoint Presentation</vt:lpstr>
      <vt:lpstr>PowerPoint Presentation</vt:lpstr>
      <vt:lpstr>PowerPoint Presentation</vt:lpstr>
      <vt:lpstr>Primary Endpoint*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Lianne Goldin</dc:creator>
  <cp:lastModifiedBy>CME User</cp:lastModifiedBy>
  <cp:revision>374</cp:revision>
  <dcterms:created xsi:type="dcterms:W3CDTF">2018-02-28T19:04:49Z</dcterms:created>
  <dcterms:modified xsi:type="dcterms:W3CDTF">2019-06-07T19:01:02Z</dcterms:modified>
</cp:coreProperties>
</file>